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8"/>
  </p:notesMasterIdLst>
  <p:handoutMasterIdLst>
    <p:handoutMasterId r:id="rId49"/>
  </p:handoutMasterIdLst>
  <p:sldIdLst>
    <p:sldId id="708" r:id="rId5"/>
    <p:sldId id="709" r:id="rId6"/>
    <p:sldId id="710" r:id="rId7"/>
    <p:sldId id="681" r:id="rId8"/>
    <p:sldId id="749" r:id="rId9"/>
    <p:sldId id="750" r:id="rId10"/>
    <p:sldId id="711" r:id="rId11"/>
    <p:sldId id="705" r:id="rId12"/>
    <p:sldId id="713" r:id="rId13"/>
    <p:sldId id="696" r:id="rId14"/>
    <p:sldId id="706" r:id="rId15"/>
    <p:sldId id="751" r:id="rId16"/>
    <p:sldId id="752" r:id="rId17"/>
    <p:sldId id="729" r:id="rId18"/>
    <p:sldId id="753" r:id="rId19"/>
    <p:sldId id="754" r:id="rId20"/>
    <p:sldId id="755" r:id="rId21"/>
    <p:sldId id="714" r:id="rId22"/>
    <p:sldId id="756" r:id="rId23"/>
    <p:sldId id="757" r:id="rId24"/>
    <p:sldId id="758" r:id="rId25"/>
    <p:sldId id="759" r:id="rId26"/>
    <p:sldId id="697" r:id="rId27"/>
    <p:sldId id="760" r:id="rId28"/>
    <p:sldId id="761" r:id="rId29"/>
    <p:sldId id="721" r:id="rId30"/>
    <p:sldId id="763" r:id="rId31"/>
    <p:sldId id="762" r:id="rId32"/>
    <p:sldId id="764" r:id="rId33"/>
    <p:sldId id="765" r:id="rId34"/>
    <p:sldId id="766" r:id="rId35"/>
    <p:sldId id="767" r:id="rId36"/>
    <p:sldId id="716" r:id="rId37"/>
    <p:sldId id="726" r:id="rId38"/>
    <p:sldId id="768" r:id="rId39"/>
    <p:sldId id="769" r:id="rId40"/>
    <p:sldId id="743" r:id="rId41"/>
    <p:sldId id="744" r:id="rId42"/>
    <p:sldId id="745" r:id="rId43"/>
    <p:sldId id="771" r:id="rId44"/>
    <p:sldId id="770" r:id="rId45"/>
    <p:sldId id="747" r:id="rId46"/>
    <p:sldId id="699" r:id="rId47"/>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0" userDrawn="1">
          <p15:clr>
            <a:srgbClr val="A4A3A4"/>
          </p15:clr>
        </p15:guide>
        <p15:guide id="2" pos="2381" userDrawn="1">
          <p15:clr>
            <a:srgbClr val="A4A3A4"/>
          </p15:clr>
        </p15:guide>
        <p15:guide id="3" pos="44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BA8"/>
    <a:srgbClr val="8A2061"/>
    <a:srgbClr val="63C7CA"/>
    <a:srgbClr val="371746"/>
    <a:srgbClr val="1C1442"/>
    <a:srgbClr val="82CEC3"/>
    <a:srgbClr val="AD4097"/>
    <a:srgbClr val="305C6F"/>
    <a:srgbClr val="7C1E5A"/>
    <a:srgbClr val="94A2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5" autoAdjust="0"/>
    <p:restoredTop sz="96281"/>
  </p:normalViewPr>
  <p:slideViewPr>
    <p:cSldViewPr snapToGrid="0" snapToObjects="1">
      <p:cViewPr>
        <p:scale>
          <a:sx n="73" d="100"/>
          <a:sy n="73" d="100"/>
        </p:scale>
        <p:origin x="1464" y="-124"/>
      </p:cViewPr>
      <p:guideLst>
        <p:guide orient="horz" pos="1100"/>
        <p:guide pos="2381"/>
        <p:guide pos="4468"/>
      </p:guideLst>
    </p:cSldViewPr>
  </p:slideViewPr>
  <p:outlineViewPr>
    <p:cViewPr>
      <p:scale>
        <a:sx n="33" d="100"/>
        <a:sy n="33" d="100"/>
      </p:scale>
      <p:origin x="0" y="0"/>
    </p:cViewPr>
  </p:outlineViewPr>
  <p:notesTextViewPr>
    <p:cViewPr>
      <p:scale>
        <a:sx n="1" d="1"/>
        <a:sy n="1" d="1"/>
      </p:scale>
      <p:origin x="0" y="0"/>
    </p:cViewPr>
  </p:notesTextViewPr>
  <p:sorterViewPr>
    <p:cViewPr>
      <p:scale>
        <a:sx n="155" d="100"/>
        <a:sy n="155" d="100"/>
      </p:scale>
      <p:origin x="0" y="0"/>
    </p:cViewPr>
  </p:sorterViewPr>
  <p:notesViewPr>
    <p:cSldViewPr snapToGrid="0" snapToObjects="1" showGuides="1">
      <p:cViewPr varScale="1">
        <p:scale>
          <a:sx n="71" d="100"/>
          <a:sy n="71" d="100"/>
        </p:scale>
        <p:origin x="244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5/16/2023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5/16/2023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4202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59522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05969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23770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96790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59242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67405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3057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3926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62947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77289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00415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92366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77461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46" name="Picture Placeholder 45">
            <a:extLst>
              <a:ext uri="{FF2B5EF4-FFF2-40B4-BE49-F238E27FC236}">
                <a16:creationId xmlns:a16="http://schemas.microsoft.com/office/drawing/2014/main" id="{3C78473D-3FB8-AFA2-D792-FA504C0D9B1C}"/>
              </a:ext>
            </a:extLst>
          </p:cNvPr>
          <p:cNvSpPr>
            <a:spLocks noGrp="1"/>
          </p:cNvSpPr>
          <p:nvPr>
            <p:ph type="pic" sz="quarter" idx="23"/>
          </p:nvPr>
        </p:nvSpPr>
        <p:spPr>
          <a:xfrm>
            <a:off x="0" y="0"/>
            <a:ext cx="3779838" cy="9766300"/>
          </a:xfrm>
          <a:custGeom>
            <a:avLst/>
            <a:gdLst>
              <a:gd name="connsiteX0" fmla="*/ 0 w 3779838"/>
              <a:gd name="connsiteY0" fmla="*/ 0 h 9766300"/>
              <a:gd name="connsiteX1" fmla="*/ 3779838 w 3779838"/>
              <a:gd name="connsiteY1" fmla="*/ 0 h 9766300"/>
              <a:gd name="connsiteX2" fmla="*/ 3779838 w 3779838"/>
              <a:gd name="connsiteY2" fmla="*/ 4440701 h 9766300"/>
              <a:gd name="connsiteX3" fmla="*/ 3033946 w 3779838"/>
              <a:gd name="connsiteY3" fmla="*/ 4440701 h 9766300"/>
              <a:gd name="connsiteX4" fmla="*/ 3033946 w 3779838"/>
              <a:gd name="connsiteY4" fmla="*/ 7846893 h 9766300"/>
              <a:gd name="connsiteX5" fmla="*/ 3779838 w 3779838"/>
              <a:gd name="connsiteY5" fmla="*/ 7846893 h 9766300"/>
              <a:gd name="connsiteX6" fmla="*/ 3779838 w 3779838"/>
              <a:gd name="connsiteY6" fmla="*/ 9766300 h 9766300"/>
              <a:gd name="connsiteX7" fmla="*/ 0 w 3779838"/>
              <a:gd name="connsiteY7" fmla="*/ 9766300 h 976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9838" h="9766300">
                <a:moveTo>
                  <a:pt x="0" y="0"/>
                </a:moveTo>
                <a:lnTo>
                  <a:pt x="3779838" y="0"/>
                </a:lnTo>
                <a:lnTo>
                  <a:pt x="3779838" y="4440701"/>
                </a:lnTo>
                <a:lnTo>
                  <a:pt x="3033946" y="4440701"/>
                </a:lnTo>
                <a:lnTo>
                  <a:pt x="3033946" y="7846893"/>
                </a:lnTo>
                <a:lnTo>
                  <a:pt x="3779838" y="7846893"/>
                </a:lnTo>
                <a:lnTo>
                  <a:pt x="3779838" y="9766300"/>
                </a:lnTo>
                <a:lnTo>
                  <a:pt x="0" y="9766300"/>
                </a:lnTo>
                <a:close/>
              </a:path>
            </a:pathLst>
          </a:custGeom>
          <a:solidFill>
            <a:schemeClr val="bg1">
              <a:lumMod val="95000"/>
            </a:schemeClr>
          </a:solidFill>
        </p:spPr>
        <p:txBody>
          <a:bodyPr wrap="square">
            <a:noAutofit/>
          </a:bodyPr>
          <a:lstStyle/>
          <a:p>
            <a:endParaRPr lang="en-US"/>
          </a:p>
        </p:txBody>
      </p:sp>
      <p:sp>
        <p:nvSpPr>
          <p:cNvPr id="33" name="Freeform 32">
            <a:extLst>
              <a:ext uri="{FF2B5EF4-FFF2-40B4-BE49-F238E27FC236}">
                <a16:creationId xmlns:a16="http://schemas.microsoft.com/office/drawing/2014/main" id="{527A8425-B90A-4347-AF48-00C1D5CC2D28}"/>
              </a:ext>
            </a:extLst>
          </p:cNvPr>
          <p:cNvSpPr/>
          <p:nvPr/>
        </p:nvSpPr>
        <p:spPr>
          <a:xfrm>
            <a:off x="3299814" y="4167593"/>
            <a:ext cx="4525730" cy="3029130"/>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a:p>
        </p:txBody>
      </p:sp>
      <p:sp>
        <p:nvSpPr>
          <p:cNvPr id="58" name="Rectangle 57">
            <a:extLst>
              <a:ext uri="{FF2B5EF4-FFF2-40B4-BE49-F238E27FC236}">
                <a16:creationId xmlns:a16="http://schemas.microsoft.com/office/drawing/2014/main" id="{B18F2335-85BE-FD4B-9088-52A89423DF3E}"/>
              </a:ext>
            </a:extLst>
          </p:cNvPr>
          <p:cNvSpPr/>
          <p:nvPr userDrawn="1"/>
        </p:nvSpPr>
        <p:spPr>
          <a:xfrm>
            <a:off x="5389017" y="9934743"/>
            <a:ext cx="1959435" cy="484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FF29D983-37A2-6448-BEE7-9F3F6899200A}"/>
              </a:ext>
            </a:extLst>
          </p:cNvPr>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5769397" y="10022364"/>
            <a:ext cx="1280061" cy="293943"/>
          </a:xfrm>
          <a:prstGeom prst="rect">
            <a:avLst/>
          </a:prstGeom>
          <a:ln>
            <a:noFill/>
          </a:ln>
          <a:extLst>
            <a:ext uri="{53640926-AAD7-44D8-BBD7-CCE9431645EC}">
              <a14:shadowObscured xmlns:a14="http://schemas.microsoft.com/office/drawing/2010/main"/>
            </a:ext>
          </a:extLst>
        </p:spPr>
      </p:pic>
      <p:sp>
        <p:nvSpPr>
          <p:cNvPr id="63" name="Text Placeholder 62">
            <a:extLst>
              <a:ext uri="{FF2B5EF4-FFF2-40B4-BE49-F238E27FC236}">
                <a16:creationId xmlns:a16="http://schemas.microsoft.com/office/drawing/2014/main" id="{BDA9908B-0251-294B-B04C-82832950CC6B}"/>
              </a:ext>
            </a:extLst>
          </p:cNvPr>
          <p:cNvSpPr>
            <a:spLocks noGrp="1"/>
          </p:cNvSpPr>
          <p:nvPr>
            <p:ph type="body" sz="quarter" idx="21" hasCustomPrompt="1"/>
          </p:nvPr>
        </p:nvSpPr>
        <p:spPr>
          <a:xfrm>
            <a:off x="261938" y="10059221"/>
            <a:ext cx="3517899" cy="359542"/>
          </a:xfrm>
        </p:spPr>
        <p:txBody>
          <a:bodyPr>
            <a:noAutofit/>
          </a:bodyPr>
          <a:lstStyle>
            <a:lvl1pPr marL="0" indent="0">
              <a:buNone/>
              <a:defRPr sz="1800">
                <a:solidFill>
                  <a:srgbClr val="1C1442"/>
                </a:solidFill>
              </a:defRPr>
            </a:lvl1pPr>
          </a:lstStyle>
          <a:p>
            <a:r>
              <a:rPr lang="en-US" sz="1800" dirty="0"/>
              <a:t>www.</a:t>
            </a:r>
            <a:r>
              <a:rPr lang="en-US" sz="2400" b="1" dirty="0"/>
              <a:t>be21skilled</a:t>
            </a:r>
            <a:r>
              <a:rPr lang="en-US" sz="1800" dirty="0"/>
              <a:t>.eu</a:t>
            </a:r>
          </a:p>
        </p:txBody>
      </p:sp>
      <p:pic>
        <p:nvPicPr>
          <p:cNvPr id="3" name="Picture 2">
            <a:extLst>
              <a:ext uri="{FF2B5EF4-FFF2-40B4-BE49-F238E27FC236}">
                <a16:creationId xmlns:a16="http://schemas.microsoft.com/office/drawing/2014/main" id="{091FE604-F10D-7F37-8235-72DF4EA7149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073"/>
          <a:stretch/>
        </p:blipFill>
        <p:spPr>
          <a:xfrm>
            <a:off x="3779837" y="958170"/>
            <a:ext cx="3786471" cy="3515187"/>
          </a:xfrm>
          <a:prstGeom prst="rect">
            <a:avLst/>
          </a:prstGeom>
        </p:spPr>
      </p:pic>
      <p:pic>
        <p:nvPicPr>
          <p:cNvPr id="34" name="Picture 33">
            <a:extLst>
              <a:ext uri="{FF2B5EF4-FFF2-40B4-BE49-F238E27FC236}">
                <a16:creationId xmlns:a16="http://schemas.microsoft.com/office/drawing/2014/main" id="{D65C05E9-E3D0-62E8-2B0F-62173039A06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779837" y="7784823"/>
            <a:ext cx="3786471" cy="1277149"/>
          </a:xfrm>
          <a:prstGeom prst="rect">
            <a:avLst/>
          </a:prstGeom>
        </p:spPr>
      </p:pic>
      <p:sp>
        <p:nvSpPr>
          <p:cNvPr id="47" name="Freeform 46">
            <a:extLst>
              <a:ext uri="{FF2B5EF4-FFF2-40B4-BE49-F238E27FC236}">
                <a16:creationId xmlns:a16="http://schemas.microsoft.com/office/drawing/2014/main" id="{2F9A736E-5F7A-302A-991B-EC765888A539}"/>
              </a:ext>
            </a:extLst>
          </p:cNvPr>
          <p:cNvSpPr/>
          <p:nvPr userDrawn="1"/>
        </p:nvSpPr>
        <p:spPr>
          <a:xfrm>
            <a:off x="3033946" y="4440701"/>
            <a:ext cx="4532362" cy="3406190"/>
          </a:xfrm>
          <a:custGeom>
            <a:avLst/>
            <a:gdLst>
              <a:gd name="connsiteX0" fmla="*/ 0 w 4910833"/>
              <a:gd name="connsiteY0" fmla="*/ 0 h 3860294"/>
              <a:gd name="connsiteX1" fmla="*/ 4910833 w 4910833"/>
              <a:gd name="connsiteY1" fmla="*/ 0 h 3860294"/>
              <a:gd name="connsiteX2" fmla="*/ 4910833 w 4910833"/>
              <a:gd name="connsiteY2" fmla="*/ 3860296 h 3860294"/>
              <a:gd name="connsiteX3" fmla="*/ 0 w 4910833"/>
              <a:gd name="connsiteY3" fmla="*/ 3860296 h 3860294"/>
            </a:gdLst>
            <a:ahLst/>
            <a:cxnLst>
              <a:cxn ang="0">
                <a:pos x="connsiteX0" y="connsiteY0"/>
              </a:cxn>
              <a:cxn ang="0">
                <a:pos x="connsiteX1" y="connsiteY1"/>
              </a:cxn>
              <a:cxn ang="0">
                <a:pos x="connsiteX2" y="connsiteY2"/>
              </a:cxn>
              <a:cxn ang="0">
                <a:pos x="connsiteX3" y="connsiteY3"/>
              </a:cxn>
            </a:cxnLst>
            <a:rect l="l" t="t" r="r" b="b"/>
            <a:pathLst>
              <a:path w="4910833" h="3860294">
                <a:moveTo>
                  <a:pt x="0" y="0"/>
                </a:moveTo>
                <a:lnTo>
                  <a:pt x="4910833" y="0"/>
                </a:lnTo>
                <a:lnTo>
                  <a:pt x="4910833" y="3860296"/>
                </a:lnTo>
                <a:lnTo>
                  <a:pt x="0" y="3860296"/>
                </a:lnTo>
                <a:close/>
              </a:path>
            </a:pathLst>
          </a:custGeom>
          <a:solidFill>
            <a:srgbClr val="FFFFFF"/>
          </a:solidFill>
          <a:ln w="30808" cap="flat">
            <a:noFill/>
            <a:prstDash val="solid"/>
            <a:miter/>
          </a:ln>
        </p:spPr>
        <p:txBody>
          <a:bodyPr rtlCol="0" anchor="ctr"/>
          <a:lstStyle/>
          <a:p>
            <a:endParaRPr lang="en-US"/>
          </a:p>
        </p:txBody>
      </p:sp>
      <p:sp>
        <p:nvSpPr>
          <p:cNvPr id="48" name="Text Placeholder 32">
            <a:extLst>
              <a:ext uri="{FF2B5EF4-FFF2-40B4-BE49-F238E27FC236}">
                <a16:creationId xmlns:a16="http://schemas.microsoft.com/office/drawing/2014/main" id="{B89F8635-3B10-3466-9F1B-008E79F08196}"/>
              </a:ext>
            </a:extLst>
          </p:cNvPr>
          <p:cNvSpPr>
            <a:spLocks noGrp="1"/>
          </p:cNvSpPr>
          <p:nvPr>
            <p:ph type="body" sz="quarter" idx="16" hasCustomPrompt="1"/>
          </p:nvPr>
        </p:nvSpPr>
        <p:spPr>
          <a:xfrm>
            <a:off x="3779836" y="5234748"/>
            <a:ext cx="3557953" cy="1112797"/>
          </a:xfrm>
        </p:spPr>
        <p:txBody>
          <a:bodyPr anchor="t">
            <a:noAutofit/>
          </a:bodyPr>
          <a:lstStyle>
            <a:lvl1pPr marL="0" indent="0" algn="l">
              <a:lnSpc>
                <a:spcPts val="3940"/>
              </a:lnSpc>
              <a:spcBef>
                <a:spcPts val="0"/>
              </a:spcBef>
              <a:buNone/>
              <a:defRPr sz="38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a:t>
            </a:r>
            <a:endParaRPr lang="en-US" dirty="0"/>
          </a:p>
        </p:txBody>
      </p:sp>
      <p:sp>
        <p:nvSpPr>
          <p:cNvPr id="49" name="Text Placeholder 32">
            <a:extLst>
              <a:ext uri="{FF2B5EF4-FFF2-40B4-BE49-F238E27FC236}">
                <a16:creationId xmlns:a16="http://schemas.microsoft.com/office/drawing/2014/main" id="{AC9C1A26-BECC-EBBB-B8F5-9B488A5D813D}"/>
              </a:ext>
            </a:extLst>
          </p:cNvPr>
          <p:cNvSpPr>
            <a:spLocks noGrp="1"/>
          </p:cNvSpPr>
          <p:nvPr>
            <p:ph type="body" sz="quarter" idx="19" hasCustomPrompt="1"/>
          </p:nvPr>
        </p:nvSpPr>
        <p:spPr>
          <a:xfrm>
            <a:off x="3779837" y="6640467"/>
            <a:ext cx="3568616" cy="1016140"/>
          </a:xfrm>
        </p:spPr>
        <p:txBody>
          <a:bodyPr anchor="t">
            <a:noAutofit/>
          </a:bodyPr>
          <a:lstStyle>
            <a:lvl1pPr marL="0" indent="0" algn="l">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 -Heading</a:t>
            </a:r>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48" name="Picture Placeholder 47">
            <a:extLst>
              <a:ext uri="{FF2B5EF4-FFF2-40B4-BE49-F238E27FC236}">
                <a16:creationId xmlns:a16="http://schemas.microsoft.com/office/drawing/2014/main" id="{C838649C-169E-604F-BAAB-FE7EACC25F70}"/>
              </a:ext>
            </a:extLst>
          </p:cNvPr>
          <p:cNvSpPr>
            <a:spLocks noGrp="1"/>
          </p:cNvSpPr>
          <p:nvPr>
            <p:ph type="pic" sz="quarter" idx="10"/>
          </p:nvPr>
        </p:nvSpPr>
        <p:spPr>
          <a:xfrm>
            <a:off x="0" y="0"/>
            <a:ext cx="7559675" cy="10691813"/>
          </a:xfrm>
          <a:custGeom>
            <a:avLst/>
            <a:gdLst>
              <a:gd name="connsiteX0" fmla="*/ 0 w 7559675"/>
              <a:gd name="connsiteY0" fmla="*/ 0 h 10691813"/>
              <a:gd name="connsiteX1" fmla="*/ 987424 w 7559675"/>
              <a:gd name="connsiteY1" fmla="*/ 0 h 10691813"/>
              <a:gd name="connsiteX2" fmla="*/ 987424 w 7559675"/>
              <a:gd name="connsiteY2" fmla="*/ 5669757 h 10691813"/>
              <a:gd name="connsiteX3" fmla="*/ 6572250 w 7559675"/>
              <a:gd name="connsiteY3" fmla="*/ 5669757 h 10691813"/>
              <a:gd name="connsiteX4" fmla="*/ 657225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0" y="0"/>
                </a:moveTo>
                <a:lnTo>
                  <a:pt x="987424" y="0"/>
                </a:lnTo>
                <a:lnTo>
                  <a:pt x="987424" y="5669757"/>
                </a:lnTo>
                <a:lnTo>
                  <a:pt x="6572250" y="5669757"/>
                </a:lnTo>
                <a:lnTo>
                  <a:pt x="6572250" y="0"/>
                </a:lnTo>
                <a:lnTo>
                  <a:pt x="7559675" y="0"/>
                </a:lnTo>
                <a:lnTo>
                  <a:pt x="7559675" y="10691813"/>
                </a:lnTo>
                <a:lnTo>
                  <a:pt x="0" y="10691813"/>
                </a:lnTo>
                <a:close/>
              </a:path>
            </a:pathLst>
          </a:custGeom>
          <a:solidFill>
            <a:schemeClr val="bg1">
              <a:lumMod val="85000"/>
            </a:schemeClr>
          </a:solidFill>
        </p:spPr>
        <p:txBody>
          <a:bodyPr wrap="square">
            <a:noAutofit/>
          </a:bodyPr>
          <a:lstStyle/>
          <a:p>
            <a:endParaRPr lang="en-US"/>
          </a:p>
        </p:txBody>
      </p:sp>
      <p:sp>
        <p:nvSpPr>
          <p:cNvPr id="50" name="Rectangle 49">
            <a:extLst>
              <a:ext uri="{FF2B5EF4-FFF2-40B4-BE49-F238E27FC236}">
                <a16:creationId xmlns:a16="http://schemas.microsoft.com/office/drawing/2014/main" id="{CF55ED84-A04B-4045-9A8D-B515DCAE81FA}"/>
              </a:ext>
            </a:extLst>
          </p:cNvPr>
          <p:cNvSpPr/>
          <p:nvPr/>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4294"/>
          </a:p>
        </p:txBody>
      </p:sp>
      <p:sp>
        <p:nvSpPr>
          <p:cNvPr id="54" name="Rectangle 5">
            <a:extLst>
              <a:ext uri="{FF2B5EF4-FFF2-40B4-BE49-F238E27FC236}">
                <a16:creationId xmlns:a16="http://schemas.microsoft.com/office/drawing/2014/main" id="{FFA18E24-C4A4-AD47-B8CC-DBD6B1A3D839}"/>
              </a:ext>
            </a:extLst>
          </p:cNvPr>
          <p:cNvSpPr/>
          <p:nvPr/>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blipFill>
            <a:blip r:embed="rId2" cstate="screen">
              <a:extLst>
                <a:ext uri="{28A0092B-C50C-407E-A947-70E740481C1C}">
                  <a14:useLocalDpi xmlns:a14="http://schemas.microsoft.com/office/drawing/2010/main"/>
                </a:ext>
              </a:extLst>
            </a:blip>
            <a:srcRect/>
            <a:stretch>
              <a:fillRect/>
            </a:stretch>
          </a:blip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a:p>
        </p:txBody>
      </p:sp>
      <p:sp>
        <p:nvSpPr>
          <p:cNvPr id="55" name="Text Placeholder 32">
            <a:extLst>
              <a:ext uri="{FF2B5EF4-FFF2-40B4-BE49-F238E27FC236}">
                <a16:creationId xmlns:a16="http://schemas.microsoft.com/office/drawing/2014/main" id="{22F4135E-1D03-B04C-BDE1-9EFEB882ABD6}"/>
              </a:ext>
            </a:extLst>
          </p:cNvPr>
          <p:cNvSpPr>
            <a:spLocks noGrp="1"/>
          </p:cNvSpPr>
          <p:nvPr userDrawn="1">
            <p:ph type="body" sz="quarter" idx="30" hasCustomPrompt="1"/>
          </p:nvPr>
        </p:nvSpPr>
        <p:spPr>
          <a:xfrm>
            <a:off x="1342449" y="625192"/>
            <a:ext cx="4937888" cy="747096"/>
          </a:xfrm>
        </p:spPr>
        <p:txBody>
          <a:bodyPr>
            <a:noAutofit/>
          </a:bodyPr>
          <a:lstStyle>
            <a:lvl1pPr marL="0" indent="0" algn="ctr">
              <a:buNone/>
              <a:defRPr sz="29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56" name="Text Placeholder 32">
            <a:extLst>
              <a:ext uri="{FF2B5EF4-FFF2-40B4-BE49-F238E27FC236}">
                <a16:creationId xmlns:a16="http://schemas.microsoft.com/office/drawing/2014/main" id="{254193FC-DF8D-4C4A-A1F6-F8B00EE79CBE}"/>
              </a:ext>
            </a:extLst>
          </p:cNvPr>
          <p:cNvSpPr>
            <a:spLocks noGrp="1"/>
          </p:cNvSpPr>
          <p:nvPr userDrawn="1">
            <p:ph type="body" sz="quarter" idx="47" hasCustomPrompt="1"/>
          </p:nvPr>
        </p:nvSpPr>
        <p:spPr>
          <a:xfrm>
            <a:off x="1334896" y="1626760"/>
            <a:ext cx="4937888" cy="853742"/>
          </a:xfrm>
        </p:spPr>
        <p:txBody>
          <a:bodyPr>
            <a:noAutofit/>
          </a:bodyPr>
          <a:lstStyle>
            <a:lvl1pPr marL="0" indent="0" algn="ctr">
              <a:buNone/>
              <a:defRPr sz="18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57" name="Text Placeholder 32">
            <a:extLst>
              <a:ext uri="{FF2B5EF4-FFF2-40B4-BE49-F238E27FC236}">
                <a16:creationId xmlns:a16="http://schemas.microsoft.com/office/drawing/2014/main" id="{2A09CA93-83C8-4349-B08B-71D0EB48B96E}"/>
              </a:ext>
            </a:extLst>
          </p:cNvPr>
          <p:cNvSpPr>
            <a:spLocks noGrp="1"/>
          </p:cNvSpPr>
          <p:nvPr userDrawn="1">
            <p:ph type="body" sz="quarter" idx="48" hasCustomPrompt="1"/>
          </p:nvPr>
        </p:nvSpPr>
        <p:spPr>
          <a:xfrm>
            <a:off x="1342449" y="2658866"/>
            <a:ext cx="4931210" cy="2687040"/>
          </a:xfrm>
        </p:spPr>
        <p:txBody>
          <a:bodyPr numCol="1" spcCol="288000" anchor="t">
            <a:noAutofit/>
          </a:bodyPr>
          <a:lstStyle>
            <a:lvl1pPr marL="0" indent="0" algn="ctr">
              <a:lnSpc>
                <a:spcPct val="100000"/>
              </a:lnSpc>
              <a:spcBef>
                <a:spcPts val="0"/>
              </a:spcBef>
              <a:buNone/>
              <a:defRPr sz="11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10A0710-122B-4147-B0DC-17A05A02859B}"/>
              </a:ext>
            </a:extLst>
          </p:cNvPr>
          <p:cNvSpPr/>
          <p:nvPr userDrawn="1"/>
        </p:nvSpPr>
        <p:spPr bwMode="auto">
          <a:xfrm rot="5400000">
            <a:off x="-25706" y="4364396"/>
            <a:ext cx="5334683" cy="5283272"/>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4294"/>
          </a:p>
        </p:txBody>
      </p:sp>
      <p:sp>
        <p:nvSpPr>
          <p:cNvPr id="34" name="Rectangle 5">
            <a:extLst>
              <a:ext uri="{FF2B5EF4-FFF2-40B4-BE49-F238E27FC236}">
                <a16:creationId xmlns:a16="http://schemas.microsoft.com/office/drawing/2014/main" id="{7C8BAA4C-59A9-8F42-BC19-ECA61DA81BE3}"/>
              </a:ext>
            </a:extLst>
          </p:cNvPr>
          <p:cNvSpPr/>
          <p:nvPr userDrawn="1"/>
        </p:nvSpPr>
        <p:spPr bwMode="auto">
          <a:xfrm rot="5400000">
            <a:off x="2679559" y="6860513"/>
            <a:ext cx="5334683" cy="291037"/>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blipFill>
            <a:blip r:embed="rId2" cstate="screen">
              <a:extLst>
                <a:ext uri="{28A0092B-C50C-407E-A947-70E740481C1C}">
                  <a14:useLocalDpi xmlns:a14="http://schemas.microsoft.com/office/drawing/2010/main"/>
                </a:ext>
              </a:extLst>
            </a:blip>
            <a:srcRect/>
            <a:stretch>
              <a:fillRect/>
            </a:stretch>
          </a:blip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a:p>
        </p:txBody>
      </p:sp>
      <p:sp>
        <p:nvSpPr>
          <p:cNvPr id="31" name="Picture Placeholder 30">
            <a:extLst>
              <a:ext uri="{FF2B5EF4-FFF2-40B4-BE49-F238E27FC236}">
                <a16:creationId xmlns:a16="http://schemas.microsoft.com/office/drawing/2014/main" id="{CAD6C2ED-FC22-B34B-88B2-DEA0B4AE7A97}"/>
              </a:ext>
            </a:extLst>
          </p:cNvPr>
          <p:cNvSpPr>
            <a:spLocks noGrp="1"/>
          </p:cNvSpPr>
          <p:nvPr userDrawn="1">
            <p:ph type="pic" sz="quarter" idx="10"/>
          </p:nvPr>
        </p:nvSpPr>
        <p:spPr>
          <a:xfrm>
            <a:off x="0" y="-1"/>
            <a:ext cx="7559675" cy="10691814"/>
          </a:xfrm>
          <a:custGeom>
            <a:avLst/>
            <a:gdLst>
              <a:gd name="connsiteX0" fmla="*/ 0 w 7559675"/>
              <a:gd name="connsiteY0" fmla="*/ 0 h 10691814"/>
              <a:gd name="connsiteX1" fmla="*/ 7559675 w 7559675"/>
              <a:gd name="connsiteY1" fmla="*/ 0 h 10691814"/>
              <a:gd name="connsiteX2" fmla="*/ 7559675 w 7559675"/>
              <a:gd name="connsiteY2" fmla="*/ 10691814 h 10691814"/>
              <a:gd name="connsiteX3" fmla="*/ 0 w 7559675"/>
              <a:gd name="connsiteY3" fmla="*/ 10691814 h 10691814"/>
              <a:gd name="connsiteX4" fmla="*/ 0 w 7559675"/>
              <a:gd name="connsiteY4" fmla="*/ 9673375 h 10691814"/>
              <a:gd name="connsiteX5" fmla="*/ 5283272 w 7559675"/>
              <a:gd name="connsiteY5" fmla="*/ 9673375 h 10691814"/>
              <a:gd name="connsiteX6" fmla="*/ 5492419 w 7559675"/>
              <a:gd name="connsiteY6" fmla="*/ 9673375 h 10691814"/>
              <a:gd name="connsiteX7" fmla="*/ 5492420 w 7559675"/>
              <a:gd name="connsiteY7" fmla="*/ 4338691 h 10691814"/>
              <a:gd name="connsiteX8" fmla="*/ 5201382 w 7559675"/>
              <a:gd name="connsiteY8" fmla="*/ 4338691 h 10691814"/>
              <a:gd name="connsiteX9" fmla="*/ 5201382 w 7559675"/>
              <a:gd name="connsiteY9" fmla="*/ 4338692 h 10691814"/>
              <a:gd name="connsiteX10" fmla="*/ 0 w 7559675"/>
              <a:gd name="connsiteY10" fmla="*/ 4338692 h 1069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59675" h="10691814">
                <a:moveTo>
                  <a:pt x="0" y="0"/>
                </a:moveTo>
                <a:lnTo>
                  <a:pt x="7559675" y="0"/>
                </a:lnTo>
                <a:lnTo>
                  <a:pt x="7559675" y="10691814"/>
                </a:lnTo>
                <a:lnTo>
                  <a:pt x="0" y="10691814"/>
                </a:lnTo>
                <a:lnTo>
                  <a:pt x="0" y="9673375"/>
                </a:lnTo>
                <a:lnTo>
                  <a:pt x="5283272" y="9673375"/>
                </a:lnTo>
                <a:lnTo>
                  <a:pt x="5492419" y="9673375"/>
                </a:lnTo>
                <a:lnTo>
                  <a:pt x="5492420" y="4338691"/>
                </a:lnTo>
                <a:lnTo>
                  <a:pt x="5201382" y="4338691"/>
                </a:lnTo>
                <a:lnTo>
                  <a:pt x="5201382" y="4338692"/>
                </a:lnTo>
                <a:lnTo>
                  <a:pt x="0" y="4338692"/>
                </a:lnTo>
                <a:close/>
              </a:path>
            </a:pathLst>
          </a:custGeom>
          <a:solidFill>
            <a:schemeClr val="bg1">
              <a:lumMod val="85000"/>
            </a:schemeClr>
          </a:solidFill>
        </p:spPr>
        <p:txBody>
          <a:bodyPr wrap="square">
            <a:noAutofit/>
          </a:bodyPr>
          <a:lstStyle/>
          <a:p>
            <a:endParaRPr lang="en-US"/>
          </a:p>
        </p:txBody>
      </p:sp>
      <p:sp>
        <p:nvSpPr>
          <p:cNvPr id="24" name="Text Placeholder 32">
            <a:extLst>
              <a:ext uri="{FF2B5EF4-FFF2-40B4-BE49-F238E27FC236}">
                <a16:creationId xmlns:a16="http://schemas.microsoft.com/office/drawing/2014/main" id="{066AB797-8A89-1847-80D1-724FF4999920}"/>
              </a:ext>
            </a:extLst>
          </p:cNvPr>
          <p:cNvSpPr>
            <a:spLocks noGrp="1"/>
          </p:cNvSpPr>
          <p:nvPr userDrawn="1">
            <p:ph type="body" sz="quarter" idx="30" hasCustomPrompt="1"/>
          </p:nvPr>
        </p:nvSpPr>
        <p:spPr>
          <a:xfrm>
            <a:off x="511997" y="4807766"/>
            <a:ext cx="4184942" cy="696129"/>
          </a:xfrm>
        </p:spPr>
        <p:txBody>
          <a:bodyPr>
            <a:noAutofit/>
          </a:bodyPr>
          <a:lstStyle>
            <a:lvl1pPr marL="0" indent="0" algn="l">
              <a:buNone/>
              <a:defRPr sz="29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25" name="Text Placeholder 32">
            <a:extLst>
              <a:ext uri="{FF2B5EF4-FFF2-40B4-BE49-F238E27FC236}">
                <a16:creationId xmlns:a16="http://schemas.microsoft.com/office/drawing/2014/main" id="{916E3689-7DA2-7C44-901B-FA9DFD58DE2A}"/>
              </a:ext>
            </a:extLst>
          </p:cNvPr>
          <p:cNvSpPr>
            <a:spLocks noGrp="1"/>
          </p:cNvSpPr>
          <p:nvPr userDrawn="1">
            <p:ph type="body" sz="quarter" idx="47" hasCustomPrompt="1"/>
          </p:nvPr>
        </p:nvSpPr>
        <p:spPr>
          <a:xfrm>
            <a:off x="504444" y="5809334"/>
            <a:ext cx="4184942" cy="795499"/>
          </a:xfrm>
        </p:spPr>
        <p:txBody>
          <a:bodyPr>
            <a:noAutofit/>
          </a:bodyPr>
          <a:lstStyle>
            <a:lvl1pPr marL="0" indent="0" algn="l">
              <a:buNone/>
              <a:defRPr sz="18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26" name="Text Placeholder 32">
            <a:extLst>
              <a:ext uri="{FF2B5EF4-FFF2-40B4-BE49-F238E27FC236}">
                <a16:creationId xmlns:a16="http://schemas.microsoft.com/office/drawing/2014/main" id="{FEE3E3B2-D340-544F-9FCD-5AF1F67067B2}"/>
              </a:ext>
            </a:extLst>
          </p:cNvPr>
          <p:cNvSpPr>
            <a:spLocks noGrp="1"/>
          </p:cNvSpPr>
          <p:nvPr userDrawn="1">
            <p:ph type="body" sz="quarter" idx="48" hasCustomPrompt="1"/>
          </p:nvPr>
        </p:nvSpPr>
        <p:spPr>
          <a:xfrm>
            <a:off x="511997" y="6841440"/>
            <a:ext cx="4179282" cy="2503728"/>
          </a:xfrm>
        </p:spPr>
        <p:txBody>
          <a:bodyPr numCol="1" spcCol="288000" anchor="t">
            <a:noAutofit/>
          </a:bodyPr>
          <a:lstStyle>
            <a:lvl1pPr marL="0" indent="0" algn="l">
              <a:lnSpc>
                <a:spcPct val="100000"/>
              </a:lnSpc>
              <a:spcBef>
                <a:spcPts val="0"/>
              </a:spcBef>
              <a:buNone/>
              <a:defRPr sz="11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19" name="Picture Placeholder 42">
            <a:extLst>
              <a:ext uri="{FF2B5EF4-FFF2-40B4-BE49-F238E27FC236}">
                <a16:creationId xmlns:a16="http://schemas.microsoft.com/office/drawing/2014/main" id="{8B6B0331-9D02-954A-B72E-71CBB5238E3A}"/>
              </a:ext>
            </a:extLst>
          </p:cNvPr>
          <p:cNvSpPr>
            <a:spLocks noGrp="1"/>
          </p:cNvSpPr>
          <p:nvPr>
            <p:ph type="pic" sz="quarter" idx="17"/>
          </p:nvPr>
        </p:nvSpPr>
        <p:spPr>
          <a:xfrm>
            <a:off x="0" y="0"/>
            <a:ext cx="7559675" cy="10691813"/>
          </a:xfrm>
          <a:solidFill>
            <a:schemeClr val="bg1">
              <a:lumMod val="85000"/>
            </a:schemeClr>
          </a:solidFill>
        </p:spPr>
        <p:txBody>
          <a:bodyPr/>
          <a:lstStyle>
            <a:lvl1pPr marL="0" indent="0">
              <a:buNone/>
              <a:defRPr>
                <a:latin typeface="Calibri" panose="020F0502020204030204" pitchFamily="34" charset="0"/>
                <a:cs typeface="Calibri" panose="020F0502020204030204" pitchFamily="34" charset="0"/>
              </a:defRPr>
            </a:lvl1pPr>
          </a:lstStyle>
          <a:p>
            <a:endParaRPr lang="en-US" dirty="0"/>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375292" y="625192"/>
            <a:ext cx="6599989" cy="747096"/>
          </a:xfrm>
        </p:spPr>
        <p:txBody>
          <a:bodyPr>
            <a:noAutofit/>
          </a:bodyPr>
          <a:lstStyle>
            <a:lvl1pPr marL="0" indent="0" algn="l">
              <a:buNone/>
              <a:defRPr sz="29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21" name="Text Placeholder 32">
            <a:extLst>
              <a:ext uri="{FF2B5EF4-FFF2-40B4-BE49-F238E27FC236}">
                <a16:creationId xmlns:a16="http://schemas.microsoft.com/office/drawing/2014/main" id="{9E56AEA5-3559-0546-B048-93FE8836245F}"/>
              </a:ext>
            </a:extLst>
          </p:cNvPr>
          <p:cNvSpPr>
            <a:spLocks noGrp="1"/>
          </p:cNvSpPr>
          <p:nvPr>
            <p:ph type="body" sz="quarter" idx="47" hasCustomPrompt="1"/>
          </p:nvPr>
        </p:nvSpPr>
        <p:spPr>
          <a:xfrm>
            <a:off x="406288" y="1626760"/>
            <a:ext cx="6592436" cy="853742"/>
          </a:xfr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Tree>
    <p:extLst>
      <p:ext uri="{BB962C8B-B14F-4D97-AF65-F5344CB8AC3E}">
        <p14:creationId xmlns:p14="http://schemas.microsoft.com/office/powerpoint/2010/main" val="272868586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48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1" y="866623"/>
            <a:ext cx="7559675" cy="6458950"/>
          </a:xfrm>
          <a:prstGeom prst="rect">
            <a:avLst/>
          </a:pr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8" name="Picture Placeholder 12">
            <a:extLst>
              <a:ext uri="{FF2B5EF4-FFF2-40B4-BE49-F238E27FC236}">
                <a16:creationId xmlns:a16="http://schemas.microsoft.com/office/drawing/2014/main" id="{4271CB9E-9A14-1344-AB6E-69BC9E204EF3}"/>
              </a:ext>
            </a:extLst>
          </p:cNvPr>
          <p:cNvSpPr>
            <a:spLocks noGrp="1"/>
          </p:cNvSpPr>
          <p:nvPr>
            <p:ph type="pic" sz="quarter" idx="12"/>
          </p:nvPr>
        </p:nvSpPr>
        <p:spPr>
          <a:xfrm>
            <a:off x="4002754" y="1369416"/>
            <a:ext cx="2916000" cy="1727134"/>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19" name="Picture Placeholder 12">
            <a:extLst>
              <a:ext uri="{FF2B5EF4-FFF2-40B4-BE49-F238E27FC236}">
                <a16:creationId xmlns:a16="http://schemas.microsoft.com/office/drawing/2014/main" id="{7B52F1D9-9B8C-1B46-8A5F-7904E41CFB6F}"/>
              </a:ext>
            </a:extLst>
          </p:cNvPr>
          <p:cNvSpPr>
            <a:spLocks noGrp="1"/>
          </p:cNvSpPr>
          <p:nvPr>
            <p:ph type="pic" sz="quarter" idx="15"/>
          </p:nvPr>
        </p:nvSpPr>
        <p:spPr>
          <a:xfrm>
            <a:off x="4002754" y="3610059"/>
            <a:ext cx="2916000" cy="3199550"/>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20" name="Picture Placeholder 12">
            <a:extLst>
              <a:ext uri="{FF2B5EF4-FFF2-40B4-BE49-F238E27FC236}">
                <a16:creationId xmlns:a16="http://schemas.microsoft.com/office/drawing/2014/main" id="{83E85E66-24F2-1345-ADE1-564B755202CD}"/>
              </a:ext>
            </a:extLst>
          </p:cNvPr>
          <p:cNvSpPr>
            <a:spLocks noGrp="1"/>
          </p:cNvSpPr>
          <p:nvPr>
            <p:ph type="pic" sz="quarter" idx="16"/>
          </p:nvPr>
        </p:nvSpPr>
        <p:spPr>
          <a:xfrm>
            <a:off x="640921" y="5082475"/>
            <a:ext cx="2916000" cy="1727134"/>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21" name="Picture Placeholder 12">
            <a:extLst>
              <a:ext uri="{FF2B5EF4-FFF2-40B4-BE49-F238E27FC236}">
                <a16:creationId xmlns:a16="http://schemas.microsoft.com/office/drawing/2014/main" id="{482FE9BA-BF14-7A47-AAA3-68829C8443F3}"/>
              </a:ext>
            </a:extLst>
          </p:cNvPr>
          <p:cNvSpPr>
            <a:spLocks noGrp="1"/>
          </p:cNvSpPr>
          <p:nvPr>
            <p:ph type="pic" sz="quarter" idx="17"/>
          </p:nvPr>
        </p:nvSpPr>
        <p:spPr>
          <a:xfrm>
            <a:off x="684989" y="1366961"/>
            <a:ext cx="2916000" cy="3199550"/>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684990" y="7931857"/>
            <a:ext cx="2631952" cy="2099746"/>
          </a:xfrm>
        </p:spPr>
        <p:txBody>
          <a:bodyPr>
            <a:noAutofit/>
          </a:bodyPr>
          <a:lstStyle>
            <a:lvl1pPr marL="0" indent="0" algn="l">
              <a:buNone/>
              <a:defRPr sz="2900" b="1" i="0" spc="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3583660" y="7931856"/>
            <a:ext cx="3389294" cy="2099747"/>
          </a:xfrm>
        </p:spPr>
        <p:txBody>
          <a:bodyPr numCol="1" spcCol="288000" anchor="t">
            <a:noAutofit/>
          </a:bodyPr>
          <a:lstStyle>
            <a:lvl1pPr marL="0" indent="0" algn="l">
              <a:lnSpc>
                <a:spcPct val="100000"/>
              </a:lnSpc>
              <a:spcBef>
                <a:spcPts val="0"/>
              </a:spcBef>
              <a:buNone/>
              <a:defRPr sz="11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1" name="Slide Number Placeholder 5">
            <a:extLst>
              <a:ext uri="{FF2B5EF4-FFF2-40B4-BE49-F238E27FC236}">
                <a16:creationId xmlns:a16="http://schemas.microsoft.com/office/drawing/2014/main" id="{AE34CA4F-1F8B-7F44-AFCD-59FB4964F62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8A206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12" name="TextBox 11">
            <a:extLst>
              <a:ext uri="{FF2B5EF4-FFF2-40B4-BE49-F238E27FC236}">
                <a16:creationId xmlns:a16="http://schemas.microsoft.com/office/drawing/2014/main" id="{0EA76C88-E057-1EE7-69F7-5D79A2740D96}"/>
              </a:ext>
            </a:extLst>
          </p:cNvPr>
          <p:cNvSpPr txBox="1"/>
          <p:nvPr userDrawn="1"/>
        </p:nvSpPr>
        <p:spPr>
          <a:xfrm>
            <a:off x="4099704" y="3713565"/>
            <a:ext cx="3780430" cy="246221"/>
          </a:xfrm>
          <a:prstGeom prst="rect">
            <a:avLst/>
          </a:prstGeom>
          <a:noFill/>
        </p:spPr>
        <p:txBody>
          <a:bodyPr wrap="square">
            <a:spAutoFit/>
          </a:bodyPr>
          <a:lstStyle/>
          <a:p>
            <a:pPr algn="l"/>
            <a:r>
              <a:rPr lang="en-IE" sz="1000" b="0" i="0" dirty="0">
                <a:solidFill>
                  <a:schemeClr val="bg1"/>
                </a:solidFill>
                <a:effectLst/>
                <a:latin typeface="Calibri" panose="020F0502020204030204" pitchFamily="34" charset="0"/>
                <a:cs typeface="Calibri" panose="020F0502020204030204" pitchFamily="34" charset="0"/>
              </a:rPr>
              <a:t>Caption</a:t>
            </a:r>
          </a:p>
        </p:txBody>
      </p:sp>
      <p:sp>
        <p:nvSpPr>
          <p:cNvPr id="14" name="TextBox 13">
            <a:extLst>
              <a:ext uri="{FF2B5EF4-FFF2-40B4-BE49-F238E27FC236}">
                <a16:creationId xmlns:a16="http://schemas.microsoft.com/office/drawing/2014/main" id="{FCDF4EE6-72B2-28FF-EA0D-32560A2DDE32}"/>
              </a:ext>
            </a:extLst>
          </p:cNvPr>
          <p:cNvSpPr txBox="1"/>
          <p:nvPr userDrawn="1"/>
        </p:nvSpPr>
        <p:spPr>
          <a:xfrm>
            <a:off x="684990" y="6555911"/>
            <a:ext cx="3780430" cy="246221"/>
          </a:xfrm>
          <a:prstGeom prst="rect">
            <a:avLst/>
          </a:prstGeom>
          <a:noFill/>
        </p:spPr>
        <p:txBody>
          <a:bodyPr wrap="square">
            <a:spAutoFit/>
          </a:bodyPr>
          <a:lstStyle/>
          <a:p>
            <a:pPr algn="l"/>
            <a:r>
              <a:rPr lang="en-IE" sz="1000" b="0" i="0" dirty="0">
                <a:solidFill>
                  <a:schemeClr val="bg1"/>
                </a:solidFill>
                <a:effectLst/>
                <a:latin typeface="Calibri" panose="020F0502020204030204" pitchFamily="34" charset="0"/>
                <a:cs typeface="Calibri" panose="020F0502020204030204" pitchFamily="34" charset="0"/>
              </a:rPr>
              <a:t>Caption</a:t>
            </a:r>
          </a:p>
        </p:txBody>
      </p:sp>
      <p:sp>
        <p:nvSpPr>
          <p:cNvPr id="15" name="TextBox 14">
            <a:extLst>
              <a:ext uri="{FF2B5EF4-FFF2-40B4-BE49-F238E27FC236}">
                <a16:creationId xmlns:a16="http://schemas.microsoft.com/office/drawing/2014/main" id="{86F9A8C3-1204-7614-3807-BE8E97B58296}"/>
              </a:ext>
            </a:extLst>
          </p:cNvPr>
          <p:cNvSpPr txBox="1"/>
          <p:nvPr userDrawn="1"/>
        </p:nvSpPr>
        <p:spPr>
          <a:xfrm>
            <a:off x="2844410" y="4213903"/>
            <a:ext cx="3780430" cy="246221"/>
          </a:xfrm>
          <a:prstGeom prst="rect">
            <a:avLst/>
          </a:prstGeom>
          <a:noFill/>
        </p:spPr>
        <p:txBody>
          <a:bodyPr wrap="square">
            <a:spAutoFit/>
          </a:bodyPr>
          <a:lstStyle/>
          <a:p>
            <a:pPr algn="l"/>
            <a:r>
              <a:rPr lang="en-IE" sz="1000" b="0" i="0" dirty="0">
                <a:solidFill>
                  <a:schemeClr val="bg1"/>
                </a:solidFill>
                <a:effectLst/>
                <a:latin typeface="Calibri" panose="020F0502020204030204" pitchFamily="34" charset="0"/>
                <a:cs typeface="Calibri" panose="020F0502020204030204" pitchFamily="34" charset="0"/>
              </a:rPr>
              <a:t>Caption</a:t>
            </a:r>
          </a:p>
        </p:txBody>
      </p:sp>
      <p:sp>
        <p:nvSpPr>
          <p:cNvPr id="16" name="TextBox 15">
            <a:extLst>
              <a:ext uri="{FF2B5EF4-FFF2-40B4-BE49-F238E27FC236}">
                <a16:creationId xmlns:a16="http://schemas.microsoft.com/office/drawing/2014/main" id="{881FCF0B-7D8E-B8AD-1235-0A24E40E91A5}"/>
              </a:ext>
            </a:extLst>
          </p:cNvPr>
          <p:cNvSpPr txBox="1"/>
          <p:nvPr userDrawn="1"/>
        </p:nvSpPr>
        <p:spPr>
          <a:xfrm>
            <a:off x="6162697" y="2832461"/>
            <a:ext cx="3780430" cy="246221"/>
          </a:xfrm>
          <a:prstGeom prst="rect">
            <a:avLst/>
          </a:prstGeom>
          <a:noFill/>
        </p:spPr>
        <p:txBody>
          <a:bodyPr wrap="square">
            <a:spAutoFit/>
          </a:bodyPr>
          <a:lstStyle/>
          <a:p>
            <a:pPr algn="l"/>
            <a:r>
              <a:rPr lang="en-IE" sz="1000" b="0" i="0" dirty="0">
                <a:solidFill>
                  <a:schemeClr val="bg1"/>
                </a:solidFill>
                <a:effectLst/>
                <a:latin typeface="Calibri" panose="020F0502020204030204" pitchFamily="34" charset="0"/>
                <a:cs typeface="Calibri" panose="020F0502020204030204" pitchFamily="34" charset="0"/>
              </a:rPr>
              <a:t>Caption</a:t>
            </a:r>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642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690951" y="502852"/>
            <a:ext cx="2015476" cy="1848218"/>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506965" y="358035"/>
            <a:ext cx="3322337" cy="518391"/>
          </a:xfrm>
        </p:spPr>
        <p:txBody>
          <a:bodyPr>
            <a:noAutofit/>
          </a:bodyPr>
          <a:lstStyle>
            <a:lvl1pPr marL="0" indent="0" algn="l">
              <a:buNone/>
              <a:defRPr sz="18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514518" y="876426"/>
            <a:ext cx="3322336" cy="1474644"/>
          </a:xfrm>
        </p:spPr>
        <p:txBody>
          <a:bodyPr numCol="1" spcCol="288000" anchor="t">
            <a:noAutofit/>
          </a:bodyPr>
          <a:lstStyle>
            <a:lvl1pPr marL="0" indent="0" algn="l">
              <a:lnSpc>
                <a:spcPct val="100000"/>
              </a:lnSpc>
              <a:spcBef>
                <a:spcPts val="0"/>
              </a:spcBef>
              <a:buNone/>
              <a:defRPr sz="11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2" name="Picture Placeholder 12">
            <a:extLst>
              <a:ext uri="{FF2B5EF4-FFF2-40B4-BE49-F238E27FC236}">
                <a16:creationId xmlns:a16="http://schemas.microsoft.com/office/drawing/2014/main" id="{3AF27051-A30A-444D-B834-CDE929D2D75D}"/>
              </a:ext>
            </a:extLst>
          </p:cNvPr>
          <p:cNvSpPr>
            <a:spLocks noGrp="1"/>
          </p:cNvSpPr>
          <p:nvPr>
            <p:ph type="pic" sz="quarter" idx="16"/>
          </p:nvPr>
        </p:nvSpPr>
        <p:spPr>
          <a:xfrm>
            <a:off x="1042738" y="181955"/>
            <a:ext cx="2004686" cy="1839366"/>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54" name="Freeform 53">
            <a:extLst>
              <a:ext uri="{FF2B5EF4-FFF2-40B4-BE49-F238E27FC236}">
                <a16:creationId xmlns:a16="http://schemas.microsoft.com/office/drawing/2014/main" id="{70D142EB-A662-584D-9522-3092F322E555}"/>
              </a:ext>
            </a:extLst>
          </p:cNvPr>
          <p:cNvSpPr/>
          <p:nvPr userDrawn="1"/>
        </p:nvSpPr>
        <p:spPr>
          <a:xfrm>
            <a:off x="778506" y="3279693"/>
            <a:ext cx="1840365" cy="1848218"/>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ontserrat" panose="00000500000000000000" pitchFamily="50" charset="0"/>
            </a:endParaRPr>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506965" y="3022582"/>
            <a:ext cx="3322337" cy="518391"/>
          </a:xfrm>
        </p:spPr>
        <p:txBody>
          <a:bodyPr>
            <a:noAutofit/>
          </a:bodyPr>
          <a:lstStyle>
            <a:lvl1pPr marL="0" indent="0" algn="l">
              <a:buNone/>
              <a:defRPr sz="18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514518" y="3540973"/>
            <a:ext cx="3322336" cy="1474644"/>
          </a:xfrm>
        </p:spPr>
        <p:txBody>
          <a:bodyPr numCol="1" spcCol="288000" anchor="t">
            <a:noAutofit/>
          </a:bodyPr>
          <a:lstStyle>
            <a:lvl1pPr marL="0" indent="0" algn="l">
              <a:lnSpc>
                <a:spcPct val="100000"/>
              </a:lnSpc>
              <a:spcBef>
                <a:spcPts val="0"/>
              </a:spcBef>
              <a:buNone/>
              <a:defRPr sz="11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7" name="Picture Placeholder 12">
            <a:extLst>
              <a:ext uri="{FF2B5EF4-FFF2-40B4-BE49-F238E27FC236}">
                <a16:creationId xmlns:a16="http://schemas.microsoft.com/office/drawing/2014/main" id="{B98C8422-F694-D34F-9B43-6DA13D472177}"/>
              </a:ext>
            </a:extLst>
          </p:cNvPr>
          <p:cNvSpPr>
            <a:spLocks noGrp="1"/>
          </p:cNvSpPr>
          <p:nvPr>
            <p:ph type="pic" sz="quarter" idx="53"/>
          </p:nvPr>
        </p:nvSpPr>
        <p:spPr>
          <a:xfrm>
            <a:off x="1042738" y="2958796"/>
            <a:ext cx="2004686" cy="1839366"/>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58" name="Freeform 57">
            <a:extLst>
              <a:ext uri="{FF2B5EF4-FFF2-40B4-BE49-F238E27FC236}">
                <a16:creationId xmlns:a16="http://schemas.microsoft.com/office/drawing/2014/main" id="{D642BB82-71A2-0B41-87B7-70DDC99AE34D}"/>
              </a:ext>
            </a:extLst>
          </p:cNvPr>
          <p:cNvSpPr/>
          <p:nvPr userDrawn="1"/>
        </p:nvSpPr>
        <p:spPr>
          <a:xfrm>
            <a:off x="778506" y="6078843"/>
            <a:ext cx="1840365" cy="1848218"/>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ontserrat" panose="00000500000000000000" pitchFamily="50" charset="0"/>
            </a:endParaRPr>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3506965" y="5821732"/>
            <a:ext cx="3322337" cy="518391"/>
          </a:xfrm>
        </p:spPr>
        <p:txBody>
          <a:bodyPr>
            <a:noAutofit/>
          </a:bodyPr>
          <a:lstStyle>
            <a:lvl1pPr marL="0" indent="0" algn="l">
              <a:buNone/>
              <a:defRPr sz="18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3514518" y="6340123"/>
            <a:ext cx="3322336" cy="1474644"/>
          </a:xfrm>
        </p:spPr>
        <p:txBody>
          <a:bodyPr numCol="1" spcCol="288000" anchor="t">
            <a:noAutofit/>
          </a:bodyPr>
          <a:lstStyle>
            <a:lvl1pPr marL="0" indent="0" algn="l">
              <a:lnSpc>
                <a:spcPct val="100000"/>
              </a:lnSpc>
              <a:spcBef>
                <a:spcPts val="0"/>
              </a:spcBef>
              <a:buNone/>
              <a:defRPr sz="11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1" name="Picture Placeholder 12">
            <a:extLst>
              <a:ext uri="{FF2B5EF4-FFF2-40B4-BE49-F238E27FC236}">
                <a16:creationId xmlns:a16="http://schemas.microsoft.com/office/drawing/2014/main" id="{7B7117E9-94DF-2348-9C87-2AC825D7FB1C}"/>
              </a:ext>
            </a:extLst>
          </p:cNvPr>
          <p:cNvSpPr>
            <a:spLocks noGrp="1"/>
          </p:cNvSpPr>
          <p:nvPr>
            <p:ph type="pic" sz="quarter" idx="56"/>
          </p:nvPr>
        </p:nvSpPr>
        <p:spPr>
          <a:xfrm>
            <a:off x="1129824" y="5757946"/>
            <a:ext cx="1830513" cy="1839366"/>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62" name="Slide Number Placeholder 5">
            <a:extLst>
              <a:ext uri="{FF2B5EF4-FFF2-40B4-BE49-F238E27FC236}">
                <a16:creationId xmlns:a16="http://schemas.microsoft.com/office/drawing/2014/main" id="{BED73E24-A450-6744-8158-9406FC91C2F4}"/>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8A206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15" name="Freeform 57">
            <a:extLst>
              <a:ext uri="{FF2B5EF4-FFF2-40B4-BE49-F238E27FC236}">
                <a16:creationId xmlns:a16="http://schemas.microsoft.com/office/drawing/2014/main" id="{ECE61E63-3885-FC2C-9924-91DEA37C7785}"/>
              </a:ext>
            </a:extLst>
          </p:cNvPr>
          <p:cNvSpPr/>
          <p:nvPr userDrawn="1"/>
        </p:nvSpPr>
        <p:spPr>
          <a:xfrm>
            <a:off x="770953" y="8644931"/>
            <a:ext cx="1840365" cy="1848218"/>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ontserrat" panose="00000500000000000000" pitchFamily="50" charset="0"/>
            </a:endParaRPr>
          </a:p>
        </p:txBody>
      </p:sp>
      <p:sp>
        <p:nvSpPr>
          <p:cNvPr id="16" name="Text Placeholder 32">
            <a:extLst>
              <a:ext uri="{FF2B5EF4-FFF2-40B4-BE49-F238E27FC236}">
                <a16:creationId xmlns:a16="http://schemas.microsoft.com/office/drawing/2014/main" id="{B1E24523-EDB0-C40A-3395-13787F48E999}"/>
              </a:ext>
            </a:extLst>
          </p:cNvPr>
          <p:cNvSpPr>
            <a:spLocks noGrp="1"/>
          </p:cNvSpPr>
          <p:nvPr>
            <p:ph type="body" sz="quarter" idx="57" hasCustomPrompt="1"/>
          </p:nvPr>
        </p:nvSpPr>
        <p:spPr>
          <a:xfrm>
            <a:off x="3499412" y="8387820"/>
            <a:ext cx="3322337" cy="518391"/>
          </a:xfrm>
        </p:spPr>
        <p:txBody>
          <a:bodyPr>
            <a:noAutofit/>
          </a:bodyPr>
          <a:lstStyle>
            <a:lvl1pPr marL="0" indent="0" algn="l">
              <a:buNone/>
              <a:defRPr sz="18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7" name="Text Placeholder 32">
            <a:extLst>
              <a:ext uri="{FF2B5EF4-FFF2-40B4-BE49-F238E27FC236}">
                <a16:creationId xmlns:a16="http://schemas.microsoft.com/office/drawing/2014/main" id="{06A18875-869C-04A5-E6C8-C4C8D3669961}"/>
              </a:ext>
            </a:extLst>
          </p:cNvPr>
          <p:cNvSpPr>
            <a:spLocks noGrp="1"/>
          </p:cNvSpPr>
          <p:nvPr>
            <p:ph type="body" sz="quarter" idx="58" hasCustomPrompt="1"/>
          </p:nvPr>
        </p:nvSpPr>
        <p:spPr>
          <a:xfrm>
            <a:off x="3506965" y="8906211"/>
            <a:ext cx="3322336" cy="1474644"/>
          </a:xfrm>
        </p:spPr>
        <p:txBody>
          <a:bodyPr numCol="1" spcCol="288000" anchor="t">
            <a:noAutofit/>
          </a:bodyPr>
          <a:lstStyle>
            <a:lvl1pPr marL="0" indent="0" algn="l">
              <a:lnSpc>
                <a:spcPct val="100000"/>
              </a:lnSpc>
              <a:spcBef>
                <a:spcPts val="0"/>
              </a:spcBef>
              <a:buNone/>
              <a:defRPr sz="11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8" name="Picture Placeholder 12">
            <a:extLst>
              <a:ext uri="{FF2B5EF4-FFF2-40B4-BE49-F238E27FC236}">
                <a16:creationId xmlns:a16="http://schemas.microsoft.com/office/drawing/2014/main" id="{1FEFB694-67EF-9A36-0CEA-A0F230DF4531}"/>
              </a:ext>
            </a:extLst>
          </p:cNvPr>
          <p:cNvSpPr>
            <a:spLocks noGrp="1"/>
          </p:cNvSpPr>
          <p:nvPr>
            <p:ph type="pic" sz="quarter" idx="59"/>
          </p:nvPr>
        </p:nvSpPr>
        <p:spPr>
          <a:xfrm>
            <a:off x="1122271" y="8324034"/>
            <a:ext cx="1830513" cy="1839366"/>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642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778506" y="1417246"/>
            <a:ext cx="1840365" cy="1848218"/>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506965" y="1272429"/>
            <a:ext cx="3322337" cy="518391"/>
          </a:xfrm>
        </p:spPr>
        <p:txBody>
          <a:bodyPr>
            <a:noAutofit/>
          </a:bodyPr>
          <a:lstStyle>
            <a:lvl1pPr marL="0" indent="0" algn="l">
              <a:buNone/>
              <a:defRPr sz="18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514518" y="1790820"/>
            <a:ext cx="3322336" cy="1474644"/>
          </a:xfrm>
        </p:spPr>
        <p:txBody>
          <a:bodyPr numCol="1" spcCol="288000" anchor="t">
            <a:noAutofit/>
          </a:bodyPr>
          <a:lstStyle>
            <a:lvl1pPr marL="0" indent="0" algn="l">
              <a:lnSpc>
                <a:spcPct val="100000"/>
              </a:lnSpc>
              <a:spcBef>
                <a:spcPts val="0"/>
              </a:spcBef>
              <a:buNone/>
              <a:defRPr sz="11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2" name="Picture Placeholder 12">
            <a:extLst>
              <a:ext uri="{FF2B5EF4-FFF2-40B4-BE49-F238E27FC236}">
                <a16:creationId xmlns:a16="http://schemas.microsoft.com/office/drawing/2014/main" id="{3AF27051-A30A-444D-B834-CDE929D2D75D}"/>
              </a:ext>
            </a:extLst>
          </p:cNvPr>
          <p:cNvSpPr>
            <a:spLocks noGrp="1"/>
          </p:cNvSpPr>
          <p:nvPr>
            <p:ph type="pic" sz="quarter" idx="16"/>
          </p:nvPr>
        </p:nvSpPr>
        <p:spPr>
          <a:xfrm>
            <a:off x="1129824" y="1096349"/>
            <a:ext cx="1830513" cy="1839366"/>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54" name="Freeform 53">
            <a:extLst>
              <a:ext uri="{FF2B5EF4-FFF2-40B4-BE49-F238E27FC236}">
                <a16:creationId xmlns:a16="http://schemas.microsoft.com/office/drawing/2014/main" id="{70D142EB-A662-584D-9522-3092F322E555}"/>
              </a:ext>
            </a:extLst>
          </p:cNvPr>
          <p:cNvSpPr/>
          <p:nvPr userDrawn="1"/>
        </p:nvSpPr>
        <p:spPr>
          <a:xfrm>
            <a:off x="778506" y="4258255"/>
            <a:ext cx="1840365" cy="1848218"/>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ontserrat" panose="00000500000000000000" pitchFamily="50" charset="0"/>
            </a:endParaRPr>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506965" y="4113438"/>
            <a:ext cx="3322337" cy="518391"/>
          </a:xfrm>
        </p:spPr>
        <p:txBody>
          <a:bodyPr>
            <a:noAutofit/>
          </a:bodyPr>
          <a:lstStyle>
            <a:lvl1pPr marL="0" indent="0" algn="l">
              <a:buNone/>
              <a:defRPr sz="18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514518" y="4631829"/>
            <a:ext cx="3322336" cy="1474644"/>
          </a:xfrm>
        </p:spPr>
        <p:txBody>
          <a:bodyPr numCol="1" spcCol="288000" anchor="t">
            <a:noAutofit/>
          </a:bodyPr>
          <a:lstStyle>
            <a:lvl1pPr marL="0" indent="0" algn="l">
              <a:lnSpc>
                <a:spcPct val="100000"/>
              </a:lnSpc>
              <a:spcBef>
                <a:spcPts val="0"/>
              </a:spcBef>
              <a:buNone/>
              <a:defRPr sz="11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7" name="Picture Placeholder 12">
            <a:extLst>
              <a:ext uri="{FF2B5EF4-FFF2-40B4-BE49-F238E27FC236}">
                <a16:creationId xmlns:a16="http://schemas.microsoft.com/office/drawing/2014/main" id="{B98C8422-F694-D34F-9B43-6DA13D472177}"/>
              </a:ext>
            </a:extLst>
          </p:cNvPr>
          <p:cNvSpPr>
            <a:spLocks noGrp="1"/>
          </p:cNvSpPr>
          <p:nvPr>
            <p:ph type="pic" sz="quarter" idx="53"/>
          </p:nvPr>
        </p:nvSpPr>
        <p:spPr>
          <a:xfrm>
            <a:off x="1129824" y="3937358"/>
            <a:ext cx="1830513" cy="1839366"/>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58" name="Freeform 57">
            <a:extLst>
              <a:ext uri="{FF2B5EF4-FFF2-40B4-BE49-F238E27FC236}">
                <a16:creationId xmlns:a16="http://schemas.microsoft.com/office/drawing/2014/main" id="{D642BB82-71A2-0B41-87B7-70DDC99AE34D}"/>
              </a:ext>
            </a:extLst>
          </p:cNvPr>
          <p:cNvSpPr/>
          <p:nvPr userDrawn="1"/>
        </p:nvSpPr>
        <p:spPr>
          <a:xfrm>
            <a:off x="778506" y="7057405"/>
            <a:ext cx="1840365" cy="1848218"/>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ontserrat" panose="00000500000000000000" pitchFamily="50" charset="0"/>
            </a:endParaRPr>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3506965" y="6912588"/>
            <a:ext cx="3322337" cy="518391"/>
          </a:xfrm>
        </p:spPr>
        <p:txBody>
          <a:bodyPr>
            <a:noAutofit/>
          </a:bodyPr>
          <a:lstStyle>
            <a:lvl1pPr marL="0" indent="0" algn="l">
              <a:buNone/>
              <a:defRPr sz="18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3514518" y="7430979"/>
            <a:ext cx="3322336" cy="1474644"/>
          </a:xfrm>
        </p:spPr>
        <p:txBody>
          <a:bodyPr numCol="1" spcCol="288000" anchor="t">
            <a:noAutofit/>
          </a:bodyPr>
          <a:lstStyle>
            <a:lvl1pPr marL="0" indent="0" algn="l">
              <a:lnSpc>
                <a:spcPct val="100000"/>
              </a:lnSpc>
              <a:spcBef>
                <a:spcPts val="0"/>
              </a:spcBef>
              <a:buNone/>
              <a:defRPr sz="11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1" name="Picture Placeholder 12">
            <a:extLst>
              <a:ext uri="{FF2B5EF4-FFF2-40B4-BE49-F238E27FC236}">
                <a16:creationId xmlns:a16="http://schemas.microsoft.com/office/drawing/2014/main" id="{7B7117E9-94DF-2348-9C87-2AC825D7FB1C}"/>
              </a:ext>
            </a:extLst>
          </p:cNvPr>
          <p:cNvSpPr>
            <a:spLocks noGrp="1"/>
          </p:cNvSpPr>
          <p:nvPr>
            <p:ph type="pic" sz="quarter" idx="56"/>
          </p:nvPr>
        </p:nvSpPr>
        <p:spPr>
          <a:xfrm>
            <a:off x="1129824" y="6736508"/>
            <a:ext cx="1830513" cy="1839366"/>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62" name="Slide Number Placeholder 5">
            <a:extLst>
              <a:ext uri="{FF2B5EF4-FFF2-40B4-BE49-F238E27FC236}">
                <a16:creationId xmlns:a16="http://schemas.microsoft.com/office/drawing/2014/main" id="{BED73E24-A450-6744-8158-9406FC91C2F4}"/>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8A206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605055475"/>
      </p:ext>
    </p:extLst>
  </p:cSld>
  <p:clrMapOvr>
    <a:masterClrMapping/>
  </p:clrMapOvr>
  <p:extLst>
    <p:ext uri="{DCECCB84-F9BA-43D5-87BE-67443E8EF086}">
      <p15:sldGuideLst xmlns:p15="http://schemas.microsoft.com/office/powerpoint/2012/main">
        <p15:guide id="1" orient="horz" pos="64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0" y="2940628"/>
            <a:ext cx="7559674" cy="5270683"/>
          </a:xfrm>
          <a:prstGeom prst="rect">
            <a:avLst/>
          </a:pr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2" name="Picture 1">
            <a:extLst>
              <a:ext uri="{FF2B5EF4-FFF2-40B4-BE49-F238E27FC236}">
                <a16:creationId xmlns:a16="http://schemas.microsoft.com/office/drawing/2014/main" id="{BFF36003-1879-2C59-3FCB-D6DB54B923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rot="10800000">
            <a:off x="5514041" y="2791206"/>
            <a:ext cx="1628815" cy="315510"/>
          </a:xfrm>
          <a:prstGeom prst="rect">
            <a:avLst/>
          </a:prstGeom>
        </p:spPr>
      </p:pic>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375292" y="629985"/>
            <a:ext cx="6816645" cy="747096"/>
          </a:xfrm>
        </p:spPr>
        <p:txBody>
          <a:bodyPr>
            <a:noAutofit/>
          </a:bodyPr>
          <a:lstStyle>
            <a:lvl1pPr marL="0" indent="0" algn="l">
              <a:buNone/>
              <a:defRPr sz="29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23" name="Text Placeholder 32">
            <a:extLst>
              <a:ext uri="{FF2B5EF4-FFF2-40B4-BE49-F238E27FC236}">
                <a16:creationId xmlns:a16="http://schemas.microsoft.com/office/drawing/2014/main" id="{F64485E7-EC2E-BE4D-932E-6D72FCF68FD1}"/>
              </a:ext>
            </a:extLst>
          </p:cNvPr>
          <p:cNvSpPr>
            <a:spLocks noGrp="1"/>
          </p:cNvSpPr>
          <p:nvPr>
            <p:ph type="body" sz="quarter" idx="47" hasCustomPrompt="1"/>
          </p:nvPr>
        </p:nvSpPr>
        <p:spPr>
          <a:xfrm>
            <a:off x="375292" y="1607979"/>
            <a:ext cx="6599989" cy="853742"/>
          </a:xfrm>
        </p:spPr>
        <p:txBody>
          <a:bodyPr>
            <a:noAutofit/>
          </a:bodyPr>
          <a:lstStyle>
            <a:lvl1pPr marL="0" indent="0" algn="l">
              <a:buNone/>
              <a:defRPr sz="18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375292" y="4485121"/>
            <a:ext cx="6809091" cy="1660826"/>
          </a:xfr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5" name="Text Placeholder 32">
            <a:extLst>
              <a:ext uri="{FF2B5EF4-FFF2-40B4-BE49-F238E27FC236}">
                <a16:creationId xmlns:a16="http://schemas.microsoft.com/office/drawing/2014/main" id="{093D1F9A-9672-9243-9CA3-DC6F39D9D256}"/>
              </a:ext>
            </a:extLst>
          </p:cNvPr>
          <p:cNvSpPr>
            <a:spLocks noGrp="1"/>
          </p:cNvSpPr>
          <p:nvPr>
            <p:ph type="body" sz="quarter" idx="49" hasCustomPrompt="1"/>
          </p:nvPr>
        </p:nvSpPr>
        <p:spPr>
          <a:xfrm>
            <a:off x="375291" y="3476012"/>
            <a:ext cx="6809092" cy="853742"/>
          </a:xfr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Your Heading</a:t>
            </a:r>
          </a:p>
        </p:txBody>
      </p:sp>
      <p:pic>
        <p:nvPicPr>
          <p:cNvPr id="27" name="Picture 26">
            <a:extLst>
              <a:ext uri="{FF2B5EF4-FFF2-40B4-BE49-F238E27FC236}">
                <a16:creationId xmlns:a16="http://schemas.microsoft.com/office/drawing/2014/main" id="{A09BAF52-66C7-5F4D-8869-0F2431F9AD7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1069183" y="5429851"/>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28" name="Picture Placeholder 4">
            <a:extLst>
              <a:ext uri="{FF2B5EF4-FFF2-40B4-BE49-F238E27FC236}">
                <a16:creationId xmlns:a16="http://schemas.microsoft.com/office/drawing/2014/main" id="{4F2D0110-3726-6A48-8149-E59708540655}"/>
              </a:ext>
            </a:extLst>
          </p:cNvPr>
          <p:cNvSpPr>
            <a:spLocks noGrp="1"/>
          </p:cNvSpPr>
          <p:nvPr>
            <p:ph type="pic" sz="quarter" idx="10"/>
          </p:nvPr>
        </p:nvSpPr>
        <p:spPr>
          <a:xfrm>
            <a:off x="0" y="6923995"/>
            <a:ext cx="4642477" cy="2880154"/>
          </a:xfrm>
          <a:solidFill>
            <a:schemeClr val="bg1">
              <a:lumMod val="85000"/>
            </a:schemeClr>
          </a:solidFill>
          <a:ln>
            <a:noFill/>
          </a:ln>
        </p:spPr>
        <p:txBody>
          <a:bodyPr/>
          <a:lstStyle/>
          <a:p>
            <a:endParaRPr lang="en-US" dirty="0"/>
          </a:p>
        </p:txBody>
      </p:sp>
      <p:sp>
        <p:nvSpPr>
          <p:cNvPr id="29" name="Slide Number Placeholder 5">
            <a:extLst>
              <a:ext uri="{FF2B5EF4-FFF2-40B4-BE49-F238E27FC236}">
                <a16:creationId xmlns:a16="http://schemas.microsoft.com/office/drawing/2014/main" id="{0A15A55D-5B03-3541-A63F-0DECD592995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8A206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487" userDrawn="1">
          <p15:clr>
            <a:srgbClr val="FBAE40"/>
          </p15:clr>
        </p15:guide>
        <p15:guide id="2" pos="29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no 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0" y="2940628"/>
            <a:ext cx="7559674" cy="5270683"/>
          </a:xfrm>
          <a:prstGeom prst="rect">
            <a:avLst/>
          </a:pr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375292" y="4485121"/>
            <a:ext cx="6809091" cy="1660826"/>
          </a:xfr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5" name="Text Placeholder 32">
            <a:extLst>
              <a:ext uri="{FF2B5EF4-FFF2-40B4-BE49-F238E27FC236}">
                <a16:creationId xmlns:a16="http://schemas.microsoft.com/office/drawing/2014/main" id="{093D1F9A-9672-9243-9CA3-DC6F39D9D256}"/>
              </a:ext>
            </a:extLst>
          </p:cNvPr>
          <p:cNvSpPr>
            <a:spLocks noGrp="1"/>
          </p:cNvSpPr>
          <p:nvPr>
            <p:ph type="body" sz="quarter" idx="49" hasCustomPrompt="1"/>
          </p:nvPr>
        </p:nvSpPr>
        <p:spPr>
          <a:xfrm>
            <a:off x="375291" y="3476012"/>
            <a:ext cx="6809092" cy="853742"/>
          </a:xfr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Your Heading</a:t>
            </a:r>
          </a:p>
        </p:txBody>
      </p:sp>
      <p:sp>
        <p:nvSpPr>
          <p:cNvPr id="28" name="Picture Placeholder 4">
            <a:extLst>
              <a:ext uri="{FF2B5EF4-FFF2-40B4-BE49-F238E27FC236}">
                <a16:creationId xmlns:a16="http://schemas.microsoft.com/office/drawing/2014/main" id="{4F2D0110-3726-6A48-8149-E59708540655}"/>
              </a:ext>
            </a:extLst>
          </p:cNvPr>
          <p:cNvSpPr>
            <a:spLocks noGrp="1"/>
          </p:cNvSpPr>
          <p:nvPr>
            <p:ph type="pic" sz="quarter" idx="10"/>
          </p:nvPr>
        </p:nvSpPr>
        <p:spPr>
          <a:xfrm>
            <a:off x="0" y="6923995"/>
            <a:ext cx="4642477" cy="2880154"/>
          </a:xfrm>
          <a:solidFill>
            <a:schemeClr val="bg1">
              <a:lumMod val="85000"/>
            </a:schemeClr>
          </a:solidFill>
          <a:ln>
            <a:noFill/>
          </a:ln>
        </p:spPr>
        <p:txBody>
          <a:bodyPr/>
          <a:lstStyle/>
          <a:p>
            <a:endParaRPr lang="en-US" dirty="0"/>
          </a:p>
        </p:txBody>
      </p:sp>
      <p:sp>
        <p:nvSpPr>
          <p:cNvPr id="29" name="Slide Number Placeholder 5">
            <a:extLst>
              <a:ext uri="{FF2B5EF4-FFF2-40B4-BE49-F238E27FC236}">
                <a16:creationId xmlns:a16="http://schemas.microsoft.com/office/drawing/2014/main" id="{0A15A55D-5B03-3541-A63F-0DECD592995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8A206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 name="Text Placeholder 32">
            <a:extLst>
              <a:ext uri="{FF2B5EF4-FFF2-40B4-BE49-F238E27FC236}">
                <a16:creationId xmlns:a16="http://schemas.microsoft.com/office/drawing/2014/main" id="{A65C18E6-AA03-1365-1230-774560765AD9}"/>
              </a:ext>
            </a:extLst>
          </p:cNvPr>
          <p:cNvSpPr>
            <a:spLocks noGrp="1"/>
          </p:cNvSpPr>
          <p:nvPr>
            <p:ph type="body" sz="quarter" idx="30" hasCustomPrompt="1"/>
          </p:nvPr>
        </p:nvSpPr>
        <p:spPr>
          <a:xfrm>
            <a:off x="375292" y="629985"/>
            <a:ext cx="6816645" cy="747096"/>
          </a:xfrm>
        </p:spPr>
        <p:txBody>
          <a:bodyPr>
            <a:noAutofit/>
          </a:bodyPr>
          <a:lstStyle>
            <a:lvl1pPr marL="0" indent="0" algn="l">
              <a:buNone/>
              <a:defRPr sz="29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3" name="Text Placeholder 32">
            <a:extLst>
              <a:ext uri="{FF2B5EF4-FFF2-40B4-BE49-F238E27FC236}">
                <a16:creationId xmlns:a16="http://schemas.microsoft.com/office/drawing/2014/main" id="{52997454-B2FF-7221-4179-74DD8D752722}"/>
              </a:ext>
            </a:extLst>
          </p:cNvPr>
          <p:cNvSpPr>
            <a:spLocks noGrp="1"/>
          </p:cNvSpPr>
          <p:nvPr>
            <p:ph type="body" sz="quarter" idx="47" hasCustomPrompt="1"/>
          </p:nvPr>
        </p:nvSpPr>
        <p:spPr>
          <a:xfrm>
            <a:off x="375292" y="1607979"/>
            <a:ext cx="6599989" cy="853742"/>
          </a:xfrm>
        </p:spPr>
        <p:txBody>
          <a:bodyPr>
            <a:noAutofit/>
          </a:bodyPr>
          <a:lstStyle>
            <a:lvl1pPr marL="0" indent="0" algn="l">
              <a:buNone/>
              <a:defRPr sz="18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pic>
        <p:nvPicPr>
          <p:cNvPr id="4" name="Picture 3">
            <a:extLst>
              <a:ext uri="{FF2B5EF4-FFF2-40B4-BE49-F238E27FC236}">
                <a16:creationId xmlns:a16="http://schemas.microsoft.com/office/drawing/2014/main" id="{2A695A87-A901-BF18-7F6F-A27BC7F1B0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rot="10800000">
            <a:off x="5514041" y="2791206"/>
            <a:ext cx="1628815" cy="315510"/>
          </a:xfrm>
          <a:prstGeom prst="rect">
            <a:avLst/>
          </a:prstGeom>
        </p:spPr>
      </p:pic>
    </p:spTree>
    <p:extLst>
      <p:ext uri="{BB962C8B-B14F-4D97-AF65-F5344CB8AC3E}">
        <p14:creationId xmlns:p14="http://schemas.microsoft.com/office/powerpoint/2010/main" val="3301923197"/>
      </p:ext>
    </p:extLst>
  </p:cSld>
  <p:clrMapOvr>
    <a:masterClrMapping/>
  </p:clrMapOvr>
  <p:extLst>
    <p:ext uri="{DCECCB84-F9BA-43D5-87BE-67443E8EF086}">
      <p15:sldGuideLst xmlns:p15="http://schemas.microsoft.com/office/powerpoint/2012/main">
        <p15:guide id="1" orient="horz" pos="487" userDrawn="1">
          <p15:clr>
            <a:srgbClr val="FBAE40"/>
          </p15:clr>
        </p15:guide>
        <p15:guide id="2" pos="29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 slide with 3 pics">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0" y="2940628"/>
            <a:ext cx="7559674" cy="5270683"/>
          </a:xfrm>
          <a:prstGeom prst="rect">
            <a:avLst/>
          </a:pr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375292" y="4485121"/>
            <a:ext cx="6809091" cy="1660826"/>
          </a:xfr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5" name="Text Placeholder 32">
            <a:extLst>
              <a:ext uri="{FF2B5EF4-FFF2-40B4-BE49-F238E27FC236}">
                <a16:creationId xmlns:a16="http://schemas.microsoft.com/office/drawing/2014/main" id="{093D1F9A-9672-9243-9CA3-DC6F39D9D256}"/>
              </a:ext>
            </a:extLst>
          </p:cNvPr>
          <p:cNvSpPr>
            <a:spLocks noGrp="1"/>
          </p:cNvSpPr>
          <p:nvPr>
            <p:ph type="body" sz="quarter" idx="49" hasCustomPrompt="1"/>
          </p:nvPr>
        </p:nvSpPr>
        <p:spPr>
          <a:xfrm>
            <a:off x="375291" y="3476012"/>
            <a:ext cx="6809092" cy="853742"/>
          </a:xfr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Your Heading</a:t>
            </a:r>
          </a:p>
        </p:txBody>
      </p:sp>
      <p:sp>
        <p:nvSpPr>
          <p:cNvPr id="28" name="Picture Placeholder 4">
            <a:extLst>
              <a:ext uri="{FF2B5EF4-FFF2-40B4-BE49-F238E27FC236}">
                <a16:creationId xmlns:a16="http://schemas.microsoft.com/office/drawing/2014/main" id="{4F2D0110-3726-6A48-8149-E59708540655}"/>
              </a:ext>
            </a:extLst>
          </p:cNvPr>
          <p:cNvSpPr>
            <a:spLocks noGrp="1"/>
          </p:cNvSpPr>
          <p:nvPr>
            <p:ph type="pic" sz="quarter" idx="10"/>
          </p:nvPr>
        </p:nvSpPr>
        <p:spPr>
          <a:xfrm>
            <a:off x="0" y="7353713"/>
            <a:ext cx="5514041" cy="2625861"/>
          </a:xfrm>
          <a:solidFill>
            <a:schemeClr val="bg1">
              <a:lumMod val="85000"/>
            </a:schemeClr>
          </a:solidFill>
          <a:ln>
            <a:noFill/>
          </a:ln>
        </p:spPr>
        <p:txBody>
          <a:bodyPr/>
          <a:lstStyle/>
          <a:p>
            <a:endParaRPr lang="en-US" dirty="0"/>
          </a:p>
        </p:txBody>
      </p:sp>
      <p:sp>
        <p:nvSpPr>
          <p:cNvPr id="29" name="Slide Number Placeholder 5">
            <a:extLst>
              <a:ext uri="{FF2B5EF4-FFF2-40B4-BE49-F238E27FC236}">
                <a16:creationId xmlns:a16="http://schemas.microsoft.com/office/drawing/2014/main" id="{0A15A55D-5B03-3541-A63F-0DECD592995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8A206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4" name="Text Placeholder 32">
            <a:extLst>
              <a:ext uri="{FF2B5EF4-FFF2-40B4-BE49-F238E27FC236}">
                <a16:creationId xmlns:a16="http://schemas.microsoft.com/office/drawing/2014/main" id="{7C365371-EB98-F866-12FA-1EFAD6424139}"/>
              </a:ext>
            </a:extLst>
          </p:cNvPr>
          <p:cNvSpPr>
            <a:spLocks noGrp="1"/>
          </p:cNvSpPr>
          <p:nvPr>
            <p:ph type="body" sz="quarter" idx="30" hasCustomPrompt="1"/>
          </p:nvPr>
        </p:nvSpPr>
        <p:spPr>
          <a:xfrm>
            <a:off x="375292" y="629985"/>
            <a:ext cx="6816645" cy="747096"/>
          </a:xfrm>
        </p:spPr>
        <p:txBody>
          <a:bodyPr>
            <a:noAutofit/>
          </a:bodyPr>
          <a:lstStyle>
            <a:lvl1pPr marL="0" indent="0" algn="l">
              <a:buNone/>
              <a:defRPr sz="29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5" name="Text Placeholder 32">
            <a:extLst>
              <a:ext uri="{FF2B5EF4-FFF2-40B4-BE49-F238E27FC236}">
                <a16:creationId xmlns:a16="http://schemas.microsoft.com/office/drawing/2014/main" id="{6C7E0E81-EA6B-6077-AE05-A650A19B3D05}"/>
              </a:ext>
            </a:extLst>
          </p:cNvPr>
          <p:cNvSpPr>
            <a:spLocks noGrp="1"/>
          </p:cNvSpPr>
          <p:nvPr>
            <p:ph type="body" sz="quarter" idx="47" hasCustomPrompt="1"/>
          </p:nvPr>
        </p:nvSpPr>
        <p:spPr>
          <a:xfrm>
            <a:off x="375292" y="1607979"/>
            <a:ext cx="6599989" cy="853742"/>
          </a:xfrm>
        </p:spPr>
        <p:txBody>
          <a:bodyPr>
            <a:noAutofit/>
          </a:bodyPr>
          <a:lstStyle>
            <a:lvl1pPr marL="0" indent="0" algn="l">
              <a:buNone/>
              <a:defRPr sz="18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pic>
        <p:nvPicPr>
          <p:cNvPr id="2" name="Picture 1">
            <a:extLst>
              <a:ext uri="{FF2B5EF4-FFF2-40B4-BE49-F238E27FC236}">
                <a16:creationId xmlns:a16="http://schemas.microsoft.com/office/drawing/2014/main" id="{D4968626-F590-AC76-18B6-C2DEF7FC26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rot="10800000">
            <a:off x="5514041" y="2791206"/>
            <a:ext cx="1628815" cy="315510"/>
          </a:xfrm>
          <a:prstGeom prst="rect">
            <a:avLst/>
          </a:prstGeom>
        </p:spPr>
      </p:pic>
    </p:spTree>
    <p:extLst>
      <p:ext uri="{BB962C8B-B14F-4D97-AF65-F5344CB8AC3E}">
        <p14:creationId xmlns:p14="http://schemas.microsoft.com/office/powerpoint/2010/main" val="893829633"/>
      </p:ext>
    </p:extLst>
  </p:cSld>
  <p:clrMapOvr>
    <a:masterClrMapping/>
  </p:clrMapOvr>
  <p:extLst>
    <p:ext uri="{DCECCB84-F9BA-43D5-87BE-67443E8EF086}">
      <p15:sldGuideLst xmlns:p15="http://schemas.microsoft.com/office/powerpoint/2012/main">
        <p15:guide id="1" pos="294" userDrawn="1">
          <p15:clr>
            <a:srgbClr val="FBAE40"/>
          </p15:clr>
        </p15:guide>
        <p15:guide id="2" orient="horz" pos="48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 slide with pics gre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809F6E9-5961-A587-DAFD-077F9B107905}"/>
              </a:ext>
            </a:extLst>
          </p:cNvPr>
          <p:cNvSpPr/>
          <p:nvPr userDrawn="1"/>
        </p:nvSpPr>
        <p:spPr>
          <a:xfrm>
            <a:off x="0" y="2940628"/>
            <a:ext cx="7559674" cy="5270683"/>
          </a:xfrm>
          <a:prstGeom prst="rect">
            <a:avLst/>
          </a:pr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2">
            <a:extLst>
              <a:ext uri="{FF2B5EF4-FFF2-40B4-BE49-F238E27FC236}">
                <a16:creationId xmlns:a16="http://schemas.microsoft.com/office/drawing/2014/main" id="{54820399-9B93-9898-6665-722F3F3C0849}"/>
              </a:ext>
            </a:extLst>
          </p:cNvPr>
          <p:cNvSpPr>
            <a:spLocks noGrp="1"/>
          </p:cNvSpPr>
          <p:nvPr>
            <p:ph type="body" sz="quarter" idx="48" hasCustomPrompt="1"/>
          </p:nvPr>
        </p:nvSpPr>
        <p:spPr>
          <a:xfrm>
            <a:off x="375292" y="4485121"/>
            <a:ext cx="6809091" cy="1660826"/>
          </a:xfr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6" name="Text Placeholder 32">
            <a:extLst>
              <a:ext uri="{FF2B5EF4-FFF2-40B4-BE49-F238E27FC236}">
                <a16:creationId xmlns:a16="http://schemas.microsoft.com/office/drawing/2014/main" id="{691266F3-8DA6-8E2B-8A90-EB0861F800A1}"/>
              </a:ext>
            </a:extLst>
          </p:cNvPr>
          <p:cNvSpPr>
            <a:spLocks noGrp="1"/>
          </p:cNvSpPr>
          <p:nvPr>
            <p:ph type="body" sz="quarter" idx="49" hasCustomPrompt="1"/>
          </p:nvPr>
        </p:nvSpPr>
        <p:spPr>
          <a:xfrm>
            <a:off x="375291" y="3476012"/>
            <a:ext cx="6809092" cy="853742"/>
          </a:xfr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Your Heading</a:t>
            </a:r>
          </a:p>
        </p:txBody>
      </p:sp>
      <p:sp>
        <p:nvSpPr>
          <p:cNvPr id="17" name="Picture Placeholder 4">
            <a:extLst>
              <a:ext uri="{FF2B5EF4-FFF2-40B4-BE49-F238E27FC236}">
                <a16:creationId xmlns:a16="http://schemas.microsoft.com/office/drawing/2014/main" id="{E2FE50B1-3367-FF53-9040-DA02C0AB2663}"/>
              </a:ext>
            </a:extLst>
          </p:cNvPr>
          <p:cNvSpPr>
            <a:spLocks noGrp="1"/>
          </p:cNvSpPr>
          <p:nvPr>
            <p:ph type="pic" sz="quarter" idx="10"/>
          </p:nvPr>
        </p:nvSpPr>
        <p:spPr>
          <a:xfrm>
            <a:off x="0" y="7353713"/>
            <a:ext cx="5514041" cy="2625861"/>
          </a:xfrm>
          <a:solidFill>
            <a:schemeClr val="bg1">
              <a:lumMod val="85000"/>
            </a:schemeClr>
          </a:solidFill>
          <a:ln>
            <a:noFill/>
          </a:ln>
        </p:spPr>
        <p:txBody>
          <a:bodyPr/>
          <a:lstStyle/>
          <a:p>
            <a:endParaRPr lang="en-US" dirty="0"/>
          </a:p>
        </p:txBody>
      </p:sp>
      <p:sp>
        <p:nvSpPr>
          <p:cNvPr id="18" name="Slide Number Placeholder 5">
            <a:extLst>
              <a:ext uri="{FF2B5EF4-FFF2-40B4-BE49-F238E27FC236}">
                <a16:creationId xmlns:a16="http://schemas.microsoft.com/office/drawing/2014/main" id="{5AFECCA1-3768-8F54-8700-3763AA55589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8A206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4" name="Text Placeholder 32">
            <a:extLst>
              <a:ext uri="{FF2B5EF4-FFF2-40B4-BE49-F238E27FC236}">
                <a16:creationId xmlns:a16="http://schemas.microsoft.com/office/drawing/2014/main" id="{530B6DCC-EF69-3180-0CF2-A5E2146A6688}"/>
              </a:ext>
            </a:extLst>
          </p:cNvPr>
          <p:cNvSpPr>
            <a:spLocks noGrp="1"/>
          </p:cNvSpPr>
          <p:nvPr>
            <p:ph type="body" sz="quarter" idx="30" hasCustomPrompt="1"/>
          </p:nvPr>
        </p:nvSpPr>
        <p:spPr>
          <a:xfrm>
            <a:off x="375292" y="629985"/>
            <a:ext cx="6816645" cy="747096"/>
          </a:xfrm>
        </p:spPr>
        <p:txBody>
          <a:bodyPr>
            <a:noAutofit/>
          </a:bodyPr>
          <a:lstStyle>
            <a:lvl1pPr marL="0" indent="0" algn="l">
              <a:buNone/>
              <a:defRPr sz="29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5" name="Text Placeholder 32">
            <a:extLst>
              <a:ext uri="{FF2B5EF4-FFF2-40B4-BE49-F238E27FC236}">
                <a16:creationId xmlns:a16="http://schemas.microsoft.com/office/drawing/2014/main" id="{0D9C1A96-3A17-48F8-5C73-F0C8B6BD87A1}"/>
              </a:ext>
            </a:extLst>
          </p:cNvPr>
          <p:cNvSpPr>
            <a:spLocks noGrp="1"/>
          </p:cNvSpPr>
          <p:nvPr>
            <p:ph type="body" sz="quarter" idx="47" hasCustomPrompt="1"/>
          </p:nvPr>
        </p:nvSpPr>
        <p:spPr>
          <a:xfrm>
            <a:off x="375292" y="1607979"/>
            <a:ext cx="6599989" cy="853742"/>
          </a:xfrm>
        </p:spPr>
        <p:txBody>
          <a:bodyPr>
            <a:noAutofit/>
          </a:bodyPr>
          <a:lstStyle>
            <a:lvl1pPr marL="0" indent="0" algn="l">
              <a:buNone/>
              <a:defRPr sz="18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pic>
        <p:nvPicPr>
          <p:cNvPr id="2" name="Picture 1">
            <a:extLst>
              <a:ext uri="{FF2B5EF4-FFF2-40B4-BE49-F238E27FC236}">
                <a16:creationId xmlns:a16="http://schemas.microsoft.com/office/drawing/2014/main" id="{33E0B08D-56ED-D3C0-F739-C398B823732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rot="10800000">
            <a:off x="5514041" y="2791206"/>
            <a:ext cx="1628815" cy="315510"/>
          </a:xfrm>
          <a:prstGeom prst="rect">
            <a:avLst/>
          </a:prstGeom>
        </p:spPr>
      </p:pic>
    </p:spTree>
    <p:extLst>
      <p:ext uri="{BB962C8B-B14F-4D97-AF65-F5344CB8AC3E}">
        <p14:creationId xmlns:p14="http://schemas.microsoft.com/office/powerpoint/2010/main" val="1905822355"/>
      </p:ext>
    </p:extLst>
  </p:cSld>
  <p:clrMapOvr>
    <a:masterClrMapping/>
  </p:clrMapOvr>
  <p:extLst>
    <p:ext uri="{DCECCB84-F9BA-43D5-87BE-67443E8EF086}">
      <p15:sldGuideLst xmlns:p15="http://schemas.microsoft.com/office/powerpoint/2012/main">
        <p15:guide id="1" orient="horz" pos="465" userDrawn="1">
          <p15:clr>
            <a:srgbClr val="FBAE40"/>
          </p15:clr>
        </p15:guide>
        <p15:guide id="2" pos="29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527A8425-B90A-4347-AF48-00C1D5CC2D28}"/>
              </a:ext>
            </a:extLst>
          </p:cNvPr>
          <p:cNvSpPr/>
          <p:nvPr/>
        </p:nvSpPr>
        <p:spPr>
          <a:xfrm>
            <a:off x="3299814" y="4167593"/>
            <a:ext cx="4525730" cy="3029130"/>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a:p>
        </p:txBody>
      </p:sp>
      <p:pic>
        <p:nvPicPr>
          <p:cNvPr id="3" name="Picture 2">
            <a:extLst>
              <a:ext uri="{FF2B5EF4-FFF2-40B4-BE49-F238E27FC236}">
                <a16:creationId xmlns:a16="http://schemas.microsoft.com/office/drawing/2014/main" id="{091FE604-F10D-7F37-8235-72DF4EA7149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7566308" cy="3515187"/>
          </a:xfrm>
          <a:prstGeom prst="rect">
            <a:avLst/>
          </a:prstGeom>
        </p:spPr>
      </p:pic>
      <p:pic>
        <p:nvPicPr>
          <p:cNvPr id="34" name="Picture 33">
            <a:extLst>
              <a:ext uri="{FF2B5EF4-FFF2-40B4-BE49-F238E27FC236}">
                <a16:creationId xmlns:a16="http://schemas.microsoft.com/office/drawing/2014/main" id="{D65C05E9-E3D0-62E8-2B0F-62173039A06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6448925"/>
            <a:ext cx="7566307" cy="2613047"/>
          </a:xfrm>
          <a:prstGeom prst="rect">
            <a:avLst/>
          </a:prstGeom>
        </p:spPr>
      </p:pic>
      <p:sp>
        <p:nvSpPr>
          <p:cNvPr id="48" name="Text Placeholder 32">
            <a:extLst>
              <a:ext uri="{FF2B5EF4-FFF2-40B4-BE49-F238E27FC236}">
                <a16:creationId xmlns:a16="http://schemas.microsoft.com/office/drawing/2014/main" id="{B89F8635-3B10-3466-9F1B-008E79F08196}"/>
              </a:ext>
            </a:extLst>
          </p:cNvPr>
          <p:cNvSpPr>
            <a:spLocks noGrp="1"/>
          </p:cNvSpPr>
          <p:nvPr>
            <p:ph type="body" sz="quarter" idx="16" hasCustomPrompt="1"/>
          </p:nvPr>
        </p:nvSpPr>
        <p:spPr>
          <a:xfrm>
            <a:off x="708543" y="4012963"/>
            <a:ext cx="3029914" cy="1783557"/>
          </a:xfrm>
        </p:spPr>
        <p:txBody>
          <a:bodyPr anchor="t">
            <a:noAutofit/>
          </a:bodyPr>
          <a:lstStyle>
            <a:lvl1pPr marL="0" indent="0" algn="l">
              <a:lnSpc>
                <a:spcPts val="3940"/>
              </a:lnSpc>
              <a:spcBef>
                <a:spcPts val="0"/>
              </a:spcBef>
              <a:buNone/>
              <a:defRPr sz="38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a:t>
            </a:r>
            <a:endParaRPr lang="en-US" dirty="0"/>
          </a:p>
        </p:txBody>
      </p:sp>
      <p:sp>
        <p:nvSpPr>
          <p:cNvPr id="49" name="Text Placeholder 32">
            <a:extLst>
              <a:ext uri="{FF2B5EF4-FFF2-40B4-BE49-F238E27FC236}">
                <a16:creationId xmlns:a16="http://schemas.microsoft.com/office/drawing/2014/main" id="{AC9C1A26-BECC-EBBB-B8F5-9B488A5D813D}"/>
              </a:ext>
            </a:extLst>
          </p:cNvPr>
          <p:cNvSpPr>
            <a:spLocks noGrp="1"/>
          </p:cNvSpPr>
          <p:nvPr>
            <p:ph type="body" sz="quarter" idx="19" hasCustomPrompt="1"/>
          </p:nvPr>
        </p:nvSpPr>
        <p:spPr>
          <a:xfrm>
            <a:off x="3997692" y="4012963"/>
            <a:ext cx="3029914" cy="1783556"/>
          </a:xfrm>
        </p:spPr>
        <p:txBody>
          <a:bodyPr anchor="t">
            <a:noAutofit/>
          </a:bodyPr>
          <a:lstStyle>
            <a:lvl1pPr marL="0" indent="0" algn="l">
              <a:lnSpc>
                <a:spcPct val="100000"/>
              </a:lnSpc>
              <a:spcBef>
                <a:spcPts val="0"/>
              </a:spcBef>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 -Heading</a:t>
            </a:r>
          </a:p>
        </p:txBody>
      </p:sp>
      <p:sp>
        <p:nvSpPr>
          <p:cNvPr id="12" name="Text Placeholder 62">
            <a:extLst>
              <a:ext uri="{FF2B5EF4-FFF2-40B4-BE49-F238E27FC236}">
                <a16:creationId xmlns:a16="http://schemas.microsoft.com/office/drawing/2014/main" id="{BF2F60B2-B5BA-E603-D4D9-1A864B1411F7}"/>
              </a:ext>
            </a:extLst>
          </p:cNvPr>
          <p:cNvSpPr>
            <a:spLocks noGrp="1"/>
          </p:cNvSpPr>
          <p:nvPr>
            <p:ph type="body" sz="quarter" idx="21" hasCustomPrompt="1"/>
          </p:nvPr>
        </p:nvSpPr>
        <p:spPr>
          <a:xfrm>
            <a:off x="4650477" y="8665392"/>
            <a:ext cx="3517899" cy="484201"/>
          </a:xfrm>
          <a:solidFill>
            <a:srgbClr val="1C1442"/>
          </a:solidFill>
        </p:spPr>
        <p:txBody>
          <a:bodyPr anchor="ctr">
            <a:noAutofit/>
          </a:bodyPr>
          <a:lstStyle>
            <a:lvl1pPr marL="0" indent="0">
              <a:buNone/>
              <a:defRPr sz="1800">
                <a:solidFill>
                  <a:schemeClr val="bg1"/>
                </a:solidFill>
              </a:defRPr>
            </a:lvl1pPr>
          </a:lstStyle>
          <a:p>
            <a:r>
              <a:rPr lang="en-US" sz="1800" dirty="0"/>
              <a:t> www.</a:t>
            </a:r>
            <a:r>
              <a:rPr lang="en-US" sz="2400" b="1" dirty="0"/>
              <a:t>be21skilled</a:t>
            </a:r>
            <a:r>
              <a:rPr lang="en-US" sz="1800" dirty="0"/>
              <a:t>.eu</a:t>
            </a:r>
          </a:p>
        </p:txBody>
      </p:sp>
      <p:pic>
        <p:nvPicPr>
          <p:cNvPr id="5" name="Picture 4" descr="Graphical user interface, application&#10;&#10;Description automatically generated">
            <a:extLst>
              <a:ext uri="{FF2B5EF4-FFF2-40B4-BE49-F238E27FC236}">
                <a16:creationId xmlns:a16="http://schemas.microsoft.com/office/drawing/2014/main" id="{EF4728C3-4B09-9F03-257B-21D49DF0BD4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7100" y="9893885"/>
            <a:ext cx="2457357" cy="516045"/>
          </a:xfrm>
          <a:prstGeom prst="rect">
            <a:avLst/>
          </a:prstGeom>
        </p:spPr>
      </p:pic>
    </p:spTree>
    <p:extLst>
      <p:ext uri="{BB962C8B-B14F-4D97-AF65-F5344CB8AC3E}">
        <p14:creationId xmlns:p14="http://schemas.microsoft.com/office/powerpoint/2010/main" val="200890032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 slide ful navy box">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0" y="2940628"/>
            <a:ext cx="7559674" cy="7121200"/>
          </a:xfrm>
          <a:prstGeom prst="rect">
            <a:avLst/>
          </a:pr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375292" y="4485121"/>
            <a:ext cx="6809091" cy="1660826"/>
          </a:xfr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5" name="Text Placeholder 32">
            <a:extLst>
              <a:ext uri="{FF2B5EF4-FFF2-40B4-BE49-F238E27FC236}">
                <a16:creationId xmlns:a16="http://schemas.microsoft.com/office/drawing/2014/main" id="{093D1F9A-9672-9243-9CA3-DC6F39D9D256}"/>
              </a:ext>
            </a:extLst>
          </p:cNvPr>
          <p:cNvSpPr>
            <a:spLocks noGrp="1"/>
          </p:cNvSpPr>
          <p:nvPr>
            <p:ph type="body" sz="quarter" idx="49" hasCustomPrompt="1"/>
          </p:nvPr>
        </p:nvSpPr>
        <p:spPr>
          <a:xfrm>
            <a:off x="375291" y="3476012"/>
            <a:ext cx="6809092" cy="853742"/>
          </a:xfr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Your Heading</a:t>
            </a:r>
          </a:p>
        </p:txBody>
      </p:sp>
      <p:sp>
        <p:nvSpPr>
          <p:cNvPr id="29" name="Slide Number Placeholder 5">
            <a:extLst>
              <a:ext uri="{FF2B5EF4-FFF2-40B4-BE49-F238E27FC236}">
                <a16:creationId xmlns:a16="http://schemas.microsoft.com/office/drawing/2014/main" id="{0A15A55D-5B03-3541-A63F-0DECD592995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8A206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 name="Text Placeholder 32">
            <a:extLst>
              <a:ext uri="{FF2B5EF4-FFF2-40B4-BE49-F238E27FC236}">
                <a16:creationId xmlns:a16="http://schemas.microsoft.com/office/drawing/2014/main" id="{AB4213C4-95ED-57E5-57F4-5DC91E9BC022}"/>
              </a:ext>
            </a:extLst>
          </p:cNvPr>
          <p:cNvSpPr>
            <a:spLocks noGrp="1"/>
          </p:cNvSpPr>
          <p:nvPr>
            <p:ph type="body" sz="quarter" idx="30" hasCustomPrompt="1"/>
          </p:nvPr>
        </p:nvSpPr>
        <p:spPr>
          <a:xfrm>
            <a:off x="375292" y="629985"/>
            <a:ext cx="6816645" cy="747096"/>
          </a:xfrm>
        </p:spPr>
        <p:txBody>
          <a:bodyPr>
            <a:noAutofit/>
          </a:bodyPr>
          <a:lstStyle>
            <a:lvl1pPr marL="0" indent="0" algn="l">
              <a:buNone/>
              <a:defRPr sz="29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3" name="Text Placeholder 32">
            <a:extLst>
              <a:ext uri="{FF2B5EF4-FFF2-40B4-BE49-F238E27FC236}">
                <a16:creationId xmlns:a16="http://schemas.microsoft.com/office/drawing/2014/main" id="{43D4CA13-BC48-098E-EC20-3173126CDD65}"/>
              </a:ext>
            </a:extLst>
          </p:cNvPr>
          <p:cNvSpPr>
            <a:spLocks noGrp="1"/>
          </p:cNvSpPr>
          <p:nvPr>
            <p:ph type="body" sz="quarter" idx="47" hasCustomPrompt="1"/>
          </p:nvPr>
        </p:nvSpPr>
        <p:spPr>
          <a:xfrm>
            <a:off x="375292" y="1607979"/>
            <a:ext cx="6599989" cy="853742"/>
          </a:xfrm>
        </p:spPr>
        <p:txBody>
          <a:bodyPr>
            <a:noAutofit/>
          </a:bodyPr>
          <a:lstStyle>
            <a:lvl1pPr marL="0" indent="0" algn="l">
              <a:buNone/>
              <a:defRPr sz="18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pic>
        <p:nvPicPr>
          <p:cNvPr id="4" name="Picture 3">
            <a:extLst>
              <a:ext uri="{FF2B5EF4-FFF2-40B4-BE49-F238E27FC236}">
                <a16:creationId xmlns:a16="http://schemas.microsoft.com/office/drawing/2014/main" id="{4525C421-C857-0DDD-1BE3-D042F2179C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rot="10800000">
            <a:off x="5514041" y="2791206"/>
            <a:ext cx="1628815" cy="315510"/>
          </a:xfrm>
          <a:prstGeom prst="rect">
            <a:avLst/>
          </a:prstGeom>
        </p:spPr>
      </p:pic>
    </p:spTree>
    <p:extLst>
      <p:ext uri="{BB962C8B-B14F-4D97-AF65-F5344CB8AC3E}">
        <p14:creationId xmlns:p14="http://schemas.microsoft.com/office/powerpoint/2010/main" val="3284038611"/>
      </p:ext>
    </p:extLst>
  </p:cSld>
  <p:clrMapOvr>
    <a:masterClrMapping/>
  </p:clrMapOvr>
  <p:extLst>
    <p:ext uri="{DCECCB84-F9BA-43D5-87BE-67443E8EF086}">
      <p15:sldGuideLst xmlns:p15="http://schemas.microsoft.com/office/powerpoint/2012/main">
        <p15:guide id="1" pos="294" userDrawn="1">
          <p15:clr>
            <a:srgbClr val="FBAE40"/>
          </p15:clr>
        </p15:guide>
        <p15:guide id="2" orient="horz" pos="48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F8821127-BB8E-46EE-5327-CC85E747EE24}"/>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blipFill>
            <a:blip r:embed="rId2" cstate="screen">
              <a:extLst>
                <a:ext uri="{28A0092B-C50C-407E-A947-70E740481C1C}">
                  <a14:useLocalDpi xmlns:a14="http://schemas.microsoft.com/office/drawing/2010/main"/>
                </a:ext>
              </a:extLst>
            </a:blip>
            <a:srcRect/>
            <a:stretch>
              <a:fillRect/>
            </a:stretch>
          </a:blip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375292" y="2906890"/>
            <a:ext cx="6816645" cy="6921424"/>
          </a:xfrm>
        </p:spPr>
        <p:txBody>
          <a:bodyPr numCol="1" spcCol="288000" anchor="t">
            <a:noAutofit/>
          </a:bodyPr>
          <a:lstStyle>
            <a:lvl1pPr marL="0" indent="0" algn="l">
              <a:lnSpc>
                <a:spcPct val="100000"/>
              </a:lnSpc>
              <a:spcBef>
                <a:spcPts val="0"/>
              </a:spcBef>
              <a:buNone/>
              <a:defRPr sz="11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 name="Slide Number Placeholder 5">
            <a:extLst>
              <a:ext uri="{FF2B5EF4-FFF2-40B4-BE49-F238E27FC236}">
                <a16:creationId xmlns:a16="http://schemas.microsoft.com/office/drawing/2014/main" id="{8469D253-12DF-404A-BC60-DE46EBF380D7}"/>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8A206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 name="Text Placeholder 32">
            <a:extLst>
              <a:ext uri="{FF2B5EF4-FFF2-40B4-BE49-F238E27FC236}">
                <a16:creationId xmlns:a16="http://schemas.microsoft.com/office/drawing/2014/main" id="{E2D43CF8-3433-0033-2E46-7F55E8D41504}"/>
              </a:ext>
            </a:extLst>
          </p:cNvPr>
          <p:cNvSpPr>
            <a:spLocks noGrp="1"/>
          </p:cNvSpPr>
          <p:nvPr>
            <p:ph type="body" sz="quarter" idx="30" hasCustomPrompt="1"/>
          </p:nvPr>
        </p:nvSpPr>
        <p:spPr>
          <a:xfrm>
            <a:off x="375292" y="629985"/>
            <a:ext cx="6816645" cy="747096"/>
          </a:xfrm>
        </p:spPr>
        <p:txBody>
          <a:bodyPr>
            <a:noAutofit/>
          </a:bodyPr>
          <a:lstStyle>
            <a:lvl1pPr marL="0" indent="0" algn="l">
              <a:buNone/>
              <a:defRPr sz="29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ONE COLUMN</a:t>
            </a:r>
            <a:endParaRPr lang="en-US" dirty="0"/>
          </a:p>
        </p:txBody>
      </p:sp>
      <p:sp>
        <p:nvSpPr>
          <p:cNvPr id="3" name="Text Placeholder 32">
            <a:extLst>
              <a:ext uri="{FF2B5EF4-FFF2-40B4-BE49-F238E27FC236}">
                <a16:creationId xmlns:a16="http://schemas.microsoft.com/office/drawing/2014/main" id="{B4B35F88-24A8-274D-6410-9E5F0DBDDE73}"/>
              </a:ext>
            </a:extLst>
          </p:cNvPr>
          <p:cNvSpPr>
            <a:spLocks noGrp="1"/>
          </p:cNvSpPr>
          <p:nvPr>
            <p:ph type="body" sz="quarter" idx="47" hasCustomPrompt="1"/>
          </p:nvPr>
        </p:nvSpPr>
        <p:spPr>
          <a:xfrm>
            <a:off x="375292" y="1607979"/>
            <a:ext cx="6816645" cy="853742"/>
          </a:xfrm>
        </p:spPr>
        <p:txBody>
          <a:bodyPr>
            <a:noAutofit/>
          </a:bodyPr>
          <a:lstStyle>
            <a:lvl1pPr marL="0" indent="0" algn="l">
              <a:buNone/>
              <a:defRPr sz="18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Tree>
    <p:extLst>
      <p:ext uri="{BB962C8B-B14F-4D97-AF65-F5344CB8AC3E}">
        <p14:creationId xmlns:p14="http://schemas.microsoft.com/office/powerpoint/2010/main" val="1978311718"/>
      </p:ext>
    </p:extLst>
  </p:cSld>
  <p:clrMapOvr>
    <a:masterClrMapping/>
  </p:clrMapOvr>
  <p:extLst>
    <p:ext uri="{DCECCB84-F9BA-43D5-87BE-67443E8EF086}">
      <p15:sldGuideLst xmlns:p15="http://schemas.microsoft.com/office/powerpoint/2012/main">
        <p15:guide id="1" orient="horz" pos="487" userDrawn="1">
          <p15:clr>
            <a:srgbClr val="FBAE40"/>
          </p15:clr>
        </p15:guide>
        <p15:guide id="2" pos="29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 2 columns">
    <p:spTree>
      <p:nvGrpSpPr>
        <p:cNvPr id="1" name=""/>
        <p:cNvGrpSpPr/>
        <p:nvPr/>
      </p:nvGrpSpPr>
      <p:grpSpPr>
        <a:xfrm>
          <a:off x="0" y="0"/>
          <a:ext cx="0" cy="0"/>
          <a:chOff x="0" y="0"/>
          <a:chExt cx="0" cy="0"/>
        </a:xfrm>
      </p:grpSpPr>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375292" y="2906890"/>
            <a:ext cx="6816645" cy="6921424"/>
          </a:xfrm>
        </p:spPr>
        <p:txBody>
          <a:bodyPr numCol="2" spcCol="288000" anchor="t">
            <a:noAutofit/>
          </a:bodyPr>
          <a:lstStyle>
            <a:lvl1pPr marL="0" indent="0" algn="l">
              <a:lnSpc>
                <a:spcPct val="100000"/>
              </a:lnSpc>
              <a:spcBef>
                <a:spcPts val="0"/>
              </a:spcBef>
              <a:buNone/>
              <a:defRPr sz="11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8" name="Slide Number Placeholder 5">
            <a:extLst>
              <a:ext uri="{FF2B5EF4-FFF2-40B4-BE49-F238E27FC236}">
                <a16:creationId xmlns:a16="http://schemas.microsoft.com/office/drawing/2014/main" id="{713F8AAC-B2F6-834D-8C2B-04215843A2F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8A206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 name="Text Placeholder 32">
            <a:extLst>
              <a:ext uri="{FF2B5EF4-FFF2-40B4-BE49-F238E27FC236}">
                <a16:creationId xmlns:a16="http://schemas.microsoft.com/office/drawing/2014/main" id="{FF0C238F-A2CE-698E-DB8F-4EF126246973}"/>
              </a:ext>
            </a:extLst>
          </p:cNvPr>
          <p:cNvSpPr>
            <a:spLocks noGrp="1"/>
          </p:cNvSpPr>
          <p:nvPr>
            <p:ph type="body" sz="quarter" idx="30" hasCustomPrompt="1"/>
          </p:nvPr>
        </p:nvSpPr>
        <p:spPr>
          <a:xfrm>
            <a:off x="375292" y="629985"/>
            <a:ext cx="6816645" cy="747096"/>
          </a:xfrm>
        </p:spPr>
        <p:txBody>
          <a:bodyPr>
            <a:noAutofit/>
          </a:bodyPr>
          <a:lstStyle>
            <a:lvl1pPr marL="0" indent="0" algn="l">
              <a:buNone/>
              <a:defRPr sz="29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TWO COLUMNS</a:t>
            </a:r>
            <a:endParaRPr lang="en-US" dirty="0"/>
          </a:p>
        </p:txBody>
      </p:sp>
      <p:sp>
        <p:nvSpPr>
          <p:cNvPr id="3" name="Text Placeholder 32">
            <a:extLst>
              <a:ext uri="{FF2B5EF4-FFF2-40B4-BE49-F238E27FC236}">
                <a16:creationId xmlns:a16="http://schemas.microsoft.com/office/drawing/2014/main" id="{08B8A50D-3591-ECFF-4106-581B861DF762}"/>
              </a:ext>
            </a:extLst>
          </p:cNvPr>
          <p:cNvSpPr>
            <a:spLocks noGrp="1"/>
          </p:cNvSpPr>
          <p:nvPr>
            <p:ph type="body" sz="quarter" idx="47" hasCustomPrompt="1"/>
          </p:nvPr>
        </p:nvSpPr>
        <p:spPr>
          <a:xfrm>
            <a:off x="375292" y="1607979"/>
            <a:ext cx="6816645" cy="853742"/>
          </a:xfrm>
        </p:spPr>
        <p:txBody>
          <a:bodyPr>
            <a:noAutofit/>
          </a:bodyPr>
          <a:lstStyle>
            <a:lvl1pPr marL="0" indent="0" algn="l">
              <a:buNone/>
              <a:defRPr sz="18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4" name="Rectangle 5">
            <a:extLst>
              <a:ext uri="{FF2B5EF4-FFF2-40B4-BE49-F238E27FC236}">
                <a16:creationId xmlns:a16="http://schemas.microsoft.com/office/drawing/2014/main" id="{7FF16851-93DE-FC19-537A-CCD5DA9F9147}"/>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blipFill>
            <a:blip r:embed="rId2" cstate="screen">
              <a:extLst>
                <a:ext uri="{28A0092B-C50C-407E-A947-70E740481C1C}">
                  <a14:useLocalDpi xmlns:a14="http://schemas.microsoft.com/office/drawing/2010/main"/>
                </a:ext>
              </a:extLst>
            </a:blip>
            <a:srcRect/>
            <a:stretch>
              <a:fillRect/>
            </a:stretch>
          </a:blip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a:p>
        </p:txBody>
      </p:sp>
    </p:spTree>
    <p:extLst>
      <p:ext uri="{BB962C8B-B14F-4D97-AF65-F5344CB8AC3E}">
        <p14:creationId xmlns:p14="http://schemas.microsoft.com/office/powerpoint/2010/main" val="794728682"/>
      </p:ext>
    </p:extLst>
  </p:cSld>
  <p:clrMapOvr>
    <a:masterClrMapping/>
  </p:clrMapOvr>
  <p:extLst>
    <p:ext uri="{DCECCB84-F9BA-43D5-87BE-67443E8EF086}">
      <p15:sldGuideLst xmlns:p15="http://schemas.microsoft.com/office/powerpoint/2012/main">
        <p15:guide id="1" pos="294" userDrawn="1">
          <p15:clr>
            <a:srgbClr val="FBAE40"/>
          </p15:clr>
        </p15:guide>
        <p15:guide id="2" orient="horz" pos="48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 3 columns">
    <p:spTree>
      <p:nvGrpSpPr>
        <p:cNvPr id="1" name=""/>
        <p:cNvGrpSpPr/>
        <p:nvPr/>
      </p:nvGrpSpPr>
      <p:grpSpPr>
        <a:xfrm>
          <a:off x="0" y="0"/>
          <a:ext cx="0" cy="0"/>
          <a:chOff x="0" y="0"/>
          <a:chExt cx="0" cy="0"/>
        </a:xfrm>
      </p:grpSpPr>
      <p:sp>
        <p:nvSpPr>
          <p:cNvPr id="12" name="Text Placeholder 32">
            <a:extLst>
              <a:ext uri="{FF2B5EF4-FFF2-40B4-BE49-F238E27FC236}">
                <a16:creationId xmlns:a16="http://schemas.microsoft.com/office/drawing/2014/main" id="{BBC68E35-587E-9542-B8E5-8CAF7CFB2D3F}"/>
              </a:ext>
            </a:extLst>
          </p:cNvPr>
          <p:cNvSpPr>
            <a:spLocks noGrp="1"/>
          </p:cNvSpPr>
          <p:nvPr>
            <p:ph type="body" sz="quarter" idx="48" hasCustomPrompt="1"/>
          </p:nvPr>
        </p:nvSpPr>
        <p:spPr>
          <a:xfrm>
            <a:off x="375292" y="2906890"/>
            <a:ext cx="6816645" cy="6921424"/>
          </a:xfrm>
        </p:spPr>
        <p:txBody>
          <a:bodyPr numCol="3" spcCol="288000" anchor="t">
            <a:noAutofit/>
          </a:bodyPr>
          <a:lstStyle>
            <a:lvl1pPr marL="0" indent="0" algn="l">
              <a:lnSpc>
                <a:spcPct val="100000"/>
              </a:lnSpc>
              <a:spcBef>
                <a:spcPts val="0"/>
              </a:spcBef>
              <a:buNone/>
              <a:defRPr sz="11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 name="Slide Number Placeholder 5">
            <a:extLst>
              <a:ext uri="{FF2B5EF4-FFF2-40B4-BE49-F238E27FC236}">
                <a16:creationId xmlns:a16="http://schemas.microsoft.com/office/drawing/2014/main" id="{0F02CD49-431E-E245-A85C-64267C1420D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8A206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 name="Text Placeholder 32">
            <a:extLst>
              <a:ext uri="{FF2B5EF4-FFF2-40B4-BE49-F238E27FC236}">
                <a16:creationId xmlns:a16="http://schemas.microsoft.com/office/drawing/2014/main" id="{E3298314-AD61-A698-F74D-7082795BDEB9}"/>
              </a:ext>
            </a:extLst>
          </p:cNvPr>
          <p:cNvSpPr>
            <a:spLocks noGrp="1"/>
          </p:cNvSpPr>
          <p:nvPr>
            <p:ph type="body" sz="quarter" idx="30" hasCustomPrompt="1"/>
          </p:nvPr>
        </p:nvSpPr>
        <p:spPr>
          <a:xfrm>
            <a:off x="375292" y="629985"/>
            <a:ext cx="6816645" cy="747096"/>
          </a:xfrm>
        </p:spPr>
        <p:txBody>
          <a:bodyPr>
            <a:noAutofit/>
          </a:bodyPr>
          <a:lstStyle>
            <a:lvl1pPr marL="0" indent="0" algn="l">
              <a:buNone/>
              <a:defRPr sz="29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THREE COLUMNS</a:t>
            </a:r>
            <a:endParaRPr lang="en-US" dirty="0"/>
          </a:p>
        </p:txBody>
      </p:sp>
      <p:sp>
        <p:nvSpPr>
          <p:cNvPr id="3" name="Text Placeholder 32">
            <a:extLst>
              <a:ext uri="{FF2B5EF4-FFF2-40B4-BE49-F238E27FC236}">
                <a16:creationId xmlns:a16="http://schemas.microsoft.com/office/drawing/2014/main" id="{9416A5EF-3C20-58FA-62BA-6EA58BDACA96}"/>
              </a:ext>
            </a:extLst>
          </p:cNvPr>
          <p:cNvSpPr>
            <a:spLocks noGrp="1"/>
          </p:cNvSpPr>
          <p:nvPr>
            <p:ph type="body" sz="quarter" idx="47" hasCustomPrompt="1"/>
          </p:nvPr>
        </p:nvSpPr>
        <p:spPr>
          <a:xfrm>
            <a:off x="375292" y="1607979"/>
            <a:ext cx="6816645" cy="853742"/>
          </a:xfrm>
        </p:spPr>
        <p:txBody>
          <a:bodyPr>
            <a:noAutofit/>
          </a:bodyPr>
          <a:lstStyle>
            <a:lvl1pPr marL="0" indent="0" algn="l">
              <a:buNone/>
              <a:defRPr sz="18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4" name="Rectangle 5">
            <a:extLst>
              <a:ext uri="{FF2B5EF4-FFF2-40B4-BE49-F238E27FC236}">
                <a16:creationId xmlns:a16="http://schemas.microsoft.com/office/drawing/2014/main" id="{EA99FBA7-EF04-80D7-1EA6-6B5F260CE989}"/>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blipFill>
            <a:blip r:embed="rId2" cstate="screen">
              <a:extLst>
                <a:ext uri="{28A0092B-C50C-407E-A947-70E740481C1C}">
                  <a14:useLocalDpi xmlns:a14="http://schemas.microsoft.com/office/drawing/2010/main"/>
                </a:ext>
              </a:extLst>
            </a:blip>
            <a:srcRect/>
            <a:stretch>
              <a:fillRect/>
            </a:stretch>
          </a:blip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a:p>
        </p:txBody>
      </p:sp>
    </p:spTree>
    <p:extLst>
      <p:ext uri="{BB962C8B-B14F-4D97-AF65-F5344CB8AC3E}">
        <p14:creationId xmlns:p14="http://schemas.microsoft.com/office/powerpoint/2010/main" val="1077509336"/>
      </p:ext>
    </p:extLst>
  </p:cSld>
  <p:clrMapOvr>
    <a:masterClrMapping/>
  </p:clrMapOvr>
  <p:extLst>
    <p:ext uri="{DCECCB84-F9BA-43D5-87BE-67443E8EF086}">
      <p15:sldGuideLst xmlns:p15="http://schemas.microsoft.com/office/powerpoint/2012/main">
        <p15:guide id="1" pos="294" userDrawn="1">
          <p15:clr>
            <a:srgbClr val="FBAE40"/>
          </p15:clr>
        </p15:guide>
        <p15:guide id="2" orient="horz" pos="48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Cover Slide">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527A8425-B90A-4347-AF48-00C1D5CC2D28}"/>
              </a:ext>
            </a:extLst>
          </p:cNvPr>
          <p:cNvSpPr/>
          <p:nvPr/>
        </p:nvSpPr>
        <p:spPr>
          <a:xfrm>
            <a:off x="3299814" y="4167593"/>
            <a:ext cx="4525730" cy="3029130"/>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a:p>
        </p:txBody>
      </p:sp>
      <p:pic>
        <p:nvPicPr>
          <p:cNvPr id="3" name="Picture 2">
            <a:extLst>
              <a:ext uri="{FF2B5EF4-FFF2-40B4-BE49-F238E27FC236}">
                <a16:creationId xmlns:a16="http://schemas.microsoft.com/office/drawing/2014/main" id="{091FE604-F10D-7F37-8235-72DF4EA714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7566308" cy="3515187"/>
          </a:xfrm>
          <a:prstGeom prst="rect">
            <a:avLst/>
          </a:prstGeom>
        </p:spPr>
      </p:pic>
      <p:pic>
        <p:nvPicPr>
          <p:cNvPr id="34" name="Picture 33">
            <a:extLst>
              <a:ext uri="{FF2B5EF4-FFF2-40B4-BE49-F238E27FC236}">
                <a16:creationId xmlns:a16="http://schemas.microsoft.com/office/drawing/2014/main" id="{D65C05E9-E3D0-62E8-2B0F-62173039A06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6448925"/>
            <a:ext cx="7566307" cy="2613047"/>
          </a:xfrm>
          <a:prstGeom prst="rect">
            <a:avLst/>
          </a:prstGeom>
        </p:spPr>
      </p:pic>
      <p:sp>
        <p:nvSpPr>
          <p:cNvPr id="48" name="Text Placeholder 32">
            <a:extLst>
              <a:ext uri="{FF2B5EF4-FFF2-40B4-BE49-F238E27FC236}">
                <a16:creationId xmlns:a16="http://schemas.microsoft.com/office/drawing/2014/main" id="{B89F8635-3B10-3466-9F1B-008E79F08196}"/>
              </a:ext>
            </a:extLst>
          </p:cNvPr>
          <p:cNvSpPr>
            <a:spLocks noGrp="1"/>
          </p:cNvSpPr>
          <p:nvPr>
            <p:ph type="body" sz="quarter" idx="16" hasCustomPrompt="1"/>
          </p:nvPr>
        </p:nvSpPr>
        <p:spPr>
          <a:xfrm>
            <a:off x="708543" y="4012963"/>
            <a:ext cx="3029914" cy="1783557"/>
          </a:xfrm>
        </p:spPr>
        <p:txBody>
          <a:bodyPr anchor="t">
            <a:noAutofit/>
          </a:bodyPr>
          <a:lstStyle>
            <a:lvl1pPr marL="0" indent="0" algn="l">
              <a:lnSpc>
                <a:spcPts val="3940"/>
              </a:lnSpc>
              <a:spcBef>
                <a:spcPts val="0"/>
              </a:spcBef>
              <a:buNone/>
              <a:defRPr sz="38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a:t>
            </a:r>
            <a:endParaRPr lang="en-US" dirty="0"/>
          </a:p>
        </p:txBody>
      </p:sp>
      <p:sp>
        <p:nvSpPr>
          <p:cNvPr id="49" name="Text Placeholder 32">
            <a:extLst>
              <a:ext uri="{FF2B5EF4-FFF2-40B4-BE49-F238E27FC236}">
                <a16:creationId xmlns:a16="http://schemas.microsoft.com/office/drawing/2014/main" id="{AC9C1A26-BECC-EBBB-B8F5-9B488A5D813D}"/>
              </a:ext>
            </a:extLst>
          </p:cNvPr>
          <p:cNvSpPr>
            <a:spLocks noGrp="1"/>
          </p:cNvSpPr>
          <p:nvPr>
            <p:ph type="body" sz="quarter" idx="19" hasCustomPrompt="1"/>
          </p:nvPr>
        </p:nvSpPr>
        <p:spPr>
          <a:xfrm>
            <a:off x="3997692" y="4012963"/>
            <a:ext cx="3029914" cy="1783556"/>
          </a:xfrm>
        </p:spPr>
        <p:txBody>
          <a:bodyPr anchor="t">
            <a:noAutofit/>
          </a:bodyPr>
          <a:lstStyle>
            <a:lvl1pPr marL="0" indent="0" algn="l">
              <a:lnSpc>
                <a:spcPct val="100000"/>
              </a:lnSpc>
              <a:spcBef>
                <a:spcPts val="0"/>
              </a:spcBef>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 -Heading</a:t>
            </a:r>
          </a:p>
        </p:txBody>
      </p:sp>
      <p:sp>
        <p:nvSpPr>
          <p:cNvPr id="12" name="Text Placeholder 62">
            <a:extLst>
              <a:ext uri="{FF2B5EF4-FFF2-40B4-BE49-F238E27FC236}">
                <a16:creationId xmlns:a16="http://schemas.microsoft.com/office/drawing/2014/main" id="{BF2F60B2-B5BA-E603-D4D9-1A864B1411F7}"/>
              </a:ext>
            </a:extLst>
          </p:cNvPr>
          <p:cNvSpPr>
            <a:spLocks noGrp="1"/>
          </p:cNvSpPr>
          <p:nvPr>
            <p:ph type="body" sz="quarter" idx="21" hasCustomPrompt="1"/>
          </p:nvPr>
        </p:nvSpPr>
        <p:spPr>
          <a:xfrm>
            <a:off x="4650477" y="8665392"/>
            <a:ext cx="2915831" cy="484201"/>
          </a:xfrm>
          <a:solidFill>
            <a:srgbClr val="1C1442"/>
          </a:solidFill>
        </p:spPr>
        <p:txBody>
          <a:bodyPr anchor="ctr">
            <a:noAutofit/>
          </a:bodyPr>
          <a:lstStyle>
            <a:lvl1pPr marL="0" indent="0">
              <a:buNone/>
              <a:defRPr sz="1800">
                <a:solidFill>
                  <a:schemeClr val="bg1"/>
                </a:solidFill>
              </a:defRPr>
            </a:lvl1pPr>
          </a:lstStyle>
          <a:p>
            <a:r>
              <a:rPr lang="en-US" sz="1800" dirty="0"/>
              <a:t> www.</a:t>
            </a:r>
            <a:r>
              <a:rPr lang="en-US" sz="2400" b="1" dirty="0"/>
              <a:t>be21skilled</a:t>
            </a:r>
            <a:r>
              <a:rPr lang="en-US" sz="1800" dirty="0"/>
              <a:t>.eu</a:t>
            </a:r>
          </a:p>
        </p:txBody>
      </p:sp>
      <p:pic>
        <p:nvPicPr>
          <p:cNvPr id="5" name="Picture 4" descr="Graphical user interface, application&#10;&#10;Description automatically generated">
            <a:extLst>
              <a:ext uri="{FF2B5EF4-FFF2-40B4-BE49-F238E27FC236}">
                <a16:creationId xmlns:a16="http://schemas.microsoft.com/office/drawing/2014/main" id="{EF4728C3-4B09-9F03-257B-21D49DF0BD4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7100" y="9893885"/>
            <a:ext cx="2457357" cy="516045"/>
          </a:xfrm>
          <a:prstGeom prst="rect">
            <a:avLst/>
          </a:prstGeom>
        </p:spPr>
      </p:pic>
    </p:spTree>
    <p:extLst>
      <p:ext uri="{BB962C8B-B14F-4D97-AF65-F5344CB8AC3E}">
        <p14:creationId xmlns:p14="http://schemas.microsoft.com/office/powerpoint/2010/main" val="380032431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Cover Slide">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527A8425-B90A-4347-AF48-00C1D5CC2D28}"/>
              </a:ext>
            </a:extLst>
          </p:cNvPr>
          <p:cNvSpPr/>
          <p:nvPr/>
        </p:nvSpPr>
        <p:spPr>
          <a:xfrm>
            <a:off x="3299814" y="4167593"/>
            <a:ext cx="4525730" cy="3029130"/>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a:p>
        </p:txBody>
      </p:sp>
      <p:pic>
        <p:nvPicPr>
          <p:cNvPr id="3" name="Picture 2">
            <a:extLst>
              <a:ext uri="{FF2B5EF4-FFF2-40B4-BE49-F238E27FC236}">
                <a16:creationId xmlns:a16="http://schemas.microsoft.com/office/drawing/2014/main" id="{091FE604-F10D-7F37-8235-72DF4EA7149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7566308" cy="3515187"/>
          </a:xfrm>
          <a:prstGeom prst="rect">
            <a:avLst/>
          </a:prstGeom>
        </p:spPr>
      </p:pic>
      <p:pic>
        <p:nvPicPr>
          <p:cNvPr id="34" name="Picture 33">
            <a:extLst>
              <a:ext uri="{FF2B5EF4-FFF2-40B4-BE49-F238E27FC236}">
                <a16:creationId xmlns:a16="http://schemas.microsoft.com/office/drawing/2014/main" id="{D65C05E9-E3D0-62E8-2B0F-62173039A06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84" b="-4800"/>
          <a:stretch/>
        </p:blipFill>
        <p:spPr>
          <a:xfrm>
            <a:off x="-6632" y="5826531"/>
            <a:ext cx="7566307" cy="1112797"/>
          </a:xfrm>
          <a:prstGeom prst="rect">
            <a:avLst/>
          </a:prstGeom>
        </p:spPr>
      </p:pic>
      <p:sp>
        <p:nvSpPr>
          <p:cNvPr id="4" name="Picture Placeholder 3">
            <a:extLst>
              <a:ext uri="{FF2B5EF4-FFF2-40B4-BE49-F238E27FC236}">
                <a16:creationId xmlns:a16="http://schemas.microsoft.com/office/drawing/2014/main" id="{0678EA86-2358-49D6-0018-C14D4C04F3BF}"/>
              </a:ext>
            </a:extLst>
          </p:cNvPr>
          <p:cNvSpPr>
            <a:spLocks noGrp="1"/>
          </p:cNvSpPr>
          <p:nvPr>
            <p:ph type="pic" sz="quarter" idx="22"/>
          </p:nvPr>
        </p:nvSpPr>
        <p:spPr>
          <a:xfrm>
            <a:off x="-6632" y="6898963"/>
            <a:ext cx="7559675" cy="2351709"/>
          </a:xfrm>
          <a:solidFill>
            <a:schemeClr val="bg1">
              <a:lumMod val="95000"/>
            </a:schemeClr>
          </a:solidFill>
        </p:spPr>
        <p:txBody>
          <a:bodyPr/>
          <a:lstStyle/>
          <a:p>
            <a:endParaRPr lang="en-US"/>
          </a:p>
        </p:txBody>
      </p:sp>
      <p:sp>
        <p:nvSpPr>
          <p:cNvPr id="12" name="Text Placeholder 32">
            <a:extLst>
              <a:ext uri="{FF2B5EF4-FFF2-40B4-BE49-F238E27FC236}">
                <a16:creationId xmlns:a16="http://schemas.microsoft.com/office/drawing/2014/main" id="{D00AF3DA-7CFF-48BF-DC92-EF78C6753E65}"/>
              </a:ext>
            </a:extLst>
          </p:cNvPr>
          <p:cNvSpPr>
            <a:spLocks noGrp="1"/>
          </p:cNvSpPr>
          <p:nvPr>
            <p:ph type="body" sz="quarter" idx="16" hasCustomPrompt="1"/>
          </p:nvPr>
        </p:nvSpPr>
        <p:spPr>
          <a:xfrm>
            <a:off x="708543" y="3796397"/>
            <a:ext cx="3029914" cy="1813568"/>
          </a:xfrm>
        </p:spPr>
        <p:txBody>
          <a:bodyPr anchor="t">
            <a:noAutofit/>
          </a:bodyPr>
          <a:lstStyle>
            <a:lvl1pPr marL="0" indent="0" algn="l">
              <a:lnSpc>
                <a:spcPts val="3940"/>
              </a:lnSpc>
              <a:spcBef>
                <a:spcPts val="0"/>
              </a:spcBef>
              <a:buNone/>
              <a:defRPr sz="38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a:t>
            </a:r>
            <a:endParaRPr lang="en-US" dirty="0"/>
          </a:p>
        </p:txBody>
      </p:sp>
      <p:sp>
        <p:nvSpPr>
          <p:cNvPr id="13" name="Text Placeholder 32">
            <a:extLst>
              <a:ext uri="{FF2B5EF4-FFF2-40B4-BE49-F238E27FC236}">
                <a16:creationId xmlns:a16="http://schemas.microsoft.com/office/drawing/2014/main" id="{0FB68CD8-3970-6F7E-DD87-647136D8B9EE}"/>
              </a:ext>
            </a:extLst>
          </p:cNvPr>
          <p:cNvSpPr>
            <a:spLocks noGrp="1"/>
          </p:cNvSpPr>
          <p:nvPr>
            <p:ph type="body" sz="quarter" idx="19" hasCustomPrompt="1"/>
          </p:nvPr>
        </p:nvSpPr>
        <p:spPr>
          <a:xfrm>
            <a:off x="3997692" y="3796396"/>
            <a:ext cx="3029914" cy="1813567"/>
          </a:xfrm>
        </p:spPr>
        <p:txBody>
          <a:bodyPr anchor="t">
            <a:noAutofit/>
          </a:bodyPr>
          <a:lstStyle>
            <a:lvl1pPr marL="0" indent="0" algn="l">
              <a:lnSpc>
                <a:spcPct val="100000"/>
              </a:lnSpc>
              <a:spcBef>
                <a:spcPts val="0"/>
              </a:spcBef>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 -Heading</a:t>
            </a:r>
          </a:p>
        </p:txBody>
      </p:sp>
      <p:sp>
        <p:nvSpPr>
          <p:cNvPr id="14" name="Text Placeholder 62">
            <a:extLst>
              <a:ext uri="{FF2B5EF4-FFF2-40B4-BE49-F238E27FC236}">
                <a16:creationId xmlns:a16="http://schemas.microsoft.com/office/drawing/2014/main" id="{F58A6D91-1566-0B79-CA81-253EA263E149}"/>
              </a:ext>
            </a:extLst>
          </p:cNvPr>
          <p:cNvSpPr>
            <a:spLocks noGrp="1"/>
          </p:cNvSpPr>
          <p:nvPr>
            <p:ph type="body" sz="quarter" idx="23" hasCustomPrompt="1"/>
          </p:nvPr>
        </p:nvSpPr>
        <p:spPr>
          <a:xfrm>
            <a:off x="4650477" y="8988883"/>
            <a:ext cx="3517899" cy="484201"/>
          </a:xfrm>
          <a:solidFill>
            <a:srgbClr val="1C1442"/>
          </a:solidFill>
        </p:spPr>
        <p:txBody>
          <a:bodyPr anchor="ctr">
            <a:noAutofit/>
          </a:bodyPr>
          <a:lstStyle>
            <a:lvl1pPr marL="0" indent="0">
              <a:buNone/>
              <a:defRPr sz="1800">
                <a:solidFill>
                  <a:schemeClr val="bg1"/>
                </a:solidFill>
              </a:defRPr>
            </a:lvl1pPr>
          </a:lstStyle>
          <a:p>
            <a:r>
              <a:rPr lang="en-US" sz="1800" dirty="0"/>
              <a:t> www.</a:t>
            </a:r>
            <a:r>
              <a:rPr lang="en-US" sz="2400" b="1" dirty="0"/>
              <a:t>be21skilled</a:t>
            </a:r>
            <a:r>
              <a:rPr lang="en-US" sz="1800" dirty="0"/>
              <a:t>.eu</a:t>
            </a:r>
          </a:p>
        </p:txBody>
      </p:sp>
      <p:pic>
        <p:nvPicPr>
          <p:cNvPr id="6" name="Picture 5" descr="Graphical user interface, application&#10;&#10;Description automatically generated">
            <a:extLst>
              <a:ext uri="{FF2B5EF4-FFF2-40B4-BE49-F238E27FC236}">
                <a16:creationId xmlns:a16="http://schemas.microsoft.com/office/drawing/2014/main" id="{4E86902F-4CE6-AC03-FF4F-BF71E4CD69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5657" y="9870247"/>
            <a:ext cx="2914157" cy="611973"/>
          </a:xfrm>
          <a:prstGeom prst="rect">
            <a:avLst/>
          </a:prstGeom>
        </p:spPr>
      </p:pic>
    </p:spTree>
    <p:extLst>
      <p:ext uri="{BB962C8B-B14F-4D97-AF65-F5344CB8AC3E}">
        <p14:creationId xmlns:p14="http://schemas.microsoft.com/office/powerpoint/2010/main" val="12975267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1661138" y="3330026"/>
            <a:ext cx="648000" cy="348400"/>
          </a:xfrm>
        </p:spPr>
        <p:txBody>
          <a:bodyPr anchor="ctr">
            <a:noAutofit/>
          </a:bodyPr>
          <a:lstStyle>
            <a:lvl1pPr marL="0" indent="0" algn="ctr">
              <a:buNone/>
              <a:defRPr sz="1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2364094" y="3330026"/>
            <a:ext cx="3544003" cy="348400"/>
          </a:xfrm>
        </p:spPr>
        <p:txBody>
          <a:bodyPr anchor="ctr">
            <a:noAutofit/>
          </a:bodyPr>
          <a:lstStyle>
            <a:lvl1pPr marL="0" indent="0" algn="l">
              <a:buNone/>
              <a:defRPr sz="1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1661138" y="3805268"/>
            <a:ext cx="648000" cy="348400"/>
          </a:xfrm>
        </p:spPr>
        <p:txBody>
          <a:bodyPr anchor="ctr">
            <a:noAutofit/>
          </a:bodyPr>
          <a:lstStyle>
            <a:lvl1pPr marL="0" indent="0" algn="ctr">
              <a:buNone/>
              <a:defRPr sz="1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2364094" y="3805268"/>
            <a:ext cx="3544003" cy="349200"/>
          </a:xfr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1661138" y="4306402"/>
            <a:ext cx="648000" cy="348400"/>
          </a:xfrm>
        </p:spPr>
        <p:txBody>
          <a:bodyPr anchor="ctr">
            <a:noAutofit/>
          </a:bodyPr>
          <a:lstStyle>
            <a:lvl1pPr marL="0" indent="0" algn="ctr">
              <a:buNone/>
              <a:defRPr sz="1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2364094" y="4306402"/>
            <a:ext cx="3544003" cy="348400"/>
          </a:xfrm>
        </p:spPr>
        <p:txBody>
          <a:bodyPr anchor="ctr">
            <a:noAutofit/>
          </a:bodyPr>
          <a:lstStyle>
            <a:lvl1pPr marL="0" indent="0" algn="l">
              <a:buNone/>
              <a:defRPr sz="1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1661138" y="4807357"/>
            <a:ext cx="648000" cy="348400"/>
          </a:xfrm>
        </p:spPr>
        <p:txBody>
          <a:bodyPr anchor="ctr">
            <a:noAutofit/>
          </a:bodyPr>
          <a:lstStyle>
            <a:lvl1pPr marL="0" indent="0" algn="ctr">
              <a:buNone/>
              <a:defRPr sz="1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2364094" y="4807357"/>
            <a:ext cx="3544003" cy="348400"/>
          </a:xfrm>
        </p:spPr>
        <p:txBody>
          <a:bodyPr anchor="ctr">
            <a:noAutofit/>
          </a:bodyPr>
          <a:lstStyle>
            <a:lvl1pPr marL="0" indent="0" algn="l">
              <a:buNone/>
              <a:defRPr sz="1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1661138" y="5309147"/>
            <a:ext cx="648000" cy="348400"/>
          </a:xfrm>
        </p:spPr>
        <p:txBody>
          <a:bodyPr anchor="ctr">
            <a:noAutofit/>
          </a:bodyPr>
          <a:lstStyle>
            <a:lvl1pPr marL="0" indent="0" algn="ctr">
              <a:buNone/>
              <a:defRPr sz="1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2364094" y="5309147"/>
            <a:ext cx="3544003" cy="348400"/>
          </a:xfrm>
        </p:spPr>
        <p:txBody>
          <a:bodyPr anchor="ctr">
            <a:noAutofit/>
          </a:bodyPr>
          <a:lstStyle>
            <a:lvl1pPr marL="0" indent="0" algn="l">
              <a:buNone/>
              <a:defRPr sz="1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1670778" y="5838343"/>
            <a:ext cx="648000" cy="348400"/>
          </a:xfrm>
        </p:spPr>
        <p:txBody>
          <a:bodyPr anchor="ctr">
            <a:noAutofit/>
          </a:bodyPr>
          <a:lstStyle>
            <a:lvl1pPr marL="0" indent="0" algn="ctr">
              <a:buNone/>
              <a:defRPr sz="1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2373734" y="5838343"/>
            <a:ext cx="3544003" cy="348400"/>
          </a:xfrm>
        </p:spPr>
        <p:txBody>
          <a:bodyPr anchor="ctr">
            <a:noAutofit/>
          </a:bodyPr>
          <a:lstStyle>
            <a:lvl1pPr marL="0" indent="0" algn="l">
              <a:buNone/>
              <a:defRPr sz="1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1670778" y="6328575"/>
            <a:ext cx="648000" cy="348400"/>
          </a:xfrm>
        </p:spPr>
        <p:txBody>
          <a:bodyPr anchor="ctr">
            <a:noAutofit/>
          </a:bodyPr>
          <a:lstStyle>
            <a:lvl1pPr marL="0" indent="0" algn="ctr">
              <a:buNone/>
              <a:defRPr sz="1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2373734" y="6328575"/>
            <a:ext cx="3544003" cy="348400"/>
          </a:xfrm>
        </p:spPr>
        <p:txBody>
          <a:bodyPr anchor="ctr">
            <a:noAutofit/>
          </a:bodyPr>
          <a:lstStyle>
            <a:lvl1pPr marL="0" indent="0" algn="l">
              <a:buNone/>
              <a:defRPr sz="1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287" name="Rectangle 286">
            <a:extLst>
              <a:ext uri="{FF2B5EF4-FFF2-40B4-BE49-F238E27FC236}">
                <a16:creationId xmlns:a16="http://schemas.microsoft.com/office/drawing/2014/main" id="{4F911FDD-D26D-9547-8FF2-DCE6196E69AD}"/>
              </a:ext>
            </a:extLst>
          </p:cNvPr>
          <p:cNvSpPr/>
          <p:nvPr userDrawn="1"/>
        </p:nvSpPr>
        <p:spPr>
          <a:xfrm>
            <a:off x="788956" y="9560668"/>
            <a:ext cx="1959435" cy="484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772854" y="9636296"/>
            <a:ext cx="382728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GB" sz="800" kern="1200">
                <a:solidFill>
                  <a:srgbClr val="000000"/>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Union. This document and all its content reflect the views only of the author, and the Commission cannot be held responsible for any use which may be made of the information contained therein</a:t>
            </a:r>
            <a:r>
              <a:rPr lang="en-LB" sz="800" kern="1200">
                <a:solidFill>
                  <a:srgbClr val="000000"/>
                </a:solidFill>
                <a:latin typeface="Calibri" panose="020F0502020204030204" pitchFamily="34" charset="0"/>
                <a:ea typeface="Open Sans" panose="020B0606030504020204" pitchFamily="34" charset="0"/>
                <a:cs typeface="Calibri" panose="020F0502020204030204" pitchFamily="34" charset="0"/>
              </a:rPr>
              <a:t> </a:t>
            </a:r>
            <a:endParaRPr lang="en-US" sz="8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289" name="Slide Number Placeholder 5">
            <a:extLst>
              <a:ext uri="{FF2B5EF4-FFF2-40B4-BE49-F238E27FC236}">
                <a16:creationId xmlns:a16="http://schemas.microsoft.com/office/drawing/2014/main" id="{751EED51-E62D-A344-BB9C-161037216E7D}"/>
              </a:ext>
            </a:extLst>
          </p:cNvPr>
          <p:cNvSpPr>
            <a:spLocks noGrp="1"/>
          </p:cNvSpPr>
          <p:nvPr userDrawn="1">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8A206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58" name="Text Placeholder 32">
            <a:extLst>
              <a:ext uri="{FF2B5EF4-FFF2-40B4-BE49-F238E27FC236}">
                <a16:creationId xmlns:a16="http://schemas.microsoft.com/office/drawing/2014/main" id="{A7E9440F-DDEC-434B-9346-8F02B164E9B2}"/>
              </a:ext>
            </a:extLst>
          </p:cNvPr>
          <p:cNvSpPr>
            <a:spLocks noGrp="1"/>
          </p:cNvSpPr>
          <p:nvPr userDrawn="1">
            <p:ph type="body" sz="quarter" idx="61" hasCustomPrompt="1"/>
          </p:nvPr>
        </p:nvSpPr>
        <p:spPr>
          <a:xfrm>
            <a:off x="1603754" y="2096576"/>
            <a:ext cx="2289273" cy="829919"/>
          </a:xfrm>
        </p:spPr>
        <p:txBody>
          <a:bodyPr anchor="ctr">
            <a:noAutofit/>
          </a:bodyPr>
          <a:lstStyle>
            <a:lvl1pPr marL="0" indent="0" algn="l">
              <a:lnSpc>
                <a:spcPts val="2660"/>
              </a:lnSpc>
              <a:spcBef>
                <a:spcPts val="0"/>
              </a:spcBef>
              <a:buNone/>
              <a:defRPr sz="2800" b="1" i="0" spc="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TABLE OF CONTENTS</a:t>
            </a:r>
            <a:endParaRPr lang="en-US" dirty="0"/>
          </a:p>
        </p:txBody>
      </p:sp>
      <p:grpSp>
        <p:nvGrpSpPr>
          <p:cNvPr id="3" name="Group 2">
            <a:extLst>
              <a:ext uri="{FF2B5EF4-FFF2-40B4-BE49-F238E27FC236}">
                <a16:creationId xmlns:a16="http://schemas.microsoft.com/office/drawing/2014/main" id="{2F0747C1-EB9A-C241-9511-DEA85DB5444C}"/>
              </a:ext>
            </a:extLst>
          </p:cNvPr>
          <p:cNvGrpSpPr/>
          <p:nvPr userDrawn="1"/>
        </p:nvGrpSpPr>
        <p:grpSpPr>
          <a:xfrm>
            <a:off x="1435683" y="3722669"/>
            <a:ext cx="4752000" cy="1514504"/>
            <a:chOff x="1265109" y="2728756"/>
            <a:chExt cx="4752000" cy="1514504"/>
          </a:xfrm>
          <a:solidFill>
            <a:srgbClr val="186BA8"/>
          </a:solid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10800"/>
            </a:xfrm>
            <a:prstGeom prst="rect">
              <a:avLst/>
            </a:prstGeom>
            <a:grpFill/>
            <a:ln>
              <a:solidFill>
                <a:srgbClr val="186B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10800"/>
            </a:xfrm>
            <a:prstGeom prst="rect">
              <a:avLst/>
            </a:prstGeom>
            <a:grpFill/>
            <a:ln>
              <a:solidFill>
                <a:srgbClr val="186B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10800"/>
            </a:xfrm>
            <a:prstGeom prst="rect">
              <a:avLst/>
            </a:prstGeom>
            <a:solidFill>
              <a:srgbClr val="186BA8"/>
            </a:solidFill>
            <a:ln>
              <a:solidFill>
                <a:srgbClr val="186B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10800"/>
            </a:xfrm>
            <a:prstGeom prst="rect">
              <a:avLst/>
            </a:prstGeom>
            <a:grpFill/>
            <a:ln>
              <a:solidFill>
                <a:srgbClr val="186B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1435683" y="5727608"/>
            <a:ext cx="4752000" cy="1013269"/>
            <a:chOff x="1265109" y="3229991"/>
            <a:chExt cx="4752000" cy="1013269"/>
          </a:xfrm>
          <a:solidFill>
            <a:srgbClr val="186BA8"/>
          </a:solid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10800"/>
            </a:xfrm>
            <a:prstGeom prst="rect">
              <a:avLst/>
            </a:prstGeom>
            <a:grpFill/>
            <a:ln>
              <a:solidFill>
                <a:srgbClr val="186B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10800"/>
            </a:xfrm>
            <a:prstGeom prst="rect">
              <a:avLst/>
            </a:prstGeom>
            <a:grpFill/>
            <a:ln>
              <a:solidFill>
                <a:srgbClr val="186B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10800"/>
            </a:xfrm>
            <a:prstGeom prst="rect">
              <a:avLst/>
            </a:prstGeom>
            <a:grpFill/>
            <a:ln>
              <a:solidFill>
                <a:srgbClr val="186B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grpSp>
      <p:pic>
        <p:nvPicPr>
          <p:cNvPr id="32" name="Picture 31">
            <a:extLst>
              <a:ext uri="{FF2B5EF4-FFF2-40B4-BE49-F238E27FC236}">
                <a16:creationId xmlns:a16="http://schemas.microsoft.com/office/drawing/2014/main" id="{2F099D2B-F740-B9F4-16E9-1B3DB18C96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5167201" y="5167203"/>
            <a:ext cx="10692000" cy="357597"/>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99A696D2-AED1-C0D6-2077-78825EF183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0091" y="9726928"/>
            <a:ext cx="1782763" cy="374380"/>
          </a:xfrm>
          <a:prstGeom prst="rect">
            <a:avLst/>
          </a:prstGeom>
        </p:spPr>
      </p:pic>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29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CBBF82D6-7B19-1B48-A803-42D8E7F8BA1E}"/>
              </a:ext>
            </a:extLst>
          </p:cNvPr>
          <p:cNvSpPr>
            <a:spLocks noGrp="1"/>
          </p:cNvSpPr>
          <p:nvPr>
            <p:ph type="pic" sz="quarter" idx="10"/>
          </p:nvPr>
        </p:nvSpPr>
        <p:spPr>
          <a:xfrm>
            <a:off x="0" y="0"/>
            <a:ext cx="3644900" cy="10691813"/>
          </a:xfrm>
          <a:custGeom>
            <a:avLst/>
            <a:gdLst>
              <a:gd name="connsiteX0" fmla="*/ 0 w 3644900"/>
              <a:gd name="connsiteY0" fmla="*/ 0 h 10691813"/>
              <a:gd name="connsiteX1" fmla="*/ 3644900 w 3644900"/>
              <a:gd name="connsiteY1" fmla="*/ 0 h 10691813"/>
              <a:gd name="connsiteX2" fmla="*/ 3644900 w 3644900"/>
              <a:gd name="connsiteY2" fmla="*/ 1084456 h 10691813"/>
              <a:gd name="connsiteX3" fmla="*/ 2743073 w 3644900"/>
              <a:gd name="connsiteY3" fmla="*/ 1084456 h 10691813"/>
              <a:gd name="connsiteX4" fmla="*/ 2743073 w 3644900"/>
              <a:gd name="connsiteY4" fmla="*/ 1736109 h 10691813"/>
              <a:gd name="connsiteX5" fmla="*/ 3644900 w 3644900"/>
              <a:gd name="connsiteY5" fmla="*/ 1736109 h 10691813"/>
              <a:gd name="connsiteX6" fmla="*/ 3644900 w 3644900"/>
              <a:gd name="connsiteY6" fmla="*/ 10691813 h 10691813"/>
              <a:gd name="connsiteX7" fmla="*/ 0 w 3644900"/>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900" h="10691813">
                <a:moveTo>
                  <a:pt x="0" y="0"/>
                </a:moveTo>
                <a:lnTo>
                  <a:pt x="3644900" y="0"/>
                </a:lnTo>
                <a:lnTo>
                  <a:pt x="3644900" y="1084456"/>
                </a:lnTo>
                <a:lnTo>
                  <a:pt x="2743073" y="1084456"/>
                </a:lnTo>
                <a:lnTo>
                  <a:pt x="2743073" y="1736109"/>
                </a:lnTo>
                <a:lnTo>
                  <a:pt x="3644900" y="1736109"/>
                </a:lnTo>
                <a:lnTo>
                  <a:pt x="3644900" y="10691813"/>
                </a:lnTo>
                <a:lnTo>
                  <a:pt x="0" y="10691813"/>
                </a:lnTo>
                <a:close/>
              </a:path>
            </a:pathLst>
          </a:custGeom>
          <a:solidFill>
            <a:schemeClr val="bg1">
              <a:lumMod val="85000"/>
            </a:schemeClr>
          </a:solidFill>
        </p:spPr>
        <p:txBody>
          <a:bodyPr wrap="square">
            <a:noAutofit/>
          </a:bodyPr>
          <a:lstStyle/>
          <a:p>
            <a:endParaRPr lang="en-US" dirty="0"/>
          </a:p>
        </p:txBody>
      </p:sp>
      <p:sp>
        <p:nvSpPr>
          <p:cNvPr id="41" name="Slide Number Placeholder 5">
            <a:extLst>
              <a:ext uri="{FF2B5EF4-FFF2-40B4-BE49-F238E27FC236}">
                <a16:creationId xmlns:a16="http://schemas.microsoft.com/office/drawing/2014/main" id="{E3A04855-91F4-274D-9A9B-78507857B199}"/>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8A206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032547" y="1151806"/>
            <a:ext cx="3812533" cy="584303"/>
          </a:xfrm>
        </p:spPr>
        <p:txBody>
          <a:bodyPr>
            <a:noAutofit/>
          </a:bodyPr>
          <a:lstStyle>
            <a:lvl1pPr marL="0" indent="0" algn="l">
              <a:buNone/>
              <a:defRPr sz="2900" b="1" i="0" spc="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38" name="Text Placeholder 32">
            <a:extLst>
              <a:ext uri="{FF2B5EF4-FFF2-40B4-BE49-F238E27FC236}">
                <a16:creationId xmlns:a16="http://schemas.microsoft.com/office/drawing/2014/main" id="{7547E802-876B-7740-8C93-4DA43471BC41}"/>
              </a:ext>
            </a:extLst>
          </p:cNvPr>
          <p:cNvSpPr>
            <a:spLocks noGrp="1"/>
          </p:cNvSpPr>
          <p:nvPr>
            <p:ph type="body" sz="quarter" idx="47" hasCustomPrompt="1"/>
          </p:nvPr>
        </p:nvSpPr>
        <p:spPr>
          <a:xfrm>
            <a:off x="4201739" y="4468635"/>
            <a:ext cx="2785251" cy="743603"/>
          </a:xfrm>
        </p:spPr>
        <p:txBody>
          <a:bodyPr>
            <a:noAutofit/>
          </a:bodyPr>
          <a:lstStyle>
            <a:lvl1pPr marL="0" indent="0" algn="l">
              <a:buNone/>
              <a:defRPr sz="18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0" name="Text Placeholder 32">
            <a:extLst>
              <a:ext uri="{FF2B5EF4-FFF2-40B4-BE49-F238E27FC236}">
                <a16:creationId xmlns:a16="http://schemas.microsoft.com/office/drawing/2014/main" id="{5E8100A4-6677-ED40-B24D-22A7219FE433}"/>
              </a:ext>
            </a:extLst>
          </p:cNvPr>
          <p:cNvSpPr>
            <a:spLocks noGrp="1"/>
          </p:cNvSpPr>
          <p:nvPr>
            <p:ph type="body" sz="quarter" idx="48" hasCustomPrompt="1"/>
          </p:nvPr>
        </p:nvSpPr>
        <p:spPr>
          <a:xfrm>
            <a:off x="4209292" y="4987026"/>
            <a:ext cx="2785250" cy="1692670"/>
          </a:xfrm>
        </p:spPr>
        <p:txBody>
          <a:bodyPr numCol="1" spcCol="288000" anchor="t">
            <a:noAutofit/>
          </a:bodyPr>
          <a:lstStyle>
            <a:lvl1pPr marL="0" indent="0" algn="l">
              <a:lnSpc>
                <a:spcPct val="100000"/>
              </a:lnSpc>
              <a:spcBef>
                <a:spcPts val="0"/>
              </a:spcBef>
              <a:buNone/>
              <a:defRPr sz="11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2" name="Text Placeholder 32">
            <a:extLst>
              <a:ext uri="{FF2B5EF4-FFF2-40B4-BE49-F238E27FC236}">
                <a16:creationId xmlns:a16="http://schemas.microsoft.com/office/drawing/2014/main" id="{E7B11294-10FD-0B44-A9DA-41BF11D1E85C}"/>
              </a:ext>
            </a:extLst>
          </p:cNvPr>
          <p:cNvSpPr>
            <a:spLocks noGrp="1"/>
          </p:cNvSpPr>
          <p:nvPr>
            <p:ph type="body" sz="quarter" idx="49" hasCustomPrompt="1"/>
          </p:nvPr>
        </p:nvSpPr>
        <p:spPr>
          <a:xfrm>
            <a:off x="4209292" y="6994025"/>
            <a:ext cx="2785251" cy="743603"/>
          </a:xfrm>
        </p:spPr>
        <p:txBody>
          <a:bodyPr>
            <a:noAutofit/>
          </a:bodyPr>
          <a:lstStyle>
            <a:lvl1pPr marL="0" indent="0" algn="l">
              <a:buNone/>
              <a:defRPr sz="18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3" name="Text Placeholder 32">
            <a:extLst>
              <a:ext uri="{FF2B5EF4-FFF2-40B4-BE49-F238E27FC236}">
                <a16:creationId xmlns:a16="http://schemas.microsoft.com/office/drawing/2014/main" id="{16C0CD18-D5AA-2240-8921-3F6C4DE2F9F6}"/>
              </a:ext>
            </a:extLst>
          </p:cNvPr>
          <p:cNvSpPr>
            <a:spLocks noGrp="1"/>
          </p:cNvSpPr>
          <p:nvPr>
            <p:ph type="body" sz="quarter" idx="50" hasCustomPrompt="1"/>
          </p:nvPr>
        </p:nvSpPr>
        <p:spPr>
          <a:xfrm>
            <a:off x="4216845" y="7512416"/>
            <a:ext cx="2785250" cy="1692670"/>
          </a:xfrm>
        </p:spPr>
        <p:txBody>
          <a:bodyPr numCol="1" spcCol="288000" anchor="t">
            <a:noAutofit/>
          </a:bodyPr>
          <a:lstStyle>
            <a:lvl1pPr marL="0" indent="0" algn="l">
              <a:lnSpc>
                <a:spcPct val="100000"/>
              </a:lnSpc>
              <a:spcBef>
                <a:spcPts val="0"/>
              </a:spcBef>
              <a:buNone/>
              <a:defRPr sz="11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294" userDrawn="1">
          <p15:clr>
            <a:srgbClr val="FBAE40"/>
          </p15:clr>
        </p15:guide>
        <p15:guide id="2" pos="444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56" name="Freeform 55">
            <a:extLst>
              <a:ext uri="{FF2B5EF4-FFF2-40B4-BE49-F238E27FC236}">
                <a16:creationId xmlns:a16="http://schemas.microsoft.com/office/drawing/2014/main" id="{2609161E-AC5C-3E49-B544-D2D870BAB246}"/>
              </a:ext>
            </a:extLst>
          </p:cNvPr>
          <p:cNvSpPr/>
          <p:nvPr userDrawn="1"/>
        </p:nvSpPr>
        <p:spPr>
          <a:xfrm rot="5400000">
            <a:off x="891158" y="215701"/>
            <a:ext cx="86263" cy="1868579"/>
          </a:xfrm>
          <a:custGeom>
            <a:avLst/>
            <a:gdLst>
              <a:gd name="connsiteX0" fmla="*/ 0 w 86263"/>
              <a:gd name="connsiteY0" fmla="*/ 0 h 1868579"/>
              <a:gd name="connsiteX1" fmla="*/ 86263 w 86263"/>
              <a:gd name="connsiteY1" fmla="*/ 0 h 1868579"/>
              <a:gd name="connsiteX2" fmla="*/ 86263 w 86263"/>
              <a:gd name="connsiteY2" fmla="*/ 1868580 h 1868579"/>
              <a:gd name="connsiteX3" fmla="*/ 0 w 86263"/>
              <a:gd name="connsiteY3" fmla="*/ 1868580 h 1868579"/>
            </a:gdLst>
            <a:ahLst/>
            <a:cxnLst>
              <a:cxn ang="0">
                <a:pos x="connsiteX0" y="connsiteY0"/>
              </a:cxn>
              <a:cxn ang="0">
                <a:pos x="connsiteX1" y="connsiteY1"/>
              </a:cxn>
              <a:cxn ang="0">
                <a:pos x="connsiteX2" y="connsiteY2"/>
              </a:cxn>
              <a:cxn ang="0">
                <a:pos x="connsiteX3" y="connsiteY3"/>
              </a:cxn>
            </a:cxnLst>
            <a:rect l="l" t="t" r="r" b="b"/>
            <a:pathLst>
              <a:path w="86263" h="1868579">
                <a:moveTo>
                  <a:pt x="0" y="0"/>
                </a:moveTo>
                <a:lnTo>
                  <a:pt x="86263" y="0"/>
                </a:lnTo>
                <a:lnTo>
                  <a:pt x="86263" y="1868580"/>
                </a:lnTo>
                <a:lnTo>
                  <a:pt x="0" y="1868580"/>
                </a:lnTo>
                <a:close/>
              </a:path>
            </a:pathLst>
          </a:custGeom>
          <a:gradFill>
            <a:gsLst>
              <a:gs pos="0">
                <a:srgbClr val="8A2061"/>
              </a:gs>
              <a:gs pos="56000">
                <a:srgbClr val="8A2061"/>
              </a:gs>
              <a:gs pos="100000">
                <a:srgbClr val="8A2061"/>
              </a:gs>
            </a:gsLst>
            <a:path path="circle">
              <a:fillToRect l="100000" t="100000"/>
            </a:path>
          </a:gradFill>
          <a:ln w="30808" cap="flat">
            <a:noFill/>
            <a:prstDash val="solid"/>
            <a:miter/>
          </a:ln>
        </p:spPr>
        <p:txBody>
          <a:bodyPr rtlCol="0" anchor="ctr"/>
          <a:lstStyle/>
          <a:p>
            <a:endParaRPr lang="en-US"/>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2062919" y="975556"/>
            <a:ext cx="4019829" cy="1722726"/>
          </a:xfrm>
          <a:effectLst>
            <a:glow rad="127000">
              <a:srgbClr val="414141"/>
            </a:glow>
          </a:effectLst>
        </p:spPr>
        <p:txBody>
          <a:bodyPr>
            <a:noAutofit/>
          </a:bodyPr>
          <a:lstStyle>
            <a:lvl1pPr marL="0" indent="0" algn="l">
              <a:buNone/>
              <a:defRPr sz="2800" b="0">
                <a:solidFill>
                  <a:srgbClr val="1C1442"/>
                </a:solidFill>
                <a:latin typeface="Calibri" panose="020F0502020204030204" pitchFamily="34" charset="0"/>
                <a:cs typeface="Calibri" panose="020F0502020204030204" pitchFamily="34" charset="0"/>
              </a:defRPr>
            </a:lvl1pPr>
          </a:lstStyle>
          <a:p>
            <a:pPr lvl="0"/>
            <a:r>
              <a:rPr lang="en-GB" dirty="0"/>
              <a:t>TITLE</a:t>
            </a:r>
            <a:endParaRPr lang="en-US" dirty="0"/>
          </a:p>
        </p:txBody>
      </p:sp>
      <p:pic>
        <p:nvPicPr>
          <p:cNvPr id="14" name="Picture 13">
            <a:extLst>
              <a:ext uri="{FF2B5EF4-FFF2-40B4-BE49-F238E27FC236}">
                <a16:creationId xmlns:a16="http://schemas.microsoft.com/office/drawing/2014/main" id="{DE744742-55FB-B3C4-2D58-FFDAF80120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1682"/>
          <a:stretch/>
        </p:blipFill>
        <p:spPr>
          <a:xfrm>
            <a:off x="0" y="8900641"/>
            <a:ext cx="7559676" cy="1180238"/>
          </a:xfrm>
          <a:prstGeom prst="rect">
            <a:avLst/>
          </a:prstGeom>
        </p:spPr>
      </p:pic>
      <p:sp>
        <p:nvSpPr>
          <p:cNvPr id="6" name="Picture Placeholder 5">
            <a:extLst>
              <a:ext uri="{FF2B5EF4-FFF2-40B4-BE49-F238E27FC236}">
                <a16:creationId xmlns:a16="http://schemas.microsoft.com/office/drawing/2014/main" id="{B882A62F-A646-EBA5-9655-25E7165225BC}"/>
              </a:ext>
            </a:extLst>
          </p:cNvPr>
          <p:cNvSpPr>
            <a:spLocks noGrp="1"/>
          </p:cNvSpPr>
          <p:nvPr>
            <p:ph type="pic" sz="quarter" idx="19"/>
          </p:nvPr>
        </p:nvSpPr>
        <p:spPr>
          <a:xfrm>
            <a:off x="-1" y="2961861"/>
            <a:ext cx="7559676" cy="6275074"/>
          </a:xfrm>
          <a:solidFill>
            <a:schemeClr val="bg1">
              <a:lumMod val="95000"/>
            </a:schemeClr>
          </a:solidFill>
        </p:spPr>
        <p:txBody>
          <a:bodyPr/>
          <a:lstStyle/>
          <a:p>
            <a:endParaRPr lang="en-US"/>
          </a:p>
        </p:txBody>
      </p:sp>
      <p:sp>
        <p:nvSpPr>
          <p:cNvPr id="19" name="Text Placeholder 3">
            <a:extLst>
              <a:ext uri="{FF2B5EF4-FFF2-40B4-BE49-F238E27FC236}">
                <a16:creationId xmlns:a16="http://schemas.microsoft.com/office/drawing/2014/main" id="{33D791B2-960D-1EAE-6558-1A23261CBE14}"/>
              </a:ext>
            </a:extLst>
          </p:cNvPr>
          <p:cNvSpPr>
            <a:spLocks noGrp="1"/>
          </p:cNvSpPr>
          <p:nvPr>
            <p:ph type="body" sz="quarter" idx="14" hasCustomPrompt="1"/>
          </p:nvPr>
        </p:nvSpPr>
        <p:spPr>
          <a:xfrm>
            <a:off x="2777429" y="6900763"/>
            <a:ext cx="4568533" cy="2513490"/>
          </a:xfrm>
          <a:effectLst>
            <a:glow rad="127000">
              <a:srgbClr val="414141"/>
            </a:glow>
          </a:effectLst>
        </p:spPr>
        <p:txBody>
          <a:bodyPr>
            <a:noAutofit/>
          </a:bodyPr>
          <a:lstStyle>
            <a:lvl1pPr marL="0" indent="0" algn="r">
              <a:buNone/>
              <a:defRPr sz="20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Tree>
    <p:extLst>
      <p:ext uri="{BB962C8B-B14F-4D97-AF65-F5344CB8AC3E}">
        <p14:creationId xmlns:p14="http://schemas.microsoft.com/office/powerpoint/2010/main" val="3094033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96EF4B40-FA20-0349-952B-99D39A2D49F4}"/>
              </a:ext>
            </a:extLst>
          </p:cNvPr>
          <p:cNvSpPr>
            <a:spLocks noGrp="1"/>
          </p:cNvSpPr>
          <p:nvPr>
            <p:ph type="pic" sz="quarter" idx="14"/>
          </p:nvPr>
        </p:nvSpPr>
        <p:spPr>
          <a:xfrm>
            <a:off x="730609" y="4249812"/>
            <a:ext cx="2591917" cy="4797259"/>
          </a:xfrm>
          <a:custGeom>
            <a:avLst/>
            <a:gdLst>
              <a:gd name="connsiteX0" fmla="*/ 0 w 2591917"/>
              <a:gd name="connsiteY0" fmla="*/ 0 h 4797259"/>
              <a:gd name="connsiteX1" fmla="*/ 2591917 w 2591917"/>
              <a:gd name="connsiteY1" fmla="*/ 0 h 4797259"/>
              <a:gd name="connsiteX2" fmla="*/ 2591917 w 2591917"/>
              <a:gd name="connsiteY2" fmla="*/ 4797259 h 4797259"/>
              <a:gd name="connsiteX3" fmla="*/ 0 w 2591917"/>
              <a:gd name="connsiteY3" fmla="*/ 4797259 h 4797259"/>
              <a:gd name="connsiteX4" fmla="*/ 0 w 2591917"/>
              <a:gd name="connsiteY4" fmla="*/ 2398631 h 4797259"/>
              <a:gd name="connsiteX5" fmla="*/ 152381 w 2591917"/>
              <a:gd name="connsiteY5" fmla="*/ 2398631 h 4797259"/>
              <a:gd name="connsiteX6" fmla="*/ 152381 w 2591917"/>
              <a:gd name="connsiteY6" fmla="*/ 778117 h 4797259"/>
              <a:gd name="connsiteX7" fmla="*/ 0 w 2591917"/>
              <a:gd name="connsiteY7" fmla="*/ 778117 h 47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1917" h="4797259">
                <a:moveTo>
                  <a:pt x="0" y="0"/>
                </a:moveTo>
                <a:lnTo>
                  <a:pt x="2591917" y="0"/>
                </a:lnTo>
                <a:lnTo>
                  <a:pt x="2591917" y="4797259"/>
                </a:lnTo>
                <a:lnTo>
                  <a:pt x="0" y="4797259"/>
                </a:lnTo>
                <a:lnTo>
                  <a:pt x="0" y="2398631"/>
                </a:lnTo>
                <a:lnTo>
                  <a:pt x="152381" y="2398631"/>
                </a:lnTo>
                <a:lnTo>
                  <a:pt x="152381" y="778117"/>
                </a:lnTo>
                <a:lnTo>
                  <a:pt x="0" y="778117"/>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15" name="Picture Placeholder 14">
            <a:extLst>
              <a:ext uri="{FF2B5EF4-FFF2-40B4-BE49-F238E27FC236}">
                <a16:creationId xmlns:a16="http://schemas.microsoft.com/office/drawing/2014/main" id="{5CDDA97B-52E0-6744-9E65-4AA63FB1E669}"/>
              </a:ext>
            </a:extLst>
          </p:cNvPr>
          <p:cNvSpPr>
            <a:spLocks noGrp="1"/>
          </p:cNvSpPr>
          <p:nvPr>
            <p:ph type="pic" sz="quarter" idx="13"/>
          </p:nvPr>
        </p:nvSpPr>
        <p:spPr>
          <a:xfrm>
            <a:off x="730609" y="737338"/>
            <a:ext cx="2591917" cy="3199551"/>
          </a:xfrm>
          <a:custGeom>
            <a:avLst/>
            <a:gdLst>
              <a:gd name="connsiteX0" fmla="*/ 0 w 4697808"/>
              <a:gd name="connsiteY0" fmla="*/ 0 h 5861824"/>
              <a:gd name="connsiteX1" fmla="*/ 4697808 w 4697808"/>
              <a:gd name="connsiteY1" fmla="*/ 0 h 5861824"/>
              <a:gd name="connsiteX2" fmla="*/ 4697808 w 4697808"/>
              <a:gd name="connsiteY2" fmla="*/ 5861824 h 5861824"/>
              <a:gd name="connsiteX3" fmla="*/ 0 w 4697808"/>
              <a:gd name="connsiteY3" fmla="*/ 5861824 h 5861824"/>
            </a:gdLst>
            <a:ahLst/>
            <a:cxnLst>
              <a:cxn ang="0">
                <a:pos x="connsiteX0" y="connsiteY0"/>
              </a:cxn>
              <a:cxn ang="0">
                <a:pos x="connsiteX1" y="connsiteY1"/>
              </a:cxn>
              <a:cxn ang="0">
                <a:pos x="connsiteX2" y="connsiteY2"/>
              </a:cxn>
              <a:cxn ang="0">
                <a:pos x="connsiteX3" y="connsiteY3"/>
              </a:cxn>
            </a:cxnLst>
            <a:rect l="l" t="t" r="r" b="b"/>
            <a:pathLst>
              <a:path w="4697808" h="5861824">
                <a:moveTo>
                  <a:pt x="0" y="0"/>
                </a:moveTo>
                <a:lnTo>
                  <a:pt x="4697808" y="0"/>
                </a:lnTo>
                <a:lnTo>
                  <a:pt x="4697808" y="5861824"/>
                </a:lnTo>
                <a:lnTo>
                  <a:pt x="0" y="5861824"/>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16" name="Picture Placeholder 12">
            <a:extLst>
              <a:ext uri="{FF2B5EF4-FFF2-40B4-BE49-F238E27FC236}">
                <a16:creationId xmlns:a16="http://schemas.microsoft.com/office/drawing/2014/main" id="{2ADBB328-9D3E-AF49-981A-EFA75BBBA5B5}"/>
              </a:ext>
            </a:extLst>
          </p:cNvPr>
          <p:cNvSpPr>
            <a:spLocks noGrp="1"/>
          </p:cNvSpPr>
          <p:nvPr>
            <p:ph type="pic" sz="quarter" idx="12"/>
          </p:nvPr>
        </p:nvSpPr>
        <p:spPr>
          <a:xfrm>
            <a:off x="3694263" y="737338"/>
            <a:ext cx="3103271" cy="8309733"/>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pic>
        <p:nvPicPr>
          <p:cNvPr id="7" name="Picture 6">
            <a:extLst>
              <a:ext uri="{FF2B5EF4-FFF2-40B4-BE49-F238E27FC236}">
                <a16:creationId xmlns:a16="http://schemas.microsoft.com/office/drawing/2014/main" id="{86EA5F10-D774-DADB-50AA-142A07E413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rot="5400000">
            <a:off x="-92430" y="5673003"/>
            <a:ext cx="1646075" cy="315510"/>
          </a:xfrm>
          <a:prstGeom prst="rect">
            <a:avLst/>
          </a:prstGeom>
        </p:spPr>
      </p:pic>
      <p:sp>
        <p:nvSpPr>
          <p:cNvPr id="8" name="Slide Number Placeholder 5">
            <a:extLst>
              <a:ext uri="{FF2B5EF4-FFF2-40B4-BE49-F238E27FC236}">
                <a16:creationId xmlns:a16="http://schemas.microsoft.com/office/drawing/2014/main" id="{DE129B68-473D-48AF-43B2-36F5B1D9B4BA}"/>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8A206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64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6985B4-59D9-12B0-1DB5-82139F0548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rot="5400000">
            <a:off x="2750773" y="2519323"/>
            <a:ext cx="1628815" cy="315510"/>
          </a:xfrm>
          <a:prstGeom prst="rect">
            <a:avLst/>
          </a:prstGeom>
        </p:spPr>
      </p:pic>
      <p:sp>
        <p:nvSpPr>
          <p:cNvPr id="4" name="Rectangle 3">
            <a:extLst>
              <a:ext uri="{FF2B5EF4-FFF2-40B4-BE49-F238E27FC236}">
                <a16:creationId xmlns:a16="http://schemas.microsoft.com/office/drawing/2014/main" id="{B5FF4E90-CAF7-C349-BC29-8DF1364581D5}"/>
              </a:ext>
            </a:extLst>
          </p:cNvPr>
          <p:cNvSpPr/>
          <p:nvPr userDrawn="1"/>
        </p:nvSpPr>
        <p:spPr>
          <a:xfrm>
            <a:off x="3565181" y="4590288"/>
            <a:ext cx="3994494" cy="2688336"/>
          </a:xfrm>
          <a:prstGeom prst="rect">
            <a:avLst/>
          </a:pr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4155129" y="628384"/>
            <a:ext cx="3070405" cy="685547"/>
          </a:xfrm>
        </p:spPr>
        <p:txBody>
          <a:bodyPr>
            <a:noAutofit/>
          </a:bodyPr>
          <a:lstStyle>
            <a:lvl1pPr marL="0" indent="0" algn="l">
              <a:buNone/>
              <a:defRPr sz="29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19" name="Text Placeholder 32">
            <a:extLst>
              <a:ext uri="{FF2B5EF4-FFF2-40B4-BE49-F238E27FC236}">
                <a16:creationId xmlns:a16="http://schemas.microsoft.com/office/drawing/2014/main" id="{2C78D526-B6DE-DA4C-91E4-9D76111A908A}"/>
              </a:ext>
            </a:extLst>
          </p:cNvPr>
          <p:cNvSpPr>
            <a:spLocks noGrp="1"/>
          </p:cNvSpPr>
          <p:nvPr>
            <p:ph type="body" sz="quarter" idx="47" hasCustomPrompt="1"/>
          </p:nvPr>
        </p:nvSpPr>
        <p:spPr>
          <a:xfrm>
            <a:off x="4147576" y="1607979"/>
            <a:ext cx="3070405" cy="2289589"/>
          </a:xfrm>
        </p:spPr>
        <p:txBody>
          <a:bodyPr>
            <a:noAutofit/>
          </a:bodyPr>
          <a:lstStyle>
            <a:lvl1pPr marL="0" indent="0" algn="l">
              <a:buNone/>
              <a:defRPr sz="18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4147577" y="7971344"/>
            <a:ext cx="3070404" cy="2092085"/>
          </a:xfrm>
        </p:spPr>
        <p:txBody>
          <a:bodyPr numCol="1" spcCol="288000" anchor="t">
            <a:noAutofit/>
          </a:bodyPr>
          <a:lstStyle>
            <a:lvl1pPr marL="0" indent="0" algn="l">
              <a:lnSpc>
                <a:spcPct val="100000"/>
              </a:lnSpc>
              <a:spcBef>
                <a:spcPts val="0"/>
              </a:spcBef>
              <a:buNone/>
              <a:defRPr sz="11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4" name="Text Placeholder 32">
            <a:extLst>
              <a:ext uri="{FF2B5EF4-FFF2-40B4-BE49-F238E27FC236}">
                <a16:creationId xmlns:a16="http://schemas.microsoft.com/office/drawing/2014/main" id="{204EDC3B-74E6-8E46-B5A2-358513680BDC}"/>
              </a:ext>
            </a:extLst>
          </p:cNvPr>
          <p:cNvSpPr>
            <a:spLocks noGrp="1"/>
          </p:cNvSpPr>
          <p:nvPr>
            <p:ph type="body" sz="quarter" idx="59" hasCustomPrompt="1"/>
          </p:nvPr>
        </p:nvSpPr>
        <p:spPr>
          <a:xfrm>
            <a:off x="3823415" y="5291042"/>
            <a:ext cx="3700448" cy="1632228"/>
          </a:xfrm>
          <a:prstGeom prst="rect">
            <a:avLst/>
          </a:prstGeom>
        </p:spPr>
        <p:txBody>
          <a:bodyPr anchor="ctr">
            <a:noAutofit/>
          </a:bodyPr>
          <a:lstStyle>
            <a:lvl1pPr marL="0" indent="0" algn="ctr">
              <a:lnSpc>
                <a:spcPts val="1420"/>
              </a:lnSpc>
              <a:spcBef>
                <a:spcPts val="0"/>
              </a:spcBef>
              <a:buNone/>
              <a:defRPr lang="en-IE" sz="1600" b="0" i="1"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a:t>
            </a:r>
          </a:p>
        </p:txBody>
      </p:sp>
      <p:sp>
        <p:nvSpPr>
          <p:cNvPr id="25" name="Text Placeholder 32">
            <a:extLst>
              <a:ext uri="{FF2B5EF4-FFF2-40B4-BE49-F238E27FC236}">
                <a16:creationId xmlns:a16="http://schemas.microsoft.com/office/drawing/2014/main" id="{0EC43F85-B158-2B4A-BFB7-B884B99E7C41}"/>
              </a:ext>
            </a:extLst>
          </p:cNvPr>
          <p:cNvSpPr>
            <a:spLocks noGrp="1"/>
          </p:cNvSpPr>
          <p:nvPr>
            <p:ph type="body" sz="quarter" idx="60" hasCustomPrompt="1"/>
          </p:nvPr>
        </p:nvSpPr>
        <p:spPr>
          <a:xfrm rot="10800000">
            <a:off x="4496710" y="3822607"/>
            <a:ext cx="2522147" cy="216147"/>
          </a:xfrm>
          <a:prstGeom prst="rect">
            <a:avLst/>
          </a:prstGeom>
        </p:spPr>
        <p:txBody>
          <a:bodyPr anchor="t">
            <a:noAutofit/>
          </a:bodyPr>
          <a:lstStyle>
            <a:lvl1pPr marL="0" indent="0" algn="ctr">
              <a:lnSpc>
                <a:spcPts val="1420"/>
              </a:lnSpc>
              <a:spcBef>
                <a:spcPts val="0"/>
              </a:spcBef>
              <a:buNone/>
              <a:defRPr lang="en-IE" sz="14000" b="1" i="0" u="none" strike="noStrike" smtClean="0">
                <a:solidFill>
                  <a:srgbClr val="186BA8"/>
                </a:solidFill>
                <a:effectLst/>
                <a:latin typeface="Times" pitchFamily="2"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a:t>
            </a:r>
          </a:p>
        </p:txBody>
      </p:sp>
      <p:sp>
        <p:nvSpPr>
          <p:cNvPr id="26" name="Text Placeholder 32">
            <a:extLst>
              <a:ext uri="{FF2B5EF4-FFF2-40B4-BE49-F238E27FC236}">
                <a16:creationId xmlns:a16="http://schemas.microsoft.com/office/drawing/2014/main" id="{AD00E009-E7A9-4641-A119-039049639940}"/>
              </a:ext>
            </a:extLst>
          </p:cNvPr>
          <p:cNvSpPr>
            <a:spLocks noGrp="1"/>
          </p:cNvSpPr>
          <p:nvPr>
            <p:ph type="body" sz="quarter" idx="61" hasCustomPrompt="1"/>
          </p:nvPr>
        </p:nvSpPr>
        <p:spPr>
          <a:xfrm>
            <a:off x="3815648" y="6394109"/>
            <a:ext cx="3700448" cy="638015"/>
          </a:xfrm>
          <a:prstGeom prst="rect">
            <a:avLst/>
          </a:prstGeom>
        </p:spPr>
        <p:txBody>
          <a:bodyPr anchor="b">
            <a:noAutofit/>
          </a:bodyPr>
          <a:lstStyle>
            <a:lvl1pPr marL="0" indent="0" algn="ctr">
              <a:lnSpc>
                <a:spcPts val="1420"/>
              </a:lnSpc>
              <a:spcBef>
                <a:spcPts val="0"/>
              </a:spcBef>
              <a:buNone/>
              <a:defRPr lang="en-IE" sz="1200" b="1" i="0"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  </a:t>
            </a:r>
          </a:p>
          <a:p>
            <a:pPr lvl="0"/>
            <a:r>
              <a:rPr lang="en-GB" dirty="0"/>
              <a:t>Title</a:t>
            </a:r>
          </a:p>
        </p:txBody>
      </p:sp>
      <p:sp>
        <p:nvSpPr>
          <p:cNvPr id="22" name="Picture Placeholder 21">
            <a:extLst>
              <a:ext uri="{FF2B5EF4-FFF2-40B4-BE49-F238E27FC236}">
                <a16:creationId xmlns:a16="http://schemas.microsoft.com/office/drawing/2014/main" id="{530869C0-437B-704E-A6F7-AA39B983FF26}"/>
              </a:ext>
            </a:extLst>
          </p:cNvPr>
          <p:cNvSpPr>
            <a:spLocks noGrp="1"/>
          </p:cNvSpPr>
          <p:nvPr>
            <p:ph type="pic" sz="quarter" idx="10"/>
          </p:nvPr>
        </p:nvSpPr>
        <p:spPr>
          <a:xfrm flipH="1">
            <a:off x="-7307" y="2"/>
            <a:ext cx="3572487" cy="10691812"/>
          </a:xfrm>
          <a:custGeom>
            <a:avLst/>
            <a:gdLst>
              <a:gd name="connsiteX0" fmla="*/ 3572487 w 3572487"/>
              <a:gd name="connsiteY0" fmla="*/ 0 h 10691812"/>
              <a:gd name="connsiteX1" fmla="*/ 0 w 3572487"/>
              <a:gd name="connsiteY1" fmla="*/ 0 h 10691812"/>
              <a:gd name="connsiteX2" fmla="*/ 0 w 3572487"/>
              <a:gd name="connsiteY2" fmla="*/ 1864007 h 10691812"/>
              <a:gd name="connsiteX3" fmla="*/ 160148 w 3572487"/>
              <a:gd name="connsiteY3" fmla="*/ 1864007 h 10691812"/>
              <a:gd name="connsiteX4" fmla="*/ 160148 w 3572487"/>
              <a:gd name="connsiteY4" fmla="*/ 3484521 h 10691812"/>
              <a:gd name="connsiteX5" fmla="*/ 0 w 3572487"/>
              <a:gd name="connsiteY5" fmla="*/ 3484521 h 10691812"/>
              <a:gd name="connsiteX6" fmla="*/ 0 w 3572487"/>
              <a:gd name="connsiteY6" fmla="*/ 10691812 h 10691812"/>
              <a:gd name="connsiteX7" fmla="*/ 3572487 w 3572487"/>
              <a:gd name="connsiteY7" fmla="*/ 10691812 h 1069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2487" h="10691812">
                <a:moveTo>
                  <a:pt x="3572487" y="0"/>
                </a:moveTo>
                <a:lnTo>
                  <a:pt x="0" y="0"/>
                </a:lnTo>
                <a:lnTo>
                  <a:pt x="0" y="1864007"/>
                </a:lnTo>
                <a:lnTo>
                  <a:pt x="160148" y="1864007"/>
                </a:lnTo>
                <a:lnTo>
                  <a:pt x="160148" y="3484521"/>
                </a:lnTo>
                <a:lnTo>
                  <a:pt x="0" y="3484521"/>
                </a:lnTo>
                <a:lnTo>
                  <a:pt x="0" y="10691812"/>
                </a:lnTo>
                <a:lnTo>
                  <a:pt x="3572487" y="10691812"/>
                </a:lnTo>
                <a:close/>
              </a:path>
            </a:pathLst>
          </a:custGeom>
          <a:solidFill>
            <a:schemeClr val="bg1">
              <a:lumMod val="85000"/>
            </a:schemeClr>
          </a:solidFill>
        </p:spPr>
        <p:txBody>
          <a:bodyPr wrap="square">
            <a:noAutofit/>
          </a:bodyPr>
          <a:lstStyle/>
          <a:p>
            <a:endParaRPr lang="en-US"/>
          </a:p>
        </p:txBody>
      </p:sp>
      <p:sp>
        <p:nvSpPr>
          <p:cNvPr id="13" name="Slide Number Placeholder 5">
            <a:extLst>
              <a:ext uri="{FF2B5EF4-FFF2-40B4-BE49-F238E27FC236}">
                <a16:creationId xmlns:a16="http://schemas.microsoft.com/office/drawing/2014/main" id="{CC113B38-DE5B-A97C-3DC1-B1737CE027C0}"/>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8A206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0029274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5"/>
            <a:ext cx="6520220" cy="20665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C8A0A0B-F6EC-214F-9DB8-8C5C3960A1A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8A206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7" name="Rectangle 6">
            <a:extLst>
              <a:ext uri="{FF2B5EF4-FFF2-40B4-BE49-F238E27FC236}">
                <a16:creationId xmlns:a16="http://schemas.microsoft.com/office/drawing/2014/main" id="{3B1AE1FF-1F45-E24F-816F-7F9439E481F4}"/>
              </a:ext>
            </a:extLst>
          </p:cNvPr>
          <p:cNvSpPr/>
          <p:nvPr userDrawn="1"/>
        </p:nvSpPr>
        <p:spPr>
          <a:xfrm rot="16200000">
            <a:off x="5726607" y="8418228"/>
            <a:ext cx="3173496" cy="230832"/>
          </a:xfrm>
          <a:prstGeom prst="rect">
            <a:avLst/>
          </a:prstGeom>
        </p:spPr>
        <p:txBody>
          <a:bodyPr wrap="square">
            <a:spAutoFit/>
          </a:bodyPr>
          <a:lstStyle/>
          <a:p>
            <a:r>
              <a:rPr lang="en-GB" sz="900" b="0" i="0" u="none" dirty="0">
                <a:solidFill>
                  <a:srgbClr val="8A2061"/>
                </a:solidFill>
                <a:latin typeface="Calibri" panose="020F0502020204030204" pitchFamily="34" charset="0"/>
                <a:cs typeface="Calibri" panose="020F0502020204030204" pitchFamily="34" charset="0"/>
              </a:rPr>
              <a:t>BE 21 SKILLED</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H="1">
            <a:off x="7204622" y="10183258"/>
            <a:ext cx="224149" cy="0"/>
          </a:xfrm>
          <a:prstGeom prst="line">
            <a:avLst/>
          </a:prstGeom>
          <a:noFill/>
          <a:ln w="9525" cap="flat">
            <a:solidFill>
              <a:srgbClr val="186BA8"/>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46" r:id="rId2"/>
    <p:sldLayoutId id="2147483748" r:id="rId3"/>
    <p:sldLayoutId id="2147483747" r:id="rId4"/>
    <p:sldLayoutId id="2147483683" r:id="rId5"/>
    <p:sldLayoutId id="2147483697" r:id="rId6"/>
    <p:sldLayoutId id="2147483703" r:id="rId7"/>
    <p:sldLayoutId id="2147483700" r:id="rId8"/>
    <p:sldLayoutId id="2147483723" r:id="rId9"/>
    <p:sldLayoutId id="2147483698" r:id="rId10"/>
    <p:sldLayoutId id="2147483695" r:id="rId11"/>
    <p:sldLayoutId id="2147483702" r:id="rId12"/>
    <p:sldLayoutId id="2147483735" r:id="rId13"/>
    <p:sldLayoutId id="2147483734" r:id="rId14"/>
    <p:sldLayoutId id="2147483736" r:id="rId15"/>
    <p:sldLayoutId id="2147483708" r:id="rId16"/>
    <p:sldLayoutId id="2147483740" r:id="rId17"/>
    <p:sldLayoutId id="2147483741" r:id="rId18"/>
    <p:sldLayoutId id="2147483745" r:id="rId19"/>
    <p:sldLayoutId id="2147483743" r:id="rId20"/>
    <p:sldLayoutId id="2147483733" r:id="rId21"/>
    <p:sldLayoutId id="2147483701" r:id="rId22"/>
    <p:sldLayoutId id="2147483732" r:id="rId23"/>
  </p:sldLayoutIdLst>
  <p:hf hdr="0"/>
  <p:txStyles>
    <p:titleStyle>
      <a:lvl1pPr algn="l" defTabSz="2072941" rtl="0" eaLnBrk="1" latinLnBrk="0" hangingPunct="1">
        <a:lnSpc>
          <a:spcPct val="90000"/>
        </a:lnSpc>
        <a:spcBef>
          <a:spcPct val="0"/>
        </a:spcBef>
        <a:buNone/>
        <a:defRPr sz="2400" kern="1200">
          <a:solidFill>
            <a:srgbClr val="011E3B"/>
          </a:solidFill>
          <a:latin typeface="Calibri" panose="020F0502020204030204" pitchFamily="34" charset="0"/>
          <a:ea typeface="+mj-ea"/>
          <a:cs typeface="Calibri" panose="020F0502020204030204" pitchFamily="34" charset="0"/>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hyperlink" Target="https://www.nat.rs/wp-content/uploads/2019/01/Zakon-o-visokom-obrazovanju-2017-ENGL.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ualedu.ef.uns.ac.rs/" TargetMode="External"/><Relationship Id="rId2" Type="http://schemas.openxmlformats.org/officeDocument/2006/relationships/image" Target="../media/image46.jpe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1.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hyperlink" Target="https://doi.org/10.1108/bl-03-2020-0021" TargetMode="External"/><Relationship Id="rId13" Type="http://schemas.openxmlformats.org/officeDocument/2006/relationships/hyperlink" Target="https://doi.org/10.1177/0149206321993576" TargetMode="External"/><Relationship Id="rId3" Type="http://schemas.openxmlformats.org/officeDocument/2006/relationships/hyperlink" Target="https://doi.org/10.1109/educon.2018.8363472" TargetMode="External"/><Relationship Id="rId7" Type="http://schemas.openxmlformats.org/officeDocument/2006/relationships/hyperlink" Target="https://doi.org/10.1016/j.jclepro.2022.132038" TargetMode="External"/><Relationship Id="rId12" Type="http://schemas.openxmlformats.org/officeDocument/2006/relationships/hyperlink" Target="https://doi.org/10.1002/smj.2629" TargetMode="External"/><Relationship Id="rId2" Type="http://schemas.openxmlformats.org/officeDocument/2006/relationships/hyperlink" Target="https://www.aika.lv/wp-content/uploads/2021/08/SVN-Vadlinijas_precizetas_20.08.2021.pdf" TargetMode="External"/><Relationship Id="rId1" Type="http://schemas.openxmlformats.org/officeDocument/2006/relationships/slideLayout" Target="../slideLayouts/slideLayout22.xml"/><Relationship Id="rId6" Type="http://schemas.openxmlformats.org/officeDocument/2006/relationships/hyperlink" Target="https://doi.org/10.1016/j.techfore.2020.120284" TargetMode="External"/><Relationship Id="rId11" Type="http://schemas.openxmlformats.org/officeDocument/2006/relationships/hyperlink" Target="https://doi.org/10.1111/beer.12252" TargetMode="External"/><Relationship Id="rId5" Type="http://schemas.openxmlformats.org/officeDocument/2006/relationships/hyperlink" Target="https://doi.org/10.1111/radm.12300" TargetMode="External"/><Relationship Id="rId15" Type="http://schemas.openxmlformats.org/officeDocument/2006/relationships/hyperlink" Target="https://www.izm.gov.lv/lv/pieauguso-izglitibas-parvaldibas-padome" TargetMode="External"/><Relationship Id="rId10" Type="http://schemas.openxmlformats.org/officeDocument/2006/relationships/hyperlink" Target="http://www.jstor.org/stable/258887?seq=1&amp;cid=pdf-reference#references_tab_contents" TargetMode="External"/><Relationship Id="rId4" Type="http://schemas.openxmlformats.org/officeDocument/2006/relationships/hyperlink" Target="https://doi.org/10.1057/kmrp.2015.16" TargetMode="External"/><Relationship Id="rId9" Type="http://schemas.openxmlformats.org/officeDocument/2006/relationships/hyperlink" Target="https://doi.org/10.21272/mmi.2018.2-30" TargetMode="External"/><Relationship Id="rId14" Type="http://schemas.openxmlformats.org/officeDocument/2006/relationships/hyperlink" Target="https://doi.org/10.1287/mksc.12.1.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hyperlink" Target="https://doi.org/10.1080/14778238.2019.1569487" TargetMode="External"/><Relationship Id="rId13" Type="http://schemas.openxmlformats.org/officeDocument/2006/relationships/hyperlink" Target="https://doi.org/10.2307/259248" TargetMode="External"/><Relationship Id="rId3" Type="http://schemas.openxmlformats.org/officeDocument/2006/relationships/hyperlink" Target="https://doi.org/10.1016/j.iimb.2016.02.003" TargetMode="External"/><Relationship Id="rId7" Type="http://schemas.openxmlformats.org/officeDocument/2006/relationships/hyperlink" Target="https://doi.org/10.1016/j.technovation.2011.08.001" TargetMode="External"/><Relationship Id="rId12" Type="http://schemas.openxmlformats.org/officeDocument/2006/relationships/hyperlink" Target="https://doi.org/10.3390/joitmc7030187" TargetMode="External"/><Relationship Id="rId2" Type="http://schemas.openxmlformats.org/officeDocument/2006/relationships/hyperlink" Target="https://doi.org/10.1007/s10734-008-9128-2" TargetMode="External"/><Relationship Id="rId1" Type="http://schemas.openxmlformats.org/officeDocument/2006/relationships/slideLayout" Target="../slideLayouts/slideLayout22.xml"/><Relationship Id="rId6" Type="http://schemas.openxmlformats.org/officeDocument/2006/relationships/hyperlink" Target="https://doi.org/10.1109/weef/gedc53299.2021.9657471" TargetMode="External"/><Relationship Id="rId11" Type="http://schemas.openxmlformats.org/officeDocument/2006/relationships/hyperlink" Target="https://doi.org/10.1080/13583883.2018.1459820" TargetMode="External"/><Relationship Id="rId5" Type="http://schemas.openxmlformats.org/officeDocument/2006/relationships/hyperlink" Target="https://doi.org/10.1002/smj.2697" TargetMode="External"/><Relationship Id="rId10" Type="http://schemas.openxmlformats.org/officeDocument/2006/relationships/hyperlink" Target="https://doi.org/10.3390/joitmc6030062" TargetMode="External"/><Relationship Id="rId4" Type="http://schemas.openxmlformats.org/officeDocument/2006/relationships/hyperlink" Target="https://lddk.lv/atbalsts-biznesam/nozaru-ekspertu-padomes/" TargetMode="External"/><Relationship Id="rId9" Type="http://schemas.openxmlformats.org/officeDocument/2006/relationships/hyperlink" Target="https://doi.org/10.1108/et-07-2021-0256"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hyperlink" Target="https://doi.org/10.1002/smj.2337" TargetMode="External"/><Relationship Id="rId7" Type="http://schemas.openxmlformats.org/officeDocument/2006/relationships/hyperlink" Target="https://doi.org/10.1108/josm-11-2018-0369" TargetMode="External"/><Relationship Id="rId2" Type="http://schemas.openxmlformats.org/officeDocument/2006/relationships/hyperlink" Target="https://blog.hubspot.com/service/voice-of-the-customer-methodologies" TargetMode="External"/><Relationship Id="rId1" Type="http://schemas.openxmlformats.org/officeDocument/2006/relationships/slideLayout" Target="../slideLayouts/slideLayout22.xml"/><Relationship Id="rId6" Type="http://schemas.openxmlformats.org/officeDocument/2006/relationships/hyperlink" Target="https://doi.org/10.1016/j.tourman.2012.10.008" TargetMode="External"/><Relationship Id="rId5" Type="http://schemas.openxmlformats.org/officeDocument/2006/relationships/hyperlink" Target="https://likumi.lv/ta/en/en/id/20244-vocational-education-law" TargetMode="External"/><Relationship Id="rId4" Type="http://schemas.openxmlformats.org/officeDocument/2006/relationships/hyperlink" Target="https://openinnovation.eu/open-innovation/"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4.jpeg"/><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image" Target="../media/image56.sv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ABD29B-19A6-E77A-2340-7EAD69106D09}"/>
              </a:ext>
            </a:extLst>
          </p:cNvPr>
          <p:cNvSpPr/>
          <p:nvPr/>
        </p:nvSpPr>
        <p:spPr>
          <a:xfrm>
            <a:off x="0" y="3488267"/>
            <a:ext cx="7576004" cy="2963333"/>
          </a:xfrm>
          <a:prstGeom prst="rect">
            <a:avLst/>
          </a:pr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648A9984-927F-368F-B274-297D995279F0}"/>
              </a:ext>
            </a:extLst>
          </p:cNvPr>
          <p:cNvCxnSpPr>
            <a:cxnSpLocks/>
          </p:cNvCxnSpPr>
          <p:nvPr/>
        </p:nvCxnSpPr>
        <p:spPr>
          <a:xfrm>
            <a:off x="3738457" y="4101070"/>
            <a:ext cx="0" cy="1803633"/>
          </a:xfrm>
          <a:prstGeom prst="line">
            <a:avLst/>
          </a:prstGeom>
          <a:ln w="38100">
            <a:solidFill>
              <a:srgbClr val="63C7CA"/>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38229CBA-116B-4E49-ACF1-D01B47015A3F}"/>
              </a:ext>
            </a:extLst>
          </p:cNvPr>
          <p:cNvSpPr>
            <a:spLocks noGrp="1"/>
          </p:cNvSpPr>
          <p:nvPr>
            <p:ph type="body" sz="quarter" idx="16"/>
          </p:nvPr>
        </p:nvSpPr>
        <p:spPr>
          <a:xfrm>
            <a:off x="708543" y="4251542"/>
            <a:ext cx="3029914" cy="1695450"/>
          </a:xfrm>
        </p:spPr>
        <p:txBody>
          <a:bodyPr anchor="t"/>
          <a:lstStyle/>
          <a:p>
            <a:pPr algn="r"/>
            <a:r>
              <a:rPr lang="en-US" dirty="0">
                <a:solidFill>
                  <a:schemeClr val="bg1"/>
                </a:solidFill>
              </a:rPr>
              <a:t>Regional </a:t>
            </a:r>
          </a:p>
          <a:p>
            <a:pPr algn="r"/>
            <a:r>
              <a:rPr lang="en-US" dirty="0">
                <a:solidFill>
                  <a:schemeClr val="bg1"/>
                </a:solidFill>
              </a:rPr>
              <a:t>Skill Councils Blueprint</a:t>
            </a:r>
          </a:p>
        </p:txBody>
      </p:sp>
      <p:sp>
        <p:nvSpPr>
          <p:cNvPr id="9" name="Text Placeholder 8">
            <a:extLst>
              <a:ext uri="{FF2B5EF4-FFF2-40B4-BE49-F238E27FC236}">
                <a16:creationId xmlns:a16="http://schemas.microsoft.com/office/drawing/2014/main" id="{5874E33B-8DED-ABC0-A395-6EC05A75B75F}"/>
              </a:ext>
            </a:extLst>
          </p:cNvPr>
          <p:cNvSpPr>
            <a:spLocks noGrp="1"/>
          </p:cNvSpPr>
          <p:nvPr>
            <p:ph type="body" sz="quarter" idx="19"/>
          </p:nvPr>
        </p:nvSpPr>
        <p:spPr>
          <a:xfrm>
            <a:off x="3997692" y="4163434"/>
            <a:ext cx="3029914" cy="1783556"/>
          </a:xfrm>
        </p:spPr>
        <p:txBody>
          <a:bodyPr anchor="ctr"/>
          <a:lstStyle/>
          <a:p>
            <a:pPr marL="47625" indent="-47625"/>
            <a:r>
              <a:rPr lang="en-GB" sz="2600" dirty="0">
                <a:solidFill>
                  <a:schemeClr val="bg1"/>
                </a:solidFill>
                <a:highlight>
                  <a:srgbClr val="371746"/>
                </a:highlight>
              </a:rPr>
              <a:t>Building an Ecosystem</a:t>
            </a:r>
          </a:p>
          <a:p>
            <a:pPr marL="47625" indent="-47625"/>
            <a:r>
              <a:rPr lang="en-GB" sz="2600" dirty="0">
                <a:solidFill>
                  <a:schemeClr val="bg1"/>
                </a:solidFill>
                <a:highlight>
                  <a:srgbClr val="371746"/>
                </a:highlight>
              </a:rPr>
              <a:t>for 21</a:t>
            </a:r>
            <a:r>
              <a:rPr lang="en-GB" sz="2600" baseline="30000" dirty="0">
                <a:solidFill>
                  <a:schemeClr val="bg1"/>
                </a:solidFill>
                <a:highlight>
                  <a:srgbClr val="371746"/>
                </a:highlight>
              </a:rPr>
              <a:t>st</a:t>
            </a:r>
            <a:r>
              <a:rPr lang="en-GB" sz="2600" dirty="0">
                <a:solidFill>
                  <a:schemeClr val="bg1"/>
                </a:solidFill>
                <a:highlight>
                  <a:srgbClr val="371746"/>
                </a:highlight>
              </a:rPr>
              <a:t> Century Skills</a:t>
            </a:r>
          </a:p>
          <a:p>
            <a:pPr marL="47625" indent="-47625"/>
            <a:r>
              <a:rPr lang="en-GB" sz="2600" dirty="0">
                <a:solidFill>
                  <a:schemeClr val="bg1"/>
                </a:solidFill>
                <a:highlight>
                  <a:srgbClr val="371746"/>
                </a:highlight>
              </a:rPr>
              <a:t>Education in STEM</a:t>
            </a:r>
            <a:endParaRPr lang="en-LB" sz="2600" dirty="0">
              <a:solidFill>
                <a:schemeClr val="bg1"/>
              </a:solidFill>
              <a:highlight>
                <a:srgbClr val="371746"/>
              </a:highlight>
            </a:endParaRPr>
          </a:p>
        </p:txBody>
      </p:sp>
      <p:sp>
        <p:nvSpPr>
          <p:cNvPr id="7" name="Text Placeholder 6">
            <a:extLst>
              <a:ext uri="{FF2B5EF4-FFF2-40B4-BE49-F238E27FC236}">
                <a16:creationId xmlns:a16="http://schemas.microsoft.com/office/drawing/2014/main" id="{C280B9BA-D9CE-1CF9-9CA7-0B558EB267A2}"/>
              </a:ext>
            </a:extLst>
          </p:cNvPr>
          <p:cNvSpPr>
            <a:spLocks noGrp="1"/>
          </p:cNvSpPr>
          <p:nvPr>
            <p:ph type="body" sz="quarter" idx="21"/>
          </p:nvPr>
        </p:nvSpPr>
        <p:spPr>
          <a:solidFill>
            <a:srgbClr val="8A2061"/>
          </a:solidFill>
        </p:spPr>
        <p:txBody>
          <a:bodyPr/>
          <a:lstStyle/>
          <a:p>
            <a:r>
              <a:rPr lang="en-US" sz="2400" dirty="0"/>
              <a:t> www.</a:t>
            </a:r>
            <a:r>
              <a:rPr lang="en-US" sz="2400" b="1" dirty="0"/>
              <a:t>be21skilled</a:t>
            </a:r>
            <a:r>
              <a:rPr lang="en-US" sz="2400" dirty="0"/>
              <a:t>.eu</a:t>
            </a:r>
          </a:p>
        </p:txBody>
      </p:sp>
    </p:spTree>
    <p:extLst>
      <p:ext uri="{BB962C8B-B14F-4D97-AF65-F5344CB8AC3E}">
        <p14:creationId xmlns:p14="http://schemas.microsoft.com/office/powerpoint/2010/main" val="2927832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221061-06AE-6E5F-CCBE-C8F9B16FA8EC}"/>
              </a:ext>
            </a:extLst>
          </p:cNvPr>
          <p:cNvSpPr/>
          <p:nvPr/>
        </p:nvSpPr>
        <p:spPr>
          <a:xfrm>
            <a:off x="3565180" y="5345906"/>
            <a:ext cx="3994495" cy="3783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a:extLst>
              <a:ext uri="{FF2B5EF4-FFF2-40B4-BE49-F238E27FC236}">
                <a16:creationId xmlns:a16="http://schemas.microsoft.com/office/drawing/2014/main" id="{6CA20687-4022-5500-1CC0-3AB84768C4A4}"/>
              </a:ext>
            </a:extLst>
          </p:cNvPr>
          <p:cNvSpPr>
            <a:spLocks noGrp="1"/>
          </p:cNvSpPr>
          <p:nvPr>
            <p:ph type="body" sz="quarter" idx="30"/>
          </p:nvPr>
        </p:nvSpPr>
        <p:spPr/>
        <p:txBody>
          <a:bodyPr/>
          <a:lstStyle/>
          <a:p>
            <a:r>
              <a:rPr lang="en-US" dirty="0">
                <a:solidFill>
                  <a:srgbClr val="8A2061"/>
                </a:solidFill>
              </a:rPr>
              <a:t>02|</a:t>
            </a:r>
            <a:r>
              <a:rPr lang="en-US" dirty="0"/>
              <a:t>STRATEGIES AND APPROACHES FOR STAKEHOLDER ENGAGEMENT: THEROETICAL FRAMEWORK </a:t>
            </a:r>
          </a:p>
          <a:p>
            <a:endParaRPr lang="en-US" dirty="0"/>
          </a:p>
        </p:txBody>
      </p:sp>
      <p:pic>
        <p:nvPicPr>
          <p:cNvPr id="22" name="Picture Placeholder 21">
            <a:extLst>
              <a:ext uri="{FF2B5EF4-FFF2-40B4-BE49-F238E27FC236}">
                <a16:creationId xmlns:a16="http://schemas.microsoft.com/office/drawing/2014/main" id="{D824D9D2-A92A-A03C-3961-698697B8107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b="-7"/>
          <a:stretch/>
        </p:blipFill>
        <p:spPr>
          <a:xfrm flipH="1">
            <a:off x="-7307" y="2"/>
            <a:ext cx="3572487" cy="10691812"/>
          </a:xfrm>
        </p:spPr>
      </p:pic>
      <p:sp>
        <p:nvSpPr>
          <p:cNvPr id="5" name="Slide Number Placeholder 4">
            <a:extLst>
              <a:ext uri="{FF2B5EF4-FFF2-40B4-BE49-F238E27FC236}">
                <a16:creationId xmlns:a16="http://schemas.microsoft.com/office/drawing/2014/main" id="{3504B20E-83B5-1CD0-3868-473CDC8B8FDF}"/>
              </a:ext>
            </a:extLst>
          </p:cNvPr>
          <p:cNvSpPr>
            <a:spLocks noGrp="1"/>
          </p:cNvSpPr>
          <p:nvPr>
            <p:ph type="sldNum" sz="quarter" idx="4"/>
          </p:nvPr>
        </p:nvSpPr>
        <p:spPr/>
        <p:txBody>
          <a:bodyPr/>
          <a:lstStyle/>
          <a:p>
            <a:fld id="{CB2079F2-58AF-ED44-82D7-E04B2F6FD686}" type="slidenum">
              <a:rPr lang="en-US" smtClean="0"/>
              <a:pPr/>
              <a:t>10</a:t>
            </a:fld>
            <a:endParaRPr lang="en-US" dirty="0"/>
          </a:p>
        </p:txBody>
      </p:sp>
      <p:sp>
        <p:nvSpPr>
          <p:cNvPr id="20" name="Rectangle 19">
            <a:extLst>
              <a:ext uri="{FF2B5EF4-FFF2-40B4-BE49-F238E27FC236}">
                <a16:creationId xmlns:a16="http://schemas.microsoft.com/office/drawing/2014/main" id="{085C92B5-EA06-8C56-34FB-BCDF8590F3FD}"/>
              </a:ext>
            </a:extLst>
          </p:cNvPr>
          <p:cNvSpPr/>
          <p:nvPr/>
        </p:nvSpPr>
        <p:spPr>
          <a:xfrm>
            <a:off x="3565181" y="4322652"/>
            <a:ext cx="3994494" cy="1200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8">
            <a:extLst>
              <a:ext uri="{FF2B5EF4-FFF2-40B4-BE49-F238E27FC236}">
                <a16:creationId xmlns:a16="http://schemas.microsoft.com/office/drawing/2014/main" id="{8276DFEE-8616-2DC7-CE5E-3B7D81AB0FC6}"/>
              </a:ext>
            </a:extLst>
          </p:cNvPr>
          <p:cNvSpPr txBox="1">
            <a:spLocks/>
          </p:cNvSpPr>
          <p:nvPr/>
        </p:nvSpPr>
        <p:spPr>
          <a:xfrm>
            <a:off x="4147577" y="4047344"/>
            <a:ext cx="3070404" cy="4062335"/>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a:solidFill>
                  <a:srgbClr val="63C7CA"/>
                </a:solidFill>
              </a:rPr>
              <a:t>Stakeholder theory </a:t>
            </a:r>
            <a:r>
              <a:rPr lang="en-US" dirty="0"/>
              <a:t>is a management approach that was first developed by Freeman in 1984. The theory proposes that organizations should consider the interests of all their stakeholders when making strategic decisions, not just the interests of shareholders or owners. Only when the interests of all stakeholders are considered, the organisation can achieve the success (Rowley, 1997; Li et al., 2018; Flammer &amp; Bansal, 2017; Freeman et al., 2021; Carayannis et al., 2018; De Freitas Langrafe et al., 2020). According to the stakeholder theory, bringing together various interested parties to achieve common goals (Donaldson &amp; Preston, 1995) adds value to development and prioritizes sustainable stakeholder relationships over maximizing returns to capital owners, representing a departure from traditional business understanding (Freeman et al., 2021). A stakeholder-based approach to strategic management can help organizations to achieve long-term success by creating value for all stakeholders, building trust and legitimacy, and promoting sustainability and resilience.  Interested parties cooperate not only to obtain financial benefits now but think in terms of sustainable development (Xu &amp; Zhou, 2022). </a:t>
            </a:r>
          </a:p>
          <a:p>
            <a:pPr algn="just"/>
            <a:endParaRPr lang="en-US" dirty="0"/>
          </a:p>
        </p:txBody>
      </p:sp>
    </p:spTree>
    <p:extLst>
      <p:ext uri="{BB962C8B-B14F-4D97-AF65-F5344CB8AC3E}">
        <p14:creationId xmlns:p14="http://schemas.microsoft.com/office/powerpoint/2010/main" val="3292678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6DCA463-6C29-84D9-28AA-D88FE3638612}"/>
              </a:ext>
            </a:extLst>
          </p:cNvPr>
          <p:cNvSpPr>
            <a:spLocks noGrp="1"/>
          </p:cNvSpPr>
          <p:nvPr>
            <p:ph type="sldNum" sz="quarter" idx="4"/>
          </p:nvPr>
        </p:nvSpPr>
        <p:spPr/>
        <p:txBody>
          <a:bodyPr/>
          <a:lstStyle/>
          <a:p>
            <a:fld id="{CB2079F2-58AF-ED44-82D7-E04B2F6FD686}" type="slidenum">
              <a:rPr lang="en-US" smtClean="0"/>
              <a:pPr/>
              <a:t>11</a:t>
            </a:fld>
            <a:endParaRPr lang="en-US" dirty="0"/>
          </a:p>
        </p:txBody>
      </p:sp>
      <p:sp>
        <p:nvSpPr>
          <p:cNvPr id="12" name="Text Placeholder 9">
            <a:extLst>
              <a:ext uri="{FF2B5EF4-FFF2-40B4-BE49-F238E27FC236}">
                <a16:creationId xmlns:a16="http://schemas.microsoft.com/office/drawing/2014/main" id="{0378631C-A3DC-ACD3-62FC-EFD6499E9631}"/>
              </a:ext>
            </a:extLst>
          </p:cNvPr>
          <p:cNvSpPr>
            <a:spLocks noGrp="1"/>
          </p:cNvSpPr>
          <p:nvPr>
            <p:ph type="body" sz="quarter" idx="48"/>
          </p:nvPr>
        </p:nvSpPr>
        <p:spPr>
          <a:xfrm>
            <a:off x="375292" y="767482"/>
            <a:ext cx="6816645" cy="2302290"/>
          </a:xfrm>
        </p:spPr>
        <p:txBody>
          <a:bodyPr numCol="2"/>
          <a:lstStyle/>
          <a:p>
            <a:pPr algn="just"/>
            <a:r>
              <a:rPr lang="lv-LV" dirty="0"/>
              <a:t>Stakeholders are defined as individuals or groups who have an interest or concern in the activities of the organization, and who can be affected by its decisions or actions (Mainardes et al.; 2010; Waligo et al., 2013). Stakeholders can include employees, customers, suppliers, partners, and the broader community in which the organization operates. </a:t>
            </a:r>
            <a:endParaRPr lang="ru-RU" dirty="0"/>
          </a:p>
          <a:p>
            <a:pPr algn="just"/>
            <a:endParaRPr lang="lv-LV" dirty="0"/>
          </a:p>
          <a:p>
            <a:pPr algn="just"/>
            <a:r>
              <a:rPr lang="lv-LV" dirty="0"/>
              <a:t>Stakeholder theory may be useful in higher education to help explain the attention paid to the various communities in the environment and the relationships between a university and its communities (Jongbloed et al., 2008). It also explains why collaboration between HEIS and external stakeholders is important. By engaging with external stakeholders, HEIs can enhance their reputation, build strong partnerships, and create value for their stakeholders. This can lead to long-term success for the institution and its stakeholders.  By engaging with internal stakeholders, HEIs can create a positive work and learning environment, foster a culture of continuous improvement, and enhance stakeholder satisfaction and commitment. Such efforts lead to increased institutional effectiveness, productivity and success resulting in better equipped students with the skills and knowledge needed to succeed in the job market and drive economic growth. Many researchers (Jongbloed et al., 2008; Mainardes et al., 2010; Marić, 2013; Degtjarjova et al., 2018; De Freitas Langrafe et al., 2020; Nikitina &amp; Lapiņa, 2019) agree that cooperation with external stakeholders provide HEIs the competitive advantage and sustainability.</a:t>
            </a:r>
          </a:p>
        </p:txBody>
      </p:sp>
      <p:sp>
        <p:nvSpPr>
          <p:cNvPr id="2" name="Rectangle 1">
            <a:extLst>
              <a:ext uri="{FF2B5EF4-FFF2-40B4-BE49-F238E27FC236}">
                <a16:creationId xmlns:a16="http://schemas.microsoft.com/office/drawing/2014/main" id="{A4453646-5F47-A883-DB6E-1A57A1DA04CE}"/>
              </a:ext>
            </a:extLst>
          </p:cNvPr>
          <p:cNvSpPr/>
          <p:nvPr/>
        </p:nvSpPr>
        <p:spPr>
          <a:xfrm>
            <a:off x="0" y="4034965"/>
            <a:ext cx="7559674" cy="2670636"/>
          </a:xfrm>
          <a:prstGeom prst="rect">
            <a:avLst/>
          </a:pr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9">
            <a:extLst>
              <a:ext uri="{FF2B5EF4-FFF2-40B4-BE49-F238E27FC236}">
                <a16:creationId xmlns:a16="http://schemas.microsoft.com/office/drawing/2014/main" id="{865CB7BB-1D61-F6F0-498C-B57B3D7827BB}"/>
              </a:ext>
            </a:extLst>
          </p:cNvPr>
          <p:cNvSpPr txBox="1">
            <a:spLocks/>
          </p:cNvSpPr>
          <p:nvPr/>
        </p:nvSpPr>
        <p:spPr>
          <a:xfrm>
            <a:off x="416897" y="4275236"/>
            <a:ext cx="3362940" cy="535303"/>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6695" algn="just">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Burrow (1999) divided</a:t>
            </a:r>
            <a:r>
              <a:rPr lang="en-GB" b="1">
                <a:effectLst/>
                <a:latin typeface="Calibri" panose="020F0502020204030204" pitchFamily="34" charset="0"/>
                <a:ea typeface="Calibri" panose="020F0502020204030204" pitchFamily="34" charset="0"/>
                <a:cs typeface="Arial" panose="020B0604020202020204" pitchFamily="34" charset="0"/>
              </a:rPr>
              <a:t> </a:t>
            </a:r>
            <a:r>
              <a:rPr lang="en-GB">
                <a:effectLst/>
                <a:latin typeface="Calibri" panose="020F0502020204030204" pitchFamily="34" charset="0"/>
                <a:ea typeface="Calibri" panose="020F0502020204030204" pitchFamily="34" charset="0"/>
                <a:cs typeface="Arial" panose="020B0604020202020204" pitchFamily="34" charset="0"/>
              </a:rPr>
              <a:t>higher education</a:t>
            </a:r>
            <a:r>
              <a:rPr lang="en-GB" b="1">
                <a:effectLst/>
                <a:latin typeface="Calibri" panose="020F0502020204030204" pitchFamily="34" charset="0"/>
                <a:ea typeface="Calibri" panose="020F0502020204030204" pitchFamily="34" charset="0"/>
                <a:cs typeface="Arial" panose="020B0604020202020204" pitchFamily="34" charset="0"/>
              </a:rPr>
              <a:t> </a:t>
            </a:r>
            <a:r>
              <a:rPr lang="en-GB">
                <a:effectLst/>
                <a:latin typeface="Calibri" panose="020F0502020204030204" pitchFamily="34" charset="0"/>
                <a:ea typeface="Calibri" panose="020F0502020204030204" pitchFamily="34" charset="0"/>
                <a:cs typeface="Arial" panose="020B0604020202020204" pitchFamily="34" charset="0"/>
              </a:rPr>
              <a:t>stakeholders into two groups: </a:t>
            </a:r>
            <a:endParaRPr lang="en-LB">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 Placeholder 10">
            <a:extLst>
              <a:ext uri="{FF2B5EF4-FFF2-40B4-BE49-F238E27FC236}">
                <a16:creationId xmlns:a16="http://schemas.microsoft.com/office/drawing/2014/main" id="{403E4492-9092-29DD-D852-0D6A916F230C}"/>
              </a:ext>
            </a:extLst>
          </p:cNvPr>
          <p:cNvSpPr txBox="1">
            <a:spLocks/>
          </p:cNvSpPr>
          <p:nvPr/>
        </p:nvSpPr>
        <p:spPr>
          <a:xfrm>
            <a:off x="442671" y="4939382"/>
            <a:ext cx="1933609"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080"/>
              </a:lnSpc>
            </a:pPr>
            <a:r>
              <a:rPr lang="ru-RU" sz="2400" b="1" dirty="0">
                <a:solidFill>
                  <a:srgbClr val="63C7CA"/>
                </a:solidFill>
              </a:rPr>
              <a:t>01 </a:t>
            </a:r>
            <a:r>
              <a:rPr lang="en-US" sz="2400" b="1" dirty="0">
                <a:solidFill>
                  <a:srgbClr val="63C7CA"/>
                </a:solidFill>
              </a:rPr>
              <a:t>internal stakeholders </a:t>
            </a:r>
          </a:p>
        </p:txBody>
      </p:sp>
      <p:sp>
        <p:nvSpPr>
          <p:cNvPr id="21" name="Rectangle 20">
            <a:extLst>
              <a:ext uri="{FF2B5EF4-FFF2-40B4-BE49-F238E27FC236}">
                <a16:creationId xmlns:a16="http://schemas.microsoft.com/office/drawing/2014/main" id="{9808B4D2-6EFF-2A0C-6300-C53779710B2B}"/>
              </a:ext>
            </a:extLst>
          </p:cNvPr>
          <p:cNvSpPr/>
          <p:nvPr/>
        </p:nvSpPr>
        <p:spPr>
          <a:xfrm>
            <a:off x="466725" y="5420480"/>
            <a:ext cx="6667830"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29" name="Triangle 28">
            <a:extLst>
              <a:ext uri="{FF2B5EF4-FFF2-40B4-BE49-F238E27FC236}">
                <a16:creationId xmlns:a16="http://schemas.microsoft.com/office/drawing/2014/main" id="{B39AE3F1-FE4A-5B60-5AB6-7F9C9B12F5DD}"/>
              </a:ext>
            </a:extLst>
          </p:cNvPr>
          <p:cNvSpPr/>
          <p:nvPr/>
        </p:nvSpPr>
        <p:spPr>
          <a:xfrm rot="5400000">
            <a:off x="2329175" y="5002867"/>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a:extLst>
              <a:ext uri="{FF2B5EF4-FFF2-40B4-BE49-F238E27FC236}">
                <a16:creationId xmlns:a16="http://schemas.microsoft.com/office/drawing/2014/main" id="{B7F149A7-AFB1-115D-61E2-3FF214455D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rot="10800000">
            <a:off x="5514041" y="3852567"/>
            <a:ext cx="1628815" cy="315510"/>
          </a:xfrm>
          <a:prstGeom prst="rect">
            <a:avLst/>
          </a:prstGeom>
        </p:spPr>
      </p:pic>
      <p:sp>
        <p:nvSpPr>
          <p:cNvPr id="40" name="Text Placeholder 10">
            <a:extLst>
              <a:ext uri="{FF2B5EF4-FFF2-40B4-BE49-F238E27FC236}">
                <a16:creationId xmlns:a16="http://schemas.microsoft.com/office/drawing/2014/main" id="{2D511833-4C58-896A-A5BD-A9331972EACE}"/>
              </a:ext>
            </a:extLst>
          </p:cNvPr>
          <p:cNvSpPr txBox="1">
            <a:spLocks/>
          </p:cNvSpPr>
          <p:nvPr/>
        </p:nvSpPr>
        <p:spPr>
          <a:xfrm>
            <a:off x="483767" y="5586133"/>
            <a:ext cx="1933609"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080"/>
              </a:lnSpc>
            </a:pPr>
            <a:r>
              <a:rPr lang="ru-RU" sz="2400" b="1" dirty="0">
                <a:solidFill>
                  <a:srgbClr val="63C7CA"/>
                </a:solidFill>
              </a:rPr>
              <a:t>02 </a:t>
            </a:r>
            <a:r>
              <a:rPr lang="en-US" sz="2400" b="1" dirty="0">
                <a:solidFill>
                  <a:srgbClr val="63C7CA"/>
                </a:solidFill>
              </a:rPr>
              <a:t>external stakeholders </a:t>
            </a:r>
          </a:p>
        </p:txBody>
      </p:sp>
      <p:sp>
        <p:nvSpPr>
          <p:cNvPr id="41" name="Rectangle 40">
            <a:extLst>
              <a:ext uri="{FF2B5EF4-FFF2-40B4-BE49-F238E27FC236}">
                <a16:creationId xmlns:a16="http://schemas.microsoft.com/office/drawing/2014/main" id="{342C6F04-BDFC-B7B9-5BF6-D2C9F4291B30}"/>
              </a:ext>
            </a:extLst>
          </p:cNvPr>
          <p:cNvSpPr/>
          <p:nvPr/>
        </p:nvSpPr>
        <p:spPr>
          <a:xfrm>
            <a:off x="507821" y="6160219"/>
            <a:ext cx="6667830"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42" name="Triangle 41">
            <a:extLst>
              <a:ext uri="{FF2B5EF4-FFF2-40B4-BE49-F238E27FC236}">
                <a16:creationId xmlns:a16="http://schemas.microsoft.com/office/drawing/2014/main" id="{C183F896-2C15-00CB-C507-4C92F82708C0}"/>
              </a:ext>
            </a:extLst>
          </p:cNvPr>
          <p:cNvSpPr/>
          <p:nvPr/>
        </p:nvSpPr>
        <p:spPr>
          <a:xfrm rot="5400000">
            <a:off x="2329175" y="5711606"/>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 Placeholder 10">
            <a:extLst>
              <a:ext uri="{FF2B5EF4-FFF2-40B4-BE49-F238E27FC236}">
                <a16:creationId xmlns:a16="http://schemas.microsoft.com/office/drawing/2014/main" id="{F9C979E4-C8B0-B731-6231-EA54754AAA6B}"/>
              </a:ext>
            </a:extLst>
          </p:cNvPr>
          <p:cNvSpPr>
            <a:spLocks noGrp="1"/>
          </p:cNvSpPr>
          <p:nvPr/>
        </p:nvSpPr>
        <p:spPr>
          <a:xfrm>
            <a:off x="2643670" y="4963333"/>
            <a:ext cx="4799771" cy="343845"/>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400" dirty="0">
                <a:effectLst/>
                <a:latin typeface="Calibri" panose="020F0502020204030204" pitchFamily="34" charset="0"/>
                <a:ea typeface="Calibri" panose="020F0502020204030204" pitchFamily="34" charset="0"/>
                <a:cs typeface="Arial" panose="020B0604020202020204" pitchFamily="34" charset="0"/>
              </a:rPr>
              <a:t>Students,  HEIs staff,  board members </a:t>
            </a:r>
            <a:r>
              <a:rPr lang="en-LB" sz="1400" dirty="0">
                <a:effectLst/>
              </a:rPr>
              <a:t> </a:t>
            </a:r>
            <a:endParaRPr lang="en-US" sz="1400" dirty="0"/>
          </a:p>
        </p:txBody>
      </p:sp>
      <p:sp>
        <p:nvSpPr>
          <p:cNvPr id="45" name="Text Placeholder 10">
            <a:extLst>
              <a:ext uri="{FF2B5EF4-FFF2-40B4-BE49-F238E27FC236}">
                <a16:creationId xmlns:a16="http://schemas.microsoft.com/office/drawing/2014/main" id="{50D66080-F716-7C29-14E2-DBB2567EB316}"/>
              </a:ext>
            </a:extLst>
          </p:cNvPr>
          <p:cNvSpPr>
            <a:spLocks noGrp="1"/>
          </p:cNvSpPr>
          <p:nvPr/>
        </p:nvSpPr>
        <p:spPr>
          <a:xfrm>
            <a:off x="2643670" y="5426367"/>
            <a:ext cx="4799771" cy="677007"/>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400" dirty="0">
                <a:ea typeface="Calibri" panose="020F0502020204030204" pitchFamily="34" charset="0"/>
                <a:cs typeface="Arial" panose="020B0604020202020204" pitchFamily="34" charset="0"/>
              </a:rPr>
              <a:t>G</a:t>
            </a:r>
            <a:r>
              <a:rPr lang="en-GB" sz="1400" dirty="0">
                <a:effectLst/>
                <a:latin typeface="Calibri" panose="020F0502020204030204" pitchFamily="34" charset="0"/>
                <a:ea typeface="Calibri" panose="020F0502020204030204" pitchFamily="34" charset="0"/>
                <a:cs typeface="Arial" panose="020B0604020202020204" pitchFamily="34" charset="0"/>
              </a:rPr>
              <a:t>raduates,</a:t>
            </a:r>
            <a:r>
              <a:rPr lang="ru-RU" sz="1400" dirty="0">
                <a:effectLst/>
                <a:latin typeface="Calibri" panose="020F0502020204030204" pitchFamily="34" charset="0"/>
                <a:ea typeface="Calibri" panose="020F0502020204030204" pitchFamily="34" charset="0"/>
                <a:cs typeface="Arial" panose="020B0604020202020204" pitchFamily="34" charset="0"/>
              </a:rPr>
              <a:t> </a:t>
            </a:r>
            <a:r>
              <a:rPr lang="en-GB" sz="1400" dirty="0">
                <a:effectLst/>
                <a:latin typeface="Calibri" panose="020F0502020204030204" pitchFamily="34" charset="0"/>
                <a:ea typeface="Calibri" panose="020F0502020204030204" pitchFamily="34" charset="0"/>
                <a:cs typeface="Arial" panose="020B0604020202020204" pitchFamily="34" charset="0"/>
              </a:rPr>
              <a:t>employers,</a:t>
            </a:r>
            <a:r>
              <a:rPr lang="ru-RU" sz="1400" dirty="0">
                <a:effectLst/>
                <a:latin typeface="Calibri" panose="020F0502020204030204" pitchFamily="34" charset="0"/>
                <a:ea typeface="Calibri" panose="020F0502020204030204" pitchFamily="34" charset="0"/>
                <a:cs typeface="Arial" panose="020B0604020202020204" pitchFamily="34" charset="0"/>
              </a:rPr>
              <a:t> </a:t>
            </a:r>
            <a:r>
              <a:rPr lang="en-GB" sz="1400" dirty="0">
                <a:effectLst/>
                <a:latin typeface="Calibri" panose="020F0502020204030204" pitchFamily="34" charset="0"/>
                <a:ea typeface="Calibri" panose="020F0502020204030204" pitchFamily="34" charset="0"/>
                <a:cs typeface="Arial" panose="020B0604020202020204" pitchFamily="34" charset="0"/>
              </a:rPr>
              <a:t>parents,</a:t>
            </a:r>
            <a:r>
              <a:rPr lang="ru-RU" sz="1400" dirty="0">
                <a:effectLst/>
                <a:latin typeface="Calibri" panose="020F0502020204030204" pitchFamily="34" charset="0"/>
                <a:ea typeface="Calibri" panose="020F0502020204030204" pitchFamily="34" charset="0"/>
                <a:cs typeface="Arial" panose="020B0604020202020204" pitchFamily="34" charset="0"/>
              </a:rPr>
              <a:t> </a:t>
            </a:r>
            <a:r>
              <a:rPr lang="en-GB" sz="1400" dirty="0">
                <a:effectLst/>
                <a:latin typeface="Calibri" panose="020F0502020204030204" pitchFamily="34" charset="0"/>
                <a:ea typeface="Calibri" panose="020F0502020204030204" pitchFamily="34" charset="0"/>
                <a:cs typeface="Arial" panose="020B0604020202020204" pitchFamily="34" charset="0"/>
              </a:rPr>
              <a:t>advisory boards, government institutions, non – governmental institutions,</a:t>
            </a:r>
            <a:r>
              <a:rPr lang="ru-RU" sz="1400" dirty="0">
                <a:effectLst/>
                <a:latin typeface="Calibri" panose="020F0502020204030204" pitchFamily="34" charset="0"/>
                <a:ea typeface="Calibri" panose="020F0502020204030204" pitchFamily="34" charset="0"/>
                <a:cs typeface="Arial" panose="020B0604020202020204" pitchFamily="34" charset="0"/>
              </a:rPr>
              <a:t> </a:t>
            </a:r>
            <a:r>
              <a:rPr lang="en-GB" sz="1400" dirty="0">
                <a:effectLst/>
                <a:latin typeface="Calibri" panose="020F0502020204030204" pitchFamily="34" charset="0"/>
                <a:ea typeface="Calibri" panose="020F0502020204030204" pitchFamily="34" charset="0"/>
                <a:cs typeface="Arial" panose="020B0604020202020204" pitchFamily="34" charset="0"/>
              </a:rPr>
              <a:t>industry associations and industry partnerships. </a:t>
            </a:r>
            <a:endParaRPr lang="en-US" sz="1400" dirty="0"/>
          </a:p>
        </p:txBody>
      </p:sp>
      <p:sp>
        <p:nvSpPr>
          <p:cNvPr id="46" name="Text Placeholder 9">
            <a:extLst>
              <a:ext uri="{FF2B5EF4-FFF2-40B4-BE49-F238E27FC236}">
                <a16:creationId xmlns:a16="http://schemas.microsoft.com/office/drawing/2014/main" id="{627CC12C-6162-6FD5-5F3C-1E92AD53D834}"/>
              </a:ext>
            </a:extLst>
          </p:cNvPr>
          <p:cNvSpPr txBox="1">
            <a:spLocks/>
          </p:cNvSpPr>
          <p:nvPr/>
        </p:nvSpPr>
        <p:spPr>
          <a:xfrm>
            <a:off x="152401" y="6897348"/>
            <a:ext cx="7056470" cy="2302290"/>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6695" algn="just">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The ability to maintain strong relationships with both groups determine the success of HEIs (Kettunen, 2014). Waligo et al. (2013) also suggests to define primary and secondary stakeholders, as well as to identify cooperation factors and the areas of responsibility. </a:t>
            </a:r>
            <a:endParaRPr lang="en-LB">
              <a:effectLst/>
              <a:latin typeface="Calibri" panose="020F0502020204030204" pitchFamily="34" charset="0"/>
              <a:ea typeface="Calibri" panose="020F0502020204030204" pitchFamily="34" charset="0"/>
              <a:cs typeface="Arial" panose="020B0604020202020204" pitchFamily="34" charset="0"/>
            </a:endParaRPr>
          </a:p>
          <a:p>
            <a:pPr marL="226695" algn="just">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As a first step to establish the cooperation, the key stakeholders, their needs, goals and expectations should be identified. Having a clear understanding of who the stakeholders are and what their expectations and interests are, is crucial for HEIs to create effective strategies and make informed decisions that will benefit both the organization and its stakeholders. The second step is setting up the means to meet their goals to their utmost satisfaction concurrently accomplishing the organizational mission (</a:t>
            </a:r>
            <a:r>
              <a:rPr lang="en-GB">
                <a:solidFill>
                  <a:srgbClr val="222222"/>
                </a:solidFill>
                <a:effectLst/>
                <a:latin typeface="Calibri" panose="020F0502020204030204" pitchFamily="34" charset="0"/>
                <a:ea typeface="Calibri" panose="020F0502020204030204" pitchFamily="34" charset="0"/>
                <a:cs typeface="Arial" panose="020B0604020202020204" pitchFamily="34" charset="0"/>
              </a:rPr>
              <a:t>Marić, 2013). </a:t>
            </a:r>
            <a:r>
              <a:rPr lang="en-GB">
                <a:effectLst/>
                <a:latin typeface="Calibri" panose="020F0502020204030204" pitchFamily="34" charset="0"/>
                <a:ea typeface="Calibri" panose="020F0502020204030204" pitchFamily="34" charset="0"/>
                <a:cs typeface="Arial" panose="020B0604020202020204" pitchFamily="34" charset="0"/>
              </a:rPr>
              <a:t>Meeting the needs of these individuals or groups is an important competitive factor for higher education institutions (</a:t>
            </a:r>
            <a:r>
              <a:rPr lang="en-GB">
                <a:solidFill>
                  <a:srgbClr val="222222"/>
                </a:solidFill>
                <a:effectLst/>
                <a:latin typeface="Calibri" panose="020F0502020204030204" pitchFamily="34" charset="0"/>
                <a:ea typeface="Calibri" panose="020F0502020204030204" pitchFamily="34" charset="0"/>
                <a:cs typeface="Arial" panose="020B0604020202020204" pitchFamily="34" charset="0"/>
              </a:rPr>
              <a:t>Mainardes</a:t>
            </a:r>
            <a:r>
              <a:rPr lang="en-GB">
                <a:effectLst/>
                <a:latin typeface="Calibri" panose="020F0502020204030204" pitchFamily="34" charset="0"/>
                <a:ea typeface="Calibri" panose="020F0502020204030204" pitchFamily="34" charset="0"/>
                <a:cs typeface="Arial" panose="020B0604020202020204" pitchFamily="34" charset="0"/>
              </a:rPr>
              <a:t>, 2010).</a:t>
            </a:r>
            <a:endParaRPr lang="en-LB">
              <a:effectLst/>
              <a:latin typeface="Calibri" panose="020F0502020204030204" pitchFamily="34" charset="0"/>
              <a:ea typeface="Calibri" panose="020F0502020204030204" pitchFamily="34" charset="0"/>
              <a:cs typeface="Arial" panose="020B0604020202020204" pitchFamily="34" charset="0"/>
            </a:endParaRPr>
          </a:p>
          <a:p>
            <a:pPr marL="226695" algn="just">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Nowadays stakeholder needs analysis is used to manage modern HEIs in a changing environment, it helps to understand the importance of cooperation in the education system and its impact on the competitiveness of students and HEIs. The main criterion that determines stakeholders’ influential power is expected benefits. Depending on the stakeholders, it can be career opportunities, remuneration, status, reputation, income, quality of education, municipal teaching staff, welfare and competitiveness, stability, etc. (Degtjarjova, Lapina &amp; Freidenfelds, 2018; Barokas &amp; Santos, 2018). </a:t>
            </a:r>
            <a:endParaRPr lang="en-LB">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60356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25B4C22-BB16-E204-F9D6-F5299656E7E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0"/>
            <a:ext cx="7559675" cy="10691813"/>
          </a:xfrm>
        </p:spPr>
      </p:pic>
      <p:sp>
        <p:nvSpPr>
          <p:cNvPr id="5" name="Text Placeholder 4">
            <a:extLst>
              <a:ext uri="{FF2B5EF4-FFF2-40B4-BE49-F238E27FC236}">
                <a16:creationId xmlns:a16="http://schemas.microsoft.com/office/drawing/2014/main" id="{FF82AED5-F459-ABB1-20AA-80FB040EF755}"/>
              </a:ext>
            </a:extLst>
          </p:cNvPr>
          <p:cNvSpPr>
            <a:spLocks noGrp="1"/>
          </p:cNvSpPr>
          <p:nvPr>
            <p:ph type="body" sz="quarter" idx="48"/>
          </p:nvPr>
        </p:nvSpPr>
        <p:spPr>
          <a:xfrm>
            <a:off x="1342449" y="1094282"/>
            <a:ext cx="4931210" cy="4251624"/>
          </a:xfrm>
        </p:spPr>
        <p:txBody>
          <a:bodyPr/>
          <a:lstStyle/>
          <a:p>
            <a:r>
              <a:rPr lang="en-GB">
                <a:effectLst/>
                <a:latin typeface="Calibri" panose="020F0502020204030204" pitchFamily="34" charset="0"/>
                <a:ea typeface="Calibri" panose="020F0502020204030204" pitchFamily="34" charset="0"/>
                <a:cs typeface="Arial" panose="020B0604020202020204" pitchFamily="34" charset="0"/>
              </a:rPr>
              <a:t>According to Li (2018) stakeholders also represent important sources of external knowledge for development of organization (Li et al., 2018). The </a:t>
            </a:r>
            <a:r>
              <a:rPr lang="en-GB" b="1">
                <a:solidFill>
                  <a:srgbClr val="63C7CA"/>
                </a:solidFill>
                <a:effectLst/>
                <a:latin typeface="Calibri" panose="020F0502020204030204" pitchFamily="34" charset="0"/>
                <a:ea typeface="Calibri" panose="020F0502020204030204" pitchFamily="34" charset="0"/>
                <a:cs typeface="Arial" panose="020B0604020202020204" pitchFamily="34" charset="0"/>
              </a:rPr>
              <a:t>continuous improvement theory</a:t>
            </a:r>
            <a:r>
              <a:rPr lang="en-GB">
                <a:effectLst/>
                <a:latin typeface="Calibri" panose="020F0502020204030204" pitchFamily="34" charset="0"/>
                <a:ea typeface="Calibri" panose="020F0502020204030204" pitchFamily="34" charset="0"/>
                <a:cs typeface="Arial" panose="020B0604020202020204" pitchFamily="34" charset="0"/>
              </a:rPr>
              <a:t> is based on the idea that organizations should continually strive to improve their processes and services in order to meet the evolving needs and expectations of their stakeholders. A concept of “learning organisation” was first introduced by Senge (1999) and it means ‘(...) organizations where people continually expand their capacity to create the results they truly desire, where new and expansive patterns of thinking are nurtured, where collective aspiration is set free, and where people are continually learning to see the whole together’ (Senge, 1990, 3). Developing organisations engage in continuous process of self-review and development in the pursuit of “total quality” in all aspects of their work (Oldroyd, 1993). A self-learning” system or “developing” model can help to cope with constant changes. In education, changes are not linear, but rather interconnected dynamically complex processes (Fullan, 1999). According to Fullan (1999), developing organisations consider change as a normal part of their work and accept them not as another imposed novelty but as a lifestyle. Learning organisations do not ignore the external environment, but admit that there are much more ideas outside the organisation than inside. They also perceive the forces of change as inevitable and necessary for learning and growth (Fullan, 1999). Adapting a learning organisation model is particularly relevant for HEIs as they play a critical role in developing the skills and knowledge of the next generation of leaders and innovators. </a:t>
            </a:r>
            <a:endParaRPr lang="en-LB">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3841670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6DCA463-6C29-84D9-28AA-D88FE3638612}"/>
              </a:ext>
            </a:extLst>
          </p:cNvPr>
          <p:cNvSpPr>
            <a:spLocks noGrp="1"/>
          </p:cNvSpPr>
          <p:nvPr>
            <p:ph type="sldNum" sz="quarter" idx="4"/>
          </p:nvPr>
        </p:nvSpPr>
        <p:spPr/>
        <p:txBody>
          <a:bodyPr/>
          <a:lstStyle/>
          <a:p>
            <a:fld id="{CB2079F2-58AF-ED44-82D7-E04B2F6FD686}" type="slidenum">
              <a:rPr lang="en-US" smtClean="0"/>
              <a:pPr/>
              <a:t>13</a:t>
            </a:fld>
            <a:endParaRPr lang="en-US" dirty="0"/>
          </a:p>
        </p:txBody>
      </p:sp>
      <p:sp>
        <p:nvSpPr>
          <p:cNvPr id="20" name="Text Placeholder 16">
            <a:extLst>
              <a:ext uri="{FF2B5EF4-FFF2-40B4-BE49-F238E27FC236}">
                <a16:creationId xmlns:a16="http://schemas.microsoft.com/office/drawing/2014/main" id="{F88C851E-578E-EDD3-5E06-D7ACF00EDD33}"/>
              </a:ext>
            </a:extLst>
          </p:cNvPr>
          <p:cNvSpPr txBox="1">
            <a:spLocks/>
          </p:cNvSpPr>
          <p:nvPr/>
        </p:nvSpPr>
        <p:spPr>
          <a:xfrm>
            <a:off x="182880" y="5883907"/>
            <a:ext cx="7024047" cy="4226295"/>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6695" algn="just">
              <a:lnSpc>
                <a:spcPct val="107000"/>
              </a:lnSpc>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The role of stakeholders in the learning organisation model is closely linked with the idea of </a:t>
            </a:r>
            <a:r>
              <a:rPr lang="en-GB" b="1">
                <a:solidFill>
                  <a:srgbClr val="63C7CA"/>
                </a:solidFill>
                <a:effectLst/>
                <a:latin typeface="Calibri" panose="020F0502020204030204" pitchFamily="34" charset="0"/>
                <a:ea typeface="Calibri" panose="020F0502020204030204" pitchFamily="34" charset="0"/>
                <a:cs typeface="Arial" panose="020B0604020202020204" pitchFamily="34" charset="0"/>
              </a:rPr>
              <a:t>‘the voice of customer’ approach</a:t>
            </a:r>
            <a:r>
              <a:rPr lang="en-GB">
                <a:solidFill>
                  <a:srgbClr val="63C7CA"/>
                </a:solidFill>
                <a:effectLst/>
                <a:latin typeface="Calibri" panose="020F0502020204030204" pitchFamily="34" charset="0"/>
                <a:ea typeface="Calibri" panose="020F0502020204030204" pitchFamily="34" charset="0"/>
                <a:cs typeface="Arial" panose="020B0604020202020204" pitchFamily="34" charset="0"/>
              </a:rPr>
              <a:t>, </a:t>
            </a:r>
            <a:r>
              <a:rPr lang="en-GB">
                <a:effectLst/>
                <a:latin typeface="Calibri" panose="020F0502020204030204" pitchFamily="34" charset="0"/>
                <a:ea typeface="Calibri" panose="020F0502020204030204" pitchFamily="34" charset="0"/>
                <a:cs typeface="Arial" panose="020B0604020202020204" pitchFamily="34" charset="0"/>
              </a:rPr>
              <a:t>widely used in the corporate world.  It is based on the principle that information by stakeholders on their experiences and expectations is an integral part of the quality management processes of an organisation (Griffin &amp; Hauser, 1993). There are many practical techniques to gather such information, including customer interviews, surveys, chats, calls, public communication, gathering net promoter score, focus groups, emails, feedback forms (Sharma, 2022). </a:t>
            </a:r>
            <a:endParaRPr lang="ru-RU">
              <a:effectLst/>
              <a:latin typeface="Calibri" panose="020F0502020204030204" pitchFamily="34" charset="0"/>
              <a:ea typeface="Calibri" panose="020F0502020204030204" pitchFamily="34" charset="0"/>
              <a:cs typeface="Arial" panose="020B0604020202020204" pitchFamily="34" charset="0"/>
            </a:endParaRPr>
          </a:p>
          <a:p>
            <a:pPr marL="226695" algn="just">
              <a:lnSpc>
                <a:spcPct val="107000"/>
              </a:lnSpc>
              <a:spcBef>
                <a:spcPts val="1400"/>
              </a:spcBef>
              <a:spcAft>
                <a:spcPts val="600"/>
              </a:spcAft>
            </a:pPr>
            <a:r>
              <a:rPr lang="lv-LV">
                <a:effectLst/>
                <a:latin typeface="Calibri" panose="020F0502020204030204" pitchFamily="34" charset="0"/>
                <a:ea typeface="Calibri" panose="020F0502020204030204" pitchFamily="34" charset="0"/>
                <a:cs typeface="Arial" panose="020B0604020202020204" pitchFamily="34" charset="0"/>
              </a:rPr>
              <a:t>In recent years, there has been increasing pressure on HEIS to shift from focusing primarily on teaching and performing research, to encompass a broader scope of activities to ensure contribution to society, labelled as the Third Mission. Compagnucci and Spigarelli (2020) describe the Third Mission of the HEIs as the sum of all activities concerned with the generation, use, application and exploitation of HEI knowledge, capabilities and resources, outside of the academic environment. This collaboration between academic and society seek to contribute to the social, cultural and economic development of communities. As part of this expansion, HEIs actively engage in providing services to their communities and establishing partnerships with stakeholders in the surrounding areas (Jongbloed et al., 2008). This indicates the importance of knowledge transfer in creating effective stakeholder relationships between universities, businesses, and the wider community. According to McAdam et al., (2012), knowledge transfer can take various forms, such as joint research projects, collaborations, training programs, or technology transfer agreements. Research conducted by HEIs can lead to breakthroughs and innovations that can benefit industry and society in numerous ways (Jose, 2016) to facilitate commercial development, including the creation of innovative products and technologies that have practical applications in the market, benefiting both HEIs and industry (Ozoliņš et al., 2018).  </a:t>
            </a:r>
          </a:p>
          <a:p>
            <a:pPr marL="226695" algn="just">
              <a:lnSpc>
                <a:spcPct val="107000"/>
              </a:lnSpc>
              <a:spcBef>
                <a:spcPts val="1400"/>
              </a:spcBef>
              <a:spcAft>
                <a:spcPts val="600"/>
              </a:spcAft>
            </a:pPr>
            <a:endParaRPr lang="en-LB">
              <a:effectLst/>
              <a:latin typeface="Calibri" panose="020F0502020204030204" pitchFamily="34" charset="0"/>
              <a:ea typeface="Calibri" panose="020F0502020204030204" pitchFamily="34" charset="0"/>
              <a:cs typeface="Arial" panose="020B0604020202020204" pitchFamily="34" charset="0"/>
            </a:endParaRPr>
          </a:p>
          <a:p>
            <a:pPr algn="just"/>
            <a:endParaRPr lang="en-GB"/>
          </a:p>
        </p:txBody>
      </p:sp>
      <p:sp>
        <p:nvSpPr>
          <p:cNvPr id="3" name="Rectangle 2">
            <a:extLst>
              <a:ext uri="{FF2B5EF4-FFF2-40B4-BE49-F238E27FC236}">
                <a16:creationId xmlns:a16="http://schemas.microsoft.com/office/drawing/2014/main" id="{93641295-023B-5081-29E0-736B86DA2E77}"/>
              </a:ext>
            </a:extLst>
          </p:cNvPr>
          <p:cNvSpPr/>
          <p:nvPr/>
        </p:nvSpPr>
        <p:spPr>
          <a:xfrm>
            <a:off x="0" y="960047"/>
            <a:ext cx="7559674" cy="4385860"/>
          </a:xfrm>
          <a:prstGeom prst="rect">
            <a:avLst/>
          </a:pr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0">
            <a:extLst>
              <a:ext uri="{FF2B5EF4-FFF2-40B4-BE49-F238E27FC236}">
                <a16:creationId xmlns:a16="http://schemas.microsoft.com/office/drawing/2014/main" id="{EB7D25B9-569D-C18C-A0F7-D503519ED1EA}"/>
              </a:ext>
            </a:extLst>
          </p:cNvPr>
          <p:cNvSpPr txBox="1">
            <a:spLocks/>
          </p:cNvSpPr>
          <p:nvPr/>
        </p:nvSpPr>
        <p:spPr>
          <a:xfrm>
            <a:off x="1172135" y="1981969"/>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01</a:t>
            </a:r>
          </a:p>
        </p:txBody>
      </p:sp>
      <p:sp>
        <p:nvSpPr>
          <p:cNvPr id="11" name="Text Placeholder 10">
            <a:extLst>
              <a:ext uri="{FF2B5EF4-FFF2-40B4-BE49-F238E27FC236}">
                <a16:creationId xmlns:a16="http://schemas.microsoft.com/office/drawing/2014/main" id="{29C4E1CF-7DAE-D80A-524E-863FDAF6AA47}"/>
              </a:ext>
            </a:extLst>
          </p:cNvPr>
          <p:cNvSpPr txBox="1">
            <a:spLocks/>
          </p:cNvSpPr>
          <p:nvPr/>
        </p:nvSpPr>
        <p:spPr>
          <a:xfrm>
            <a:off x="1172135" y="3249789"/>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02</a:t>
            </a:r>
          </a:p>
        </p:txBody>
      </p:sp>
      <p:sp>
        <p:nvSpPr>
          <p:cNvPr id="12" name="Text Placeholder 10">
            <a:extLst>
              <a:ext uri="{FF2B5EF4-FFF2-40B4-BE49-F238E27FC236}">
                <a16:creationId xmlns:a16="http://schemas.microsoft.com/office/drawing/2014/main" id="{AB6745C5-C47C-66E8-08B2-8396DA1488E0}"/>
              </a:ext>
            </a:extLst>
          </p:cNvPr>
          <p:cNvSpPr txBox="1">
            <a:spLocks/>
          </p:cNvSpPr>
          <p:nvPr/>
        </p:nvSpPr>
        <p:spPr>
          <a:xfrm>
            <a:off x="1172135" y="4455988"/>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03</a:t>
            </a:r>
          </a:p>
        </p:txBody>
      </p:sp>
      <p:sp>
        <p:nvSpPr>
          <p:cNvPr id="13" name="Rectangle 12">
            <a:extLst>
              <a:ext uri="{FF2B5EF4-FFF2-40B4-BE49-F238E27FC236}">
                <a16:creationId xmlns:a16="http://schemas.microsoft.com/office/drawing/2014/main" id="{849A0A7E-6579-D2D6-01CC-753EA032275A}"/>
              </a:ext>
            </a:extLst>
          </p:cNvPr>
          <p:cNvSpPr/>
          <p:nvPr/>
        </p:nvSpPr>
        <p:spPr>
          <a:xfrm>
            <a:off x="466725" y="2783213"/>
            <a:ext cx="6667830"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14" name="Rectangle 13">
            <a:extLst>
              <a:ext uri="{FF2B5EF4-FFF2-40B4-BE49-F238E27FC236}">
                <a16:creationId xmlns:a16="http://schemas.microsoft.com/office/drawing/2014/main" id="{D21FA5C6-0B4E-0E5C-4754-D6877FBC1741}"/>
              </a:ext>
            </a:extLst>
          </p:cNvPr>
          <p:cNvSpPr/>
          <p:nvPr/>
        </p:nvSpPr>
        <p:spPr>
          <a:xfrm>
            <a:off x="466725" y="4114162"/>
            <a:ext cx="6667830"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15" name="Triangle 14">
            <a:extLst>
              <a:ext uri="{FF2B5EF4-FFF2-40B4-BE49-F238E27FC236}">
                <a16:creationId xmlns:a16="http://schemas.microsoft.com/office/drawing/2014/main" id="{BE85A65B-0507-5653-0A83-2B489468981B}"/>
              </a:ext>
            </a:extLst>
          </p:cNvPr>
          <p:cNvSpPr/>
          <p:nvPr/>
        </p:nvSpPr>
        <p:spPr>
          <a:xfrm rot="5400000">
            <a:off x="2164791" y="2097520"/>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riangle 16">
            <a:extLst>
              <a:ext uri="{FF2B5EF4-FFF2-40B4-BE49-F238E27FC236}">
                <a16:creationId xmlns:a16="http://schemas.microsoft.com/office/drawing/2014/main" id="{AE982696-D5B5-AC28-7C69-0750746A080A}"/>
              </a:ext>
            </a:extLst>
          </p:cNvPr>
          <p:cNvSpPr/>
          <p:nvPr/>
        </p:nvSpPr>
        <p:spPr>
          <a:xfrm rot="5400000">
            <a:off x="2164791" y="3348296"/>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riangle 17">
            <a:extLst>
              <a:ext uri="{FF2B5EF4-FFF2-40B4-BE49-F238E27FC236}">
                <a16:creationId xmlns:a16="http://schemas.microsoft.com/office/drawing/2014/main" id="{B37BC4AE-73CE-7CA9-9DB4-DA7A8D893EEE}"/>
              </a:ext>
            </a:extLst>
          </p:cNvPr>
          <p:cNvSpPr/>
          <p:nvPr/>
        </p:nvSpPr>
        <p:spPr>
          <a:xfrm rot="5400000">
            <a:off x="2164791" y="4564346"/>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9">
            <a:extLst>
              <a:ext uri="{FF2B5EF4-FFF2-40B4-BE49-F238E27FC236}">
                <a16:creationId xmlns:a16="http://schemas.microsoft.com/office/drawing/2014/main" id="{CEA703D4-0F66-4095-4BC8-08BC88C7BBFD}"/>
              </a:ext>
            </a:extLst>
          </p:cNvPr>
          <p:cNvSpPr txBox="1">
            <a:spLocks/>
          </p:cNvSpPr>
          <p:nvPr/>
        </p:nvSpPr>
        <p:spPr>
          <a:xfrm>
            <a:off x="388435" y="1215445"/>
            <a:ext cx="6924919" cy="437455"/>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6695" algn="just">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According the research, HEIs should focus on several key requirements to ensure continuous improvement:</a:t>
            </a:r>
            <a:endParaRPr lang="en-LB">
              <a:effectLst/>
              <a:latin typeface="Calibri" panose="020F0502020204030204" pitchFamily="34" charset="0"/>
              <a:ea typeface="Calibri" panose="020F0502020204030204" pitchFamily="34" charset="0"/>
              <a:cs typeface="Arial" panose="020B0604020202020204" pitchFamily="34" charset="0"/>
            </a:endParaRPr>
          </a:p>
        </p:txBody>
      </p:sp>
      <p:sp>
        <p:nvSpPr>
          <p:cNvPr id="45" name="Text Placeholder 10">
            <a:extLst>
              <a:ext uri="{FF2B5EF4-FFF2-40B4-BE49-F238E27FC236}">
                <a16:creationId xmlns:a16="http://schemas.microsoft.com/office/drawing/2014/main" id="{F9C979E4-C8B0-B731-6231-EA54754AAA6B}"/>
              </a:ext>
            </a:extLst>
          </p:cNvPr>
          <p:cNvSpPr>
            <a:spLocks noGrp="1"/>
          </p:cNvSpPr>
          <p:nvPr/>
        </p:nvSpPr>
        <p:spPr>
          <a:xfrm>
            <a:off x="2441495" y="1734785"/>
            <a:ext cx="4799771" cy="916467"/>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a:solidFill>
                  <a:srgbClr val="63C7CA"/>
                </a:solidFill>
              </a:rPr>
              <a:t>Improving organizational processes: </a:t>
            </a:r>
            <a:r>
              <a:rPr lang="en-US" dirty="0"/>
              <a:t>HEIs should strive to continually improve the efficiency and effectiveness of their processes, from student admissions to curriculum design and delivery, in order to provide high-quality education and support services to their students (Jongbloed et al., 2008; Lindner et al., 2021b, Marić, 2013; Jose, 2016; De Freitas Langrafe et al., 2020; Carayannis et al., 2018).</a:t>
            </a:r>
          </a:p>
        </p:txBody>
      </p:sp>
      <p:pic>
        <p:nvPicPr>
          <p:cNvPr id="5" name="Picture 4">
            <a:extLst>
              <a:ext uri="{FF2B5EF4-FFF2-40B4-BE49-F238E27FC236}">
                <a16:creationId xmlns:a16="http://schemas.microsoft.com/office/drawing/2014/main" id="{7EA7BA77-A54D-8394-B054-26A2681B5B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rot="10800000">
            <a:off x="5514041" y="776422"/>
            <a:ext cx="1628815" cy="315510"/>
          </a:xfrm>
          <a:prstGeom prst="rect">
            <a:avLst/>
          </a:prstGeom>
        </p:spPr>
      </p:pic>
      <p:sp>
        <p:nvSpPr>
          <p:cNvPr id="21" name="Text Placeholder 10">
            <a:extLst>
              <a:ext uri="{FF2B5EF4-FFF2-40B4-BE49-F238E27FC236}">
                <a16:creationId xmlns:a16="http://schemas.microsoft.com/office/drawing/2014/main" id="{8DEDEF8B-8349-B654-B97A-5990CCC7575A}"/>
              </a:ext>
            </a:extLst>
          </p:cNvPr>
          <p:cNvSpPr>
            <a:spLocks noGrp="1"/>
          </p:cNvSpPr>
          <p:nvPr/>
        </p:nvSpPr>
        <p:spPr>
          <a:xfrm>
            <a:off x="2441495" y="2880679"/>
            <a:ext cx="4799771" cy="916467"/>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spcBef>
                <a:spcPts val="1400"/>
              </a:spcBef>
              <a:spcAft>
                <a:spcPts val="600"/>
              </a:spcAft>
            </a:pPr>
            <a:r>
              <a:rPr lang="en-GB" b="1">
                <a:solidFill>
                  <a:srgbClr val="63C7CA"/>
                </a:solidFill>
                <a:effectLst/>
                <a:latin typeface="Calibri" panose="020F0502020204030204" pitchFamily="34" charset="0"/>
                <a:ea typeface="Calibri" panose="020F0502020204030204" pitchFamily="34" charset="0"/>
                <a:cs typeface="Arial" panose="020B0604020202020204" pitchFamily="34" charset="0"/>
              </a:rPr>
              <a:t>Creating added value: </a:t>
            </a:r>
            <a:r>
              <a:rPr lang="en-GB">
                <a:effectLst/>
                <a:latin typeface="Calibri" panose="020F0502020204030204" pitchFamily="34" charset="0"/>
                <a:ea typeface="Calibri" panose="020F0502020204030204" pitchFamily="34" charset="0"/>
                <a:cs typeface="Arial" panose="020B0604020202020204" pitchFamily="34" charset="0"/>
              </a:rPr>
              <a:t>HEIs should focus on creating value for their students, faculty, staff, and other stakeholders. This can include offering innovative programs and services, providing opportunities for personal and professional development, and fostering a supportive and inclusive campus culture (Kettunen, 2014; Bettiol et al., 2016;  Nikitina &amp; Lapiņa, 2019; De Freitas Langrafe et al., 2020).</a:t>
            </a:r>
            <a:endParaRPr lang="en-LB">
              <a:effectLst/>
              <a:latin typeface="Calibri" panose="020F0502020204030204" pitchFamily="34" charset="0"/>
              <a:ea typeface="Calibri" panose="020F0502020204030204" pitchFamily="34" charset="0"/>
              <a:cs typeface="Arial" panose="020B0604020202020204" pitchFamily="34" charset="0"/>
            </a:endParaRPr>
          </a:p>
        </p:txBody>
      </p:sp>
      <p:sp>
        <p:nvSpPr>
          <p:cNvPr id="22" name="Text Placeholder 10">
            <a:extLst>
              <a:ext uri="{FF2B5EF4-FFF2-40B4-BE49-F238E27FC236}">
                <a16:creationId xmlns:a16="http://schemas.microsoft.com/office/drawing/2014/main" id="{02158E9F-0AB5-B92E-4586-AE6CE2833552}"/>
              </a:ext>
            </a:extLst>
          </p:cNvPr>
          <p:cNvSpPr>
            <a:spLocks noGrp="1"/>
          </p:cNvSpPr>
          <p:nvPr/>
        </p:nvSpPr>
        <p:spPr>
          <a:xfrm>
            <a:off x="2441495" y="4223341"/>
            <a:ext cx="4799771" cy="916467"/>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spcBef>
                <a:spcPts val="1400"/>
              </a:spcBef>
              <a:spcAft>
                <a:spcPts val="600"/>
              </a:spcAft>
            </a:pPr>
            <a:r>
              <a:rPr lang="en-GB" b="1">
                <a:solidFill>
                  <a:srgbClr val="63C7CA"/>
                </a:solidFill>
                <a:effectLst/>
                <a:latin typeface="Calibri" panose="020F0502020204030204" pitchFamily="34" charset="0"/>
                <a:ea typeface="Calibri" panose="020F0502020204030204" pitchFamily="34" charset="0"/>
                <a:cs typeface="Arial" panose="020B0604020202020204" pitchFamily="34" charset="0"/>
              </a:rPr>
              <a:t>Achieving stakeholder satisfaction: </a:t>
            </a:r>
            <a:r>
              <a:rPr lang="en-GB">
                <a:effectLst/>
                <a:latin typeface="Calibri" panose="020F0502020204030204" pitchFamily="34" charset="0"/>
                <a:ea typeface="Calibri" panose="020F0502020204030204" pitchFamily="34" charset="0"/>
                <a:cs typeface="Arial" panose="020B0604020202020204" pitchFamily="34" charset="0"/>
              </a:rPr>
              <a:t>HEIs should prioritize the needs and expectations of their stakeholders, including students, faculty, staff, graduates, investors and social partners. This requires regular communication, feedback, and engagement to ensure that the institution is meeting the diverse needs of its stakeholders (Degtjarjova, Lapina &amp; Freidenfelds, 2018; Barokas &amp; Santos, 2018).</a:t>
            </a:r>
            <a:endParaRPr lang="en-LB">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2572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6E4A1B-C613-9A66-A734-EE8618ED55CF}"/>
              </a:ext>
            </a:extLst>
          </p:cNvPr>
          <p:cNvSpPr/>
          <p:nvPr/>
        </p:nvSpPr>
        <p:spPr>
          <a:xfrm>
            <a:off x="0" y="3337401"/>
            <a:ext cx="4369486" cy="4591409"/>
          </a:xfrm>
          <a:prstGeom prst="rect">
            <a:avLst/>
          </a:pr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86DCA463-6C29-84D9-28AA-D88FE3638612}"/>
              </a:ext>
            </a:extLst>
          </p:cNvPr>
          <p:cNvSpPr>
            <a:spLocks noGrp="1"/>
          </p:cNvSpPr>
          <p:nvPr>
            <p:ph type="sldNum" sz="quarter" idx="4"/>
          </p:nvPr>
        </p:nvSpPr>
        <p:spPr/>
        <p:txBody>
          <a:bodyPr/>
          <a:lstStyle/>
          <a:p>
            <a:fld id="{CB2079F2-58AF-ED44-82D7-E04B2F6FD686}" type="slidenum">
              <a:rPr lang="en-US" smtClean="0"/>
              <a:pPr/>
              <a:t>14</a:t>
            </a:fld>
            <a:endParaRPr lang="en-US" dirty="0"/>
          </a:p>
        </p:txBody>
      </p:sp>
      <p:sp>
        <p:nvSpPr>
          <p:cNvPr id="6" name="Text Placeholder 9">
            <a:extLst>
              <a:ext uri="{FF2B5EF4-FFF2-40B4-BE49-F238E27FC236}">
                <a16:creationId xmlns:a16="http://schemas.microsoft.com/office/drawing/2014/main" id="{243E3BBE-2C91-AD2A-4E81-76DDEB37A6FA}"/>
              </a:ext>
            </a:extLst>
          </p:cNvPr>
          <p:cNvSpPr txBox="1">
            <a:spLocks/>
          </p:cNvSpPr>
          <p:nvPr/>
        </p:nvSpPr>
        <p:spPr>
          <a:xfrm>
            <a:off x="463913" y="768829"/>
            <a:ext cx="6670642" cy="2434068"/>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4288" algn="just">
              <a:lnSpc>
                <a:spcPct val="107000"/>
              </a:lnSpc>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The role of stakeholders in the knowledge transfer from higher education is closely linked to </a:t>
            </a:r>
            <a:r>
              <a:rPr lang="en-GB">
                <a:solidFill>
                  <a:srgbClr val="63C7CA"/>
                </a:solidFill>
                <a:effectLst/>
                <a:latin typeface="Calibri" panose="020F0502020204030204" pitchFamily="34" charset="0"/>
                <a:ea typeface="Calibri" panose="020F0502020204030204" pitchFamily="34" charset="0"/>
                <a:cs typeface="Arial" panose="020B0604020202020204" pitchFamily="34" charset="0"/>
              </a:rPr>
              <a:t>the </a:t>
            </a:r>
            <a:r>
              <a:rPr lang="en-GB" b="1">
                <a:solidFill>
                  <a:srgbClr val="63C7CA"/>
                </a:solidFill>
                <a:effectLst/>
                <a:latin typeface="Calibri" panose="020F0502020204030204" pitchFamily="34" charset="0"/>
                <a:ea typeface="Calibri" panose="020F0502020204030204" pitchFamily="34" charset="0"/>
                <a:cs typeface="Arial" panose="020B0604020202020204" pitchFamily="34" charset="0"/>
              </a:rPr>
              <a:t>open innovation theory</a:t>
            </a:r>
            <a:r>
              <a:rPr lang="en-GB">
                <a:solidFill>
                  <a:srgbClr val="63C7CA"/>
                </a:solidFill>
                <a:effectLst/>
                <a:latin typeface="Calibri" panose="020F0502020204030204" pitchFamily="34" charset="0"/>
                <a:ea typeface="Calibri" panose="020F0502020204030204" pitchFamily="34" charset="0"/>
                <a:cs typeface="Arial" panose="020B0604020202020204" pitchFamily="34" charset="0"/>
              </a:rPr>
              <a:t> </a:t>
            </a:r>
            <a:r>
              <a:rPr lang="en-GB">
                <a:effectLst/>
                <a:latin typeface="Calibri" panose="020F0502020204030204" pitchFamily="34" charset="0"/>
                <a:ea typeface="Calibri" panose="020F0502020204030204" pitchFamily="34" charset="0"/>
                <a:cs typeface="Arial" panose="020B0604020202020204" pitchFamily="34" charset="0"/>
              </a:rPr>
              <a:t>which </a:t>
            </a:r>
            <a:r>
              <a:rPr lang="en-GB">
                <a:effectLst/>
                <a:latin typeface="Calibri" panose="020F0502020204030204" pitchFamily="34" charset="0"/>
                <a:ea typeface="Calibri" panose="020F0502020204030204" pitchFamily="34" charset="0"/>
                <a:cs typeface="Calibri" panose="020F0502020204030204" pitchFamily="34" charset="0"/>
              </a:rPr>
              <a:t>examines the role of networks in developing the necessary capabilities for organizations to remain competitive and how they fill knowledge gaps and develop technological, marketing, management, and ICT capabilities (Bettiol et al., 2016). </a:t>
            </a:r>
            <a:r>
              <a:rPr lang="en-GB">
                <a:effectLst/>
                <a:latin typeface="Calibri" panose="020F0502020204030204" pitchFamily="34" charset="0"/>
                <a:ea typeface="Calibri" panose="020F0502020204030204" pitchFamily="34" charset="0"/>
                <a:cs typeface="Arial" panose="020B0604020202020204" pitchFamily="34" charset="0"/>
              </a:rPr>
              <a:t>The term ‘open innovation’ was coined by Chesbrough (2003) who defined it as follows: “a paradigm that assumes that firms can and should use external ideas as well as internal ideas, and internal and external paths to market, as the firms look to advance their technology.” The theory of open innovation is based on the idea that not all good ideas are developed within the own company, and not all ideas should necessarily be further developed within the own firm’s boundaries. Instead, the involvement of other parties when developing new products and technologies can be of great added value (van de Vrande et al., n.d.).</a:t>
            </a:r>
            <a:endParaRPr lang="en-LB">
              <a:effectLst/>
              <a:latin typeface="Calibri" panose="020F0502020204030204" pitchFamily="34" charset="0"/>
              <a:ea typeface="Calibri" panose="020F0502020204030204" pitchFamily="34" charset="0"/>
              <a:cs typeface="Arial" panose="020B0604020202020204" pitchFamily="34" charset="0"/>
            </a:endParaRPr>
          </a:p>
          <a:p>
            <a:pPr marL="14288" algn="just">
              <a:lnSpc>
                <a:spcPct val="107000"/>
              </a:lnSpc>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According to the research summarised above, the following principles and mechanisms of stakeholder engagement create the value for HEIs: </a:t>
            </a:r>
            <a:endParaRPr lang="en-LB">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 Placeholder 10">
            <a:extLst>
              <a:ext uri="{FF2B5EF4-FFF2-40B4-BE49-F238E27FC236}">
                <a16:creationId xmlns:a16="http://schemas.microsoft.com/office/drawing/2014/main" id="{1E838D28-AFE7-102A-9AB1-FE598A6062E8}"/>
              </a:ext>
            </a:extLst>
          </p:cNvPr>
          <p:cNvSpPr txBox="1">
            <a:spLocks/>
          </p:cNvSpPr>
          <p:nvPr/>
        </p:nvSpPr>
        <p:spPr>
          <a:xfrm>
            <a:off x="1682033" y="3594936"/>
            <a:ext cx="2474379" cy="457237"/>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Identification of stakeholders and exchange of information about stakeholders’ needs;</a:t>
            </a:r>
          </a:p>
        </p:txBody>
      </p:sp>
      <p:sp>
        <p:nvSpPr>
          <p:cNvPr id="10" name="Text Placeholder 10">
            <a:extLst>
              <a:ext uri="{FF2B5EF4-FFF2-40B4-BE49-F238E27FC236}">
                <a16:creationId xmlns:a16="http://schemas.microsoft.com/office/drawing/2014/main" id="{AFCC7075-2134-F335-ED4E-FFDF74733DDC}"/>
              </a:ext>
            </a:extLst>
          </p:cNvPr>
          <p:cNvSpPr txBox="1">
            <a:spLocks/>
          </p:cNvSpPr>
          <p:nvPr/>
        </p:nvSpPr>
        <p:spPr>
          <a:xfrm>
            <a:off x="463913" y="3628149"/>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1</a:t>
            </a:r>
          </a:p>
        </p:txBody>
      </p:sp>
      <p:sp>
        <p:nvSpPr>
          <p:cNvPr id="11" name="Text Placeholder 10">
            <a:extLst>
              <a:ext uri="{FF2B5EF4-FFF2-40B4-BE49-F238E27FC236}">
                <a16:creationId xmlns:a16="http://schemas.microsoft.com/office/drawing/2014/main" id="{01906D5C-BEB0-4C04-F35E-73C2DC271B8D}"/>
              </a:ext>
            </a:extLst>
          </p:cNvPr>
          <p:cNvSpPr txBox="1">
            <a:spLocks/>
          </p:cNvSpPr>
          <p:nvPr/>
        </p:nvSpPr>
        <p:spPr>
          <a:xfrm>
            <a:off x="463913" y="4287800"/>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ru-RU" sz="2400" b="1" dirty="0">
                <a:solidFill>
                  <a:srgbClr val="63C7CA"/>
                </a:solidFill>
              </a:rPr>
              <a:t>2</a:t>
            </a:r>
            <a:endParaRPr lang="en-US" sz="2400" b="1" dirty="0">
              <a:solidFill>
                <a:srgbClr val="63C7CA"/>
              </a:solidFill>
            </a:endParaRPr>
          </a:p>
        </p:txBody>
      </p:sp>
      <p:sp>
        <p:nvSpPr>
          <p:cNvPr id="12" name="Triangle 11">
            <a:extLst>
              <a:ext uri="{FF2B5EF4-FFF2-40B4-BE49-F238E27FC236}">
                <a16:creationId xmlns:a16="http://schemas.microsoft.com/office/drawing/2014/main" id="{2BA33868-B83A-F1C6-C002-DFE6425528D6}"/>
              </a:ext>
            </a:extLst>
          </p:cNvPr>
          <p:cNvSpPr/>
          <p:nvPr/>
        </p:nvSpPr>
        <p:spPr>
          <a:xfrm rot="5400000">
            <a:off x="1462212" y="3743700"/>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0">
            <a:extLst>
              <a:ext uri="{FF2B5EF4-FFF2-40B4-BE49-F238E27FC236}">
                <a16:creationId xmlns:a16="http://schemas.microsoft.com/office/drawing/2014/main" id="{2582AF5B-C369-8A59-D0C9-9D5DA0CE9268}"/>
              </a:ext>
            </a:extLst>
          </p:cNvPr>
          <p:cNvSpPr txBox="1">
            <a:spLocks/>
          </p:cNvSpPr>
          <p:nvPr/>
        </p:nvSpPr>
        <p:spPr>
          <a:xfrm>
            <a:off x="1682033" y="4267069"/>
            <a:ext cx="2411867" cy="447645"/>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Development of a relationship of mutual trust between stakeholders and the organization; </a:t>
            </a:r>
          </a:p>
        </p:txBody>
      </p:sp>
      <p:sp>
        <p:nvSpPr>
          <p:cNvPr id="5" name="Triangle 4">
            <a:extLst>
              <a:ext uri="{FF2B5EF4-FFF2-40B4-BE49-F238E27FC236}">
                <a16:creationId xmlns:a16="http://schemas.microsoft.com/office/drawing/2014/main" id="{26BFD93C-39D4-D106-AA80-5EEF5C7F2559}"/>
              </a:ext>
            </a:extLst>
          </p:cNvPr>
          <p:cNvSpPr/>
          <p:nvPr/>
        </p:nvSpPr>
        <p:spPr>
          <a:xfrm rot="5400000">
            <a:off x="1462212" y="4395339"/>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 Placeholder 10">
            <a:extLst>
              <a:ext uri="{FF2B5EF4-FFF2-40B4-BE49-F238E27FC236}">
                <a16:creationId xmlns:a16="http://schemas.microsoft.com/office/drawing/2014/main" id="{387E3FD6-9755-9CDA-87EE-F0CF2DBDEB3E}"/>
              </a:ext>
            </a:extLst>
          </p:cNvPr>
          <p:cNvSpPr txBox="1">
            <a:spLocks/>
          </p:cNvSpPr>
          <p:nvPr/>
        </p:nvSpPr>
        <p:spPr>
          <a:xfrm>
            <a:off x="453402" y="4939441"/>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ru-RU" sz="2400" b="1" dirty="0">
                <a:solidFill>
                  <a:srgbClr val="63C7CA"/>
                </a:solidFill>
              </a:rPr>
              <a:t>3</a:t>
            </a:r>
            <a:endParaRPr lang="en-US" sz="2400" b="1" dirty="0">
              <a:solidFill>
                <a:srgbClr val="63C7CA"/>
              </a:solidFill>
            </a:endParaRPr>
          </a:p>
        </p:txBody>
      </p:sp>
      <p:sp>
        <p:nvSpPr>
          <p:cNvPr id="48" name="Text Placeholder 10">
            <a:extLst>
              <a:ext uri="{FF2B5EF4-FFF2-40B4-BE49-F238E27FC236}">
                <a16:creationId xmlns:a16="http://schemas.microsoft.com/office/drawing/2014/main" id="{0FFD0B89-7252-2655-7F1C-79A22C78E324}"/>
              </a:ext>
            </a:extLst>
          </p:cNvPr>
          <p:cNvSpPr txBox="1">
            <a:spLocks/>
          </p:cNvSpPr>
          <p:nvPr/>
        </p:nvSpPr>
        <p:spPr>
          <a:xfrm>
            <a:off x="1671522" y="4918710"/>
            <a:ext cx="2411867" cy="447645"/>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rtl="0">
              <a:spcBef>
                <a:spcPts val="1400"/>
              </a:spcBef>
              <a:spcAft>
                <a:spcPts val="600"/>
              </a:spcAft>
            </a:pPr>
            <a:r>
              <a:rPr lang="en-GB">
                <a:solidFill>
                  <a:schemeClr val="bg1"/>
                </a:solidFill>
                <a:effectLst/>
                <a:latin typeface="Calibri" panose="020F0502020204030204" pitchFamily="34" charset="0"/>
                <a:ea typeface="Calibri" panose="020F0502020204030204" pitchFamily="34" charset="0"/>
                <a:cs typeface="Arial" panose="020B0604020202020204" pitchFamily="34" charset="0"/>
              </a:rPr>
              <a:t>Inclusion of stakeholders in the strategic planning process;</a:t>
            </a:r>
            <a:endParaRPr lang="en-LB">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9" name="Triangle 48">
            <a:extLst>
              <a:ext uri="{FF2B5EF4-FFF2-40B4-BE49-F238E27FC236}">
                <a16:creationId xmlns:a16="http://schemas.microsoft.com/office/drawing/2014/main" id="{755A7AEE-EEC3-69EB-0955-E1E4ABECB5D9}"/>
              </a:ext>
            </a:extLst>
          </p:cNvPr>
          <p:cNvSpPr/>
          <p:nvPr/>
        </p:nvSpPr>
        <p:spPr>
          <a:xfrm rot="5400000">
            <a:off x="1451701" y="5046980"/>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 Placeholder 10">
            <a:extLst>
              <a:ext uri="{FF2B5EF4-FFF2-40B4-BE49-F238E27FC236}">
                <a16:creationId xmlns:a16="http://schemas.microsoft.com/office/drawing/2014/main" id="{AB75E7D6-1EDD-8CFA-9071-C67087560905}"/>
              </a:ext>
            </a:extLst>
          </p:cNvPr>
          <p:cNvSpPr txBox="1">
            <a:spLocks/>
          </p:cNvSpPr>
          <p:nvPr/>
        </p:nvSpPr>
        <p:spPr>
          <a:xfrm>
            <a:off x="453402" y="5601592"/>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4</a:t>
            </a:r>
          </a:p>
        </p:txBody>
      </p:sp>
      <p:sp>
        <p:nvSpPr>
          <p:cNvPr id="53" name="Text Placeholder 10">
            <a:extLst>
              <a:ext uri="{FF2B5EF4-FFF2-40B4-BE49-F238E27FC236}">
                <a16:creationId xmlns:a16="http://schemas.microsoft.com/office/drawing/2014/main" id="{39E60B6C-A241-49A2-EA9B-516AA768F9FC}"/>
              </a:ext>
            </a:extLst>
          </p:cNvPr>
          <p:cNvSpPr txBox="1">
            <a:spLocks/>
          </p:cNvSpPr>
          <p:nvPr/>
        </p:nvSpPr>
        <p:spPr>
          <a:xfrm>
            <a:off x="1671522" y="5580861"/>
            <a:ext cx="2411867" cy="447645"/>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rtl="0">
              <a:lnSpc>
                <a:spcPct val="107000"/>
              </a:lnSpc>
              <a:spcBef>
                <a:spcPts val="1400"/>
              </a:spcBef>
              <a:spcAft>
                <a:spcPts val="600"/>
              </a:spcAft>
            </a:pPr>
            <a:r>
              <a:rPr lang="en-GB">
                <a:solidFill>
                  <a:schemeClr val="bg1"/>
                </a:solidFill>
              </a:rPr>
              <a:t>Involvement of stakeholders in the decision-making process;</a:t>
            </a:r>
            <a:endParaRPr lang="en-LB">
              <a:solidFill>
                <a:schemeClr val="bg1"/>
              </a:solidFill>
            </a:endParaRPr>
          </a:p>
        </p:txBody>
      </p:sp>
      <p:sp>
        <p:nvSpPr>
          <p:cNvPr id="54" name="Triangle 53">
            <a:extLst>
              <a:ext uri="{FF2B5EF4-FFF2-40B4-BE49-F238E27FC236}">
                <a16:creationId xmlns:a16="http://schemas.microsoft.com/office/drawing/2014/main" id="{A975BEB4-BB0A-E353-9A98-5CA662EA1352}"/>
              </a:ext>
            </a:extLst>
          </p:cNvPr>
          <p:cNvSpPr/>
          <p:nvPr/>
        </p:nvSpPr>
        <p:spPr>
          <a:xfrm rot="5400000">
            <a:off x="1451701" y="5709131"/>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 Placeholder 10">
            <a:extLst>
              <a:ext uri="{FF2B5EF4-FFF2-40B4-BE49-F238E27FC236}">
                <a16:creationId xmlns:a16="http://schemas.microsoft.com/office/drawing/2014/main" id="{F96A30AC-1F23-4E63-5772-F6D89D06767E}"/>
              </a:ext>
            </a:extLst>
          </p:cNvPr>
          <p:cNvSpPr txBox="1">
            <a:spLocks/>
          </p:cNvSpPr>
          <p:nvPr/>
        </p:nvSpPr>
        <p:spPr>
          <a:xfrm>
            <a:off x="453402" y="6253234"/>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ru-RU" sz="2400" b="1" dirty="0">
                <a:solidFill>
                  <a:srgbClr val="63C7CA"/>
                </a:solidFill>
              </a:rPr>
              <a:t>5</a:t>
            </a:r>
            <a:endParaRPr lang="en-US" sz="2400" b="1" dirty="0">
              <a:solidFill>
                <a:srgbClr val="63C7CA"/>
              </a:solidFill>
            </a:endParaRPr>
          </a:p>
        </p:txBody>
      </p:sp>
      <p:sp>
        <p:nvSpPr>
          <p:cNvPr id="58" name="Text Placeholder 10">
            <a:extLst>
              <a:ext uri="{FF2B5EF4-FFF2-40B4-BE49-F238E27FC236}">
                <a16:creationId xmlns:a16="http://schemas.microsoft.com/office/drawing/2014/main" id="{9DEBD6D4-6FF5-3A20-5FD3-C80A5A9EB007}"/>
              </a:ext>
            </a:extLst>
          </p:cNvPr>
          <p:cNvSpPr txBox="1">
            <a:spLocks/>
          </p:cNvSpPr>
          <p:nvPr/>
        </p:nvSpPr>
        <p:spPr>
          <a:xfrm>
            <a:off x="1671522" y="6232503"/>
            <a:ext cx="2411867" cy="447645"/>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rtl="0">
              <a:lnSpc>
                <a:spcPct val="107000"/>
              </a:lnSpc>
              <a:spcBef>
                <a:spcPts val="1400"/>
              </a:spcBef>
              <a:spcAft>
                <a:spcPts val="600"/>
              </a:spcAft>
            </a:pPr>
            <a:r>
              <a:rPr lang="en-GB">
                <a:solidFill>
                  <a:schemeClr val="bg1"/>
                </a:solidFill>
                <a:cs typeface="Arial" panose="020B0604020202020204" pitchFamily="34" charset="0"/>
              </a:rPr>
              <a:t>Considering the stakeholder feedback in the process of continuous improvement;</a:t>
            </a:r>
            <a:endParaRPr lang="en-LB">
              <a:solidFill>
                <a:schemeClr val="bg1"/>
              </a:solidFill>
              <a:cs typeface="Arial" panose="020B0604020202020204" pitchFamily="34" charset="0"/>
            </a:endParaRPr>
          </a:p>
        </p:txBody>
      </p:sp>
      <p:sp>
        <p:nvSpPr>
          <p:cNvPr id="59" name="Triangle 58">
            <a:extLst>
              <a:ext uri="{FF2B5EF4-FFF2-40B4-BE49-F238E27FC236}">
                <a16:creationId xmlns:a16="http://schemas.microsoft.com/office/drawing/2014/main" id="{B83ED452-03C6-D991-3BE3-0D839952CB5E}"/>
              </a:ext>
            </a:extLst>
          </p:cNvPr>
          <p:cNvSpPr/>
          <p:nvPr/>
        </p:nvSpPr>
        <p:spPr>
          <a:xfrm rot="5400000">
            <a:off x="1451701" y="6360773"/>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6" name="Group 95">
            <a:extLst>
              <a:ext uri="{FF2B5EF4-FFF2-40B4-BE49-F238E27FC236}">
                <a16:creationId xmlns:a16="http://schemas.microsoft.com/office/drawing/2014/main" id="{57589552-CAFC-5222-CD76-DE969A613FC7}"/>
              </a:ext>
            </a:extLst>
          </p:cNvPr>
          <p:cNvGrpSpPr/>
          <p:nvPr/>
        </p:nvGrpSpPr>
        <p:grpSpPr>
          <a:xfrm>
            <a:off x="459045" y="4182699"/>
            <a:ext cx="3568945" cy="2617365"/>
            <a:chOff x="459045" y="4058713"/>
            <a:chExt cx="3568945" cy="2617365"/>
          </a:xfrm>
        </p:grpSpPr>
        <p:sp>
          <p:nvSpPr>
            <p:cNvPr id="15" name="Rectangle 14">
              <a:extLst>
                <a:ext uri="{FF2B5EF4-FFF2-40B4-BE49-F238E27FC236}">
                  <a16:creationId xmlns:a16="http://schemas.microsoft.com/office/drawing/2014/main" id="{5CC28329-752A-B478-D806-29B65BEE02AA}"/>
                </a:ext>
              </a:extLst>
            </p:cNvPr>
            <p:cNvSpPr/>
            <p:nvPr/>
          </p:nvSpPr>
          <p:spPr>
            <a:xfrm>
              <a:off x="469556" y="4058713"/>
              <a:ext cx="3558434"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8" name="Rectangle 7">
              <a:extLst>
                <a:ext uri="{FF2B5EF4-FFF2-40B4-BE49-F238E27FC236}">
                  <a16:creationId xmlns:a16="http://schemas.microsoft.com/office/drawing/2014/main" id="{1F9FC738-887F-235D-8B81-5577C14FCBB2}"/>
                </a:ext>
              </a:extLst>
            </p:cNvPr>
            <p:cNvSpPr/>
            <p:nvPr/>
          </p:nvSpPr>
          <p:spPr>
            <a:xfrm>
              <a:off x="469556" y="4699844"/>
              <a:ext cx="3558434"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50" name="Rectangle 49">
              <a:extLst>
                <a:ext uri="{FF2B5EF4-FFF2-40B4-BE49-F238E27FC236}">
                  <a16:creationId xmlns:a16="http://schemas.microsoft.com/office/drawing/2014/main" id="{BA593611-DBA8-2D91-13DB-067649C70705}"/>
                </a:ext>
              </a:extLst>
            </p:cNvPr>
            <p:cNvSpPr/>
            <p:nvPr/>
          </p:nvSpPr>
          <p:spPr>
            <a:xfrm>
              <a:off x="459045" y="5351485"/>
              <a:ext cx="3558434"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55" name="Rectangle 54">
              <a:extLst>
                <a:ext uri="{FF2B5EF4-FFF2-40B4-BE49-F238E27FC236}">
                  <a16:creationId xmlns:a16="http://schemas.microsoft.com/office/drawing/2014/main" id="{46B6FE11-2B8A-9AA7-EEBB-54835F5DB49F}"/>
                </a:ext>
              </a:extLst>
            </p:cNvPr>
            <p:cNvSpPr/>
            <p:nvPr/>
          </p:nvSpPr>
          <p:spPr>
            <a:xfrm>
              <a:off x="459045" y="6013636"/>
              <a:ext cx="3558434"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60" name="Rectangle 59">
              <a:extLst>
                <a:ext uri="{FF2B5EF4-FFF2-40B4-BE49-F238E27FC236}">
                  <a16:creationId xmlns:a16="http://schemas.microsoft.com/office/drawing/2014/main" id="{29534A2E-A0C8-669A-99A1-33DF71DF7A8E}"/>
                </a:ext>
              </a:extLst>
            </p:cNvPr>
            <p:cNvSpPr/>
            <p:nvPr/>
          </p:nvSpPr>
          <p:spPr>
            <a:xfrm>
              <a:off x="459045" y="6665278"/>
              <a:ext cx="3558434"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grpSp>
      <p:sp>
        <p:nvSpPr>
          <p:cNvPr id="61" name="Text Placeholder 10">
            <a:extLst>
              <a:ext uri="{FF2B5EF4-FFF2-40B4-BE49-F238E27FC236}">
                <a16:creationId xmlns:a16="http://schemas.microsoft.com/office/drawing/2014/main" id="{A4F5EBFA-AB53-54C8-FCA8-84329BAA2A30}"/>
              </a:ext>
            </a:extLst>
          </p:cNvPr>
          <p:cNvSpPr txBox="1">
            <a:spLocks/>
          </p:cNvSpPr>
          <p:nvPr/>
        </p:nvSpPr>
        <p:spPr>
          <a:xfrm>
            <a:off x="453402" y="6915385"/>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ru-RU" sz="2400" b="1" dirty="0">
                <a:solidFill>
                  <a:srgbClr val="63C7CA"/>
                </a:solidFill>
              </a:rPr>
              <a:t>6</a:t>
            </a:r>
            <a:endParaRPr lang="en-US" sz="2400" b="1" dirty="0">
              <a:solidFill>
                <a:srgbClr val="63C7CA"/>
              </a:solidFill>
            </a:endParaRPr>
          </a:p>
        </p:txBody>
      </p:sp>
      <p:sp>
        <p:nvSpPr>
          <p:cNvPr id="62" name="Text Placeholder 10">
            <a:extLst>
              <a:ext uri="{FF2B5EF4-FFF2-40B4-BE49-F238E27FC236}">
                <a16:creationId xmlns:a16="http://schemas.microsoft.com/office/drawing/2014/main" id="{EC6A4D6E-639D-D2A6-8E19-355A695FD445}"/>
              </a:ext>
            </a:extLst>
          </p:cNvPr>
          <p:cNvSpPr txBox="1">
            <a:spLocks/>
          </p:cNvSpPr>
          <p:nvPr/>
        </p:nvSpPr>
        <p:spPr>
          <a:xfrm>
            <a:off x="1671522" y="6894654"/>
            <a:ext cx="2411867" cy="447645"/>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rtl="0">
              <a:lnSpc>
                <a:spcPct val="107000"/>
              </a:lnSpc>
              <a:spcBef>
                <a:spcPts val="1400"/>
              </a:spcBef>
              <a:spcAft>
                <a:spcPts val="600"/>
              </a:spcAft>
            </a:pPr>
            <a:r>
              <a:rPr lang="en-GB">
                <a:solidFill>
                  <a:schemeClr val="bg1"/>
                </a:solidFill>
                <a:cs typeface="Arial" panose="020B0604020202020204" pitchFamily="34" charset="0"/>
              </a:rPr>
              <a:t>Ensuring transfer of knowledge to benefit economic and social development.</a:t>
            </a:r>
            <a:endParaRPr lang="en-LB">
              <a:solidFill>
                <a:schemeClr val="bg1"/>
              </a:solidFill>
              <a:cs typeface="Arial" panose="020B0604020202020204" pitchFamily="34" charset="0"/>
            </a:endParaRPr>
          </a:p>
        </p:txBody>
      </p:sp>
      <p:sp>
        <p:nvSpPr>
          <p:cNvPr id="63" name="Triangle 62">
            <a:extLst>
              <a:ext uri="{FF2B5EF4-FFF2-40B4-BE49-F238E27FC236}">
                <a16:creationId xmlns:a16="http://schemas.microsoft.com/office/drawing/2014/main" id="{257E37A9-F868-1AA3-7F5B-DE6307AC8CE8}"/>
              </a:ext>
            </a:extLst>
          </p:cNvPr>
          <p:cNvSpPr/>
          <p:nvPr/>
        </p:nvSpPr>
        <p:spPr>
          <a:xfrm rot="5400000">
            <a:off x="1451701" y="7022924"/>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4" name="Picture Placeholder 47">
            <a:extLst>
              <a:ext uri="{FF2B5EF4-FFF2-40B4-BE49-F238E27FC236}">
                <a16:creationId xmlns:a16="http://schemas.microsoft.com/office/drawing/2014/main" id="{55D93703-B24E-4433-946E-E7999AA022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52958" y="7498278"/>
            <a:ext cx="4339991" cy="2692469"/>
          </a:xfrm>
          <a:prstGeom prst="rect">
            <a:avLst/>
          </a:prstGeom>
        </p:spPr>
      </p:pic>
      <p:grpSp>
        <p:nvGrpSpPr>
          <p:cNvPr id="65" name="Group 64">
            <a:extLst>
              <a:ext uri="{FF2B5EF4-FFF2-40B4-BE49-F238E27FC236}">
                <a16:creationId xmlns:a16="http://schemas.microsoft.com/office/drawing/2014/main" id="{140ABFFE-F296-349B-379F-DA0E6470D18B}"/>
              </a:ext>
            </a:extLst>
          </p:cNvPr>
          <p:cNvGrpSpPr/>
          <p:nvPr/>
        </p:nvGrpSpPr>
        <p:grpSpPr>
          <a:xfrm>
            <a:off x="4919221" y="4380234"/>
            <a:ext cx="1937863" cy="1990089"/>
            <a:chOff x="1543527" y="1212272"/>
            <a:chExt cx="1366867" cy="1403705"/>
          </a:xfrm>
          <a:solidFill>
            <a:srgbClr val="8A2061"/>
          </a:solidFill>
        </p:grpSpPr>
        <p:grpSp>
          <p:nvGrpSpPr>
            <p:cNvPr id="66" name="Graphic 2">
              <a:extLst>
                <a:ext uri="{FF2B5EF4-FFF2-40B4-BE49-F238E27FC236}">
                  <a16:creationId xmlns:a16="http://schemas.microsoft.com/office/drawing/2014/main" id="{379AACF5-D9AC-8378-BDAD-8C9A9B98A10B}"/>
                </a:ext>
              </a:extLst>
            </p:cNvPr>
            <p:cNvGrpSpPr/>
            <p:nvPr/>
          </p:nvGrpSpPr>
          <p:grpSpPr>
            <a:xfrm>
              <a:off x="1546614" y="1232327"/>
              <a:ext cx="1294017" cy="1313936"/>
              <a:chOff x="4438058" y="1141151"/>
              <a:chExt cx="2215664" cy="2249770"/>
            </a:xfrm>
            <a:grpFill/>
          </p:grpSpPr>
          <p:sp>
            <p:nvSpPr>
              <p:cNvPr id="68" name="Freeform 67">
                <a:extLst>
                  <a:ext uri="{FF2B5EF4-FFF2-40B4-BE49-F238E27FC236}">
                    <a16:creationId xmlns:a16="http://schemas.microsoft.com/office/drawing/2014/main" id="{1E7FEF6A-2F5B-1953-7FFC-221BE93378EB}"/>
                  </a:ext>
                </a:extLst>
              </p:cNvPr>
              <p:cNvSpPr/>
              <p:nvPr/>
            </p:nvSpPr>
            <p:spPr>
              <a:xfrm>
                <a:off x="5338410" y="2013663"/>
                <a:ext cx="415913" cy="230176"/>
              </a:xfrm>
              <a:custGeom>
                <a:avLst/>
                <a:gdLst>
                  <a:gd name="connsiteX0" fmla="*/ 415913 w 415913"/>
                  <a:gd name="connsiteY0" fmla="*/ 118758 h 230176"/>
                  <a:gd name="connsiteX1" fmla="*/ 349291 w 415913"/>
                  <a:gd name="connsiteY1" fmla="*/ 155885 h 230176"/>
                  <a:gd name="connsiteX2" fmla="*/ 217950 w 415913"/>
                  <a:gd name="connsiteY2" fmla="*/ 227282 h 230176"/>
                  <a:gd name="connsiteX3" fmla="*/ 199867 w 415913"/>
                  <a:gd name="connsiteY3" fmla="*/ 229186 h 230176"/>
                  <a:gd name="connsiteX4" fmla="*/ 4759 w 415913"/>
                  <a:gd name="connsiteY4" fmla="*/ 122566 h 230176"/>
                  <a:gd name="connsiteX5" fmla="*/ 0 w 415913"/>
                  <a:gd name="connsiteY5" fmla="*/ 118758 h 230176"/>
                  <a:gd name="connsiteX6" fmla="*/ 9517 w 415913"/>
                  <a:gd name="connsiteY6" fmla="*/ 111142 h 230176"/>
                  <a:gd name="connsiteX7" fmla="*/ 196060 w 415913"/>
                  <a:gd name="connsiteY7" fmla="*/ 3570 h 230176"/>
                  <a:gd name="connsiteX8" fmla="*/ 219853 w 415913"/>
                  <a:gd name="connsiteY8" fmla="*/ 3570 h 230176"/>
                  <a:gd name="connsiteX9" fmla="*/ 407347 w 415913"/>
                  <a:gd name="connsiteY9" fmla="*/ 111142 h 230176"/>
                  <a:gd name="connsiteX10" fmla="*/ 415913 w 415913"/>
                  <a:gd name="connsiteY10" fmla="*/ 118758 h 23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913" h="230176">
                    <a:moveTo>
                      <a:pt x="415913" y="118758"/>
                    </a:moveTo>
                    <a:cubicBezTo>
                      <a:pt x="393071" y="131133"/>
                      <a:pt x="371181" y="143509"/>
                      <a:pt x="349291" y="155885"/>
                    </a:cubicBezTo>
                    <a:cubicBezTo>
                      <a:pt x="305510" y="179684"/>
                      <a:pt x="261730" y="203483"/>
                      <a:pt x="217950" y="227282"/>
                    </a:cubicBezTo>
                    <a:cubicBezTo>
                      <a:pt x="213191" y="230138"/>
                      <a:pt x="204625" y="231090"/>
                      <a:pt x="199867" y="229186"/>
                    </a:cubicBezTo>
                    <a:cubicBezTo>
                      <a:pt x="134196" y="193963"/>
                      <a:pt x="69478" y="158740"/>
                      <a:pt x="4759" y="122566"/>
                    </a:cubicBezTo>
                    <a:cubicBezTo>
                      <a:pt x="3807" y="121614"/>
                      <a:pt x="2855" y="120662"/>
                      <a:pt x="0" y="118758"/>
                    </a:cubicBezTo>
                    <a:cubicBezTo>
                      <a:pt x="3807" y="115902"/>
                      <a:pt x="6662" y="113046"/>
                      <a:pt x="9517" y="111142"/>
                    </a:cubicBezTo>
                    <a:cubicBezTo>
                      <a:pt x="71381" y="74967"/>
                      <a:pt x="134196" y="39745"/>
                      <a:pt x="196060" y="3570"/>
                    </a:cubicBezTo>
                    <a:cubicBezTo>
                      <a:pt x="204625" y="-1190"/>
                      <a:pt x="211288" y="-1190"/>
                      <a:pt x="219853" y="3570"/>
                    </a:cubicBezTo>
                    <a:cubicBezTo>
                      <a:pt x="282669" y="39745"/>
                      <a:pt x="345484" y="74967"/>
                      <a:pt x="407347" y="111142"/>
                    </a:cubicBezTo>
                    <a:cubicBezTo>
                      <a:pt x="410203" y="113046"/>
                      <a:pt x="412106" y="115902"/>
                      <a:pt x="415913" y="118758"/>
                    </a:cubicBezTo>
                    <a:close/>
                  </a:path>
                </a:pathLst>
              </a:custGeom>
              <a:solidFill>
                <a:srgbClr val="186BA8"/>
              </a:solidFill>
              <a:ln w="9514"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81EE795-1E3E-3FF3-B141-082AC6B51819}"/>
                  </a:ext>
                </a:extLst>
              </p:cNvPr>
              <p:cNvSpPr/>
              <p:nvPr/>
            </p:nvSpPr>
            <p:spPr>
              <a:xfrm>
                <a:off x="5337458" y="1141151"/>
                <a:ext cx="416864" cy="228783"/>
              </a:xfrm>
              <a:custGeom>
                <a:avLst/>
                <a:gdLst>
                  <a:gd name="connsiteX0" fmla="*/ 0 w 416864"/>
                  <a:gd name="connsiteY0" fmla="*/ 116413 h 228783"/>
                  <a:gd name="connsiteX1" fmla="*/ 40925 w 416864"/>
                  <a:gd name="connsiteY1" fmla="*/ 92614 h 228783"/>
                  <a:gd name="connsiteX2" fmla="*/ 195108 w 416864"/>
                  <a:gd name="connsiteY2" fmla="*/ 4081 h 228783"/>
                  <a:gd name="connsiteX3" fmla="*/ 219853 w 416864"/>
                  <a:gd name="connsiteY3" fmla="*/ 3129 h 228783"/>
                  <a:gd name="connsiteX4" fmla="*/ 407347 w 416864"/>
                  <a:gd name="connsiteY4" fmla="*/ 110702 h 228783"/>
                  <a:gd name="connsiteX5" fmla="*/ 416865 w 416864"/>
                  <a:gd name="connsiteY5" fmla="*/ 118317 h 228783"/>
                  <a:gd name="connsiteX6" fmla="*/ 338822 w 416864"/>
                  <a:gd name="connsiteY6" fmla="*/ 161156 h 228783"/>
                  <a:gd name="connsiteX7" fmla="*/ 218902 w 416864"/>
                  <a:gd name="connsiteY7" fmla="*/ 225890 h 228783"/>
                  <a:gd name="connsiteX8" fmla="*/ 200818 w 416864"/>
                  <a:gd name="connsiteY8" fmla="*/ 227793 h 228783"/>
                  <a:gd name="connsiteX9" fmla="*/ 4759 w 416864"/>
                  <a:gd name="connsiteY9" fmla="*/ 121173 h 228783"/>
                  <a:gd name="connsiteX10" fmla="*/ 0 w 416864"/>
                  <a:gd name="connsiteY10" fmla="*/ 116413 h 22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864" h="228783">
                    <a:moveTo>
                      <a:pt x="0" y="116413"/>
                    </a:moveTo>
                    <a:cubicBezTo>
                      <a:pt x="14276" y="107846"/>
                      <a:pt x="27601" y="100230"/>
                      <a:pt x="40925" y="92614"/>
                    </a:cubicBezTo>
                    <a:cubicBezTo>
                      <a:pt x="92319" y="63103"/>
                      <a:pt x="143714" y="33592"/>
                      <a:pt x="195108" y="4081"/>
                    </a:cubicBezTo>
                    <a:cubicBezTo>
                      <a:pt x="203674" y="-679"/>
                      <a:pt x="211288" y="-1630"/>
                      <a:pt x="219853" y="3129"/>
                    </a:cubicBezTo>
                    <a:cubicBezTo>
                      <a:pt x="282669" y="39304"/>
                      <a:pt x="344532" y="75479"/>
                      <a:pt x="407347" y="110702"/>
                    </a:cubicBezTo>
                    <a:cubicBezTo>
                      <a:pt x="410203" y="112605"/>
                      <a:pt x="412106" y="114509"/>
                      <a:pt x="416865" y="118317"/>
                    </a:cubicBezTo>
                    <a:cubicBezTo>
                      <a:pt x="390216" y="132597"/>
                      <a:pt x="364519" y="146876"/>
                      <a:pt x="338822" y="161156"/>
                    </a:cubicBezTo>
                    <a:cubicBezTo>
                      <a:pt x="298848" y="183051"/>
                      <a:pt x="258875" y="204946"/>
                      <a:pt x="218902" y="225890"/>
                    </a:cubicBezTo>
                    <a:cubicBezTo>
                      <a:pt x="214143" y="228745"/>
                      <a:pt x="205577" y="229697"/>
                      <a:pt x="200818" y="227793"/>
                    </a:cubicBezTo>
                    <a:cubicBezTo>
                      <a:pt x="135148" y="192571"/>
                      <a:pt x="69478" y="156396"/>
                      <a:pt x="4759" y="121173"/>
                    </a:cubicBezTo>
                    <a:cubicBezTo>
                      <a:pt x="3807" y="121173"/>
                      <a:pt x="2855" y="120221"/>
                      <a:pt x="0" y="116413"/>
                    </a:cubicBezTo>
                    <a:close/>
                  </a:path>
                </a:pathLst>
              </a:custGeom>
              <a:solidFill>
                <a:srgbClr val="186BA8"/>
              </a:solidFill>
              <a:ln w="951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B8A55677-2220-AA2C-8E41-BCB0F3140CC3}"/>
                  </a:ext>
                </a:extLst>
              </p:cNvPr>
              <p:cNvSpPr/>
              <p:nvPr/>
            </p:nvSpPr>
            <p:spPr>
              <a:xfrm>
                <a:off x="6198788" y="2510531"/>
                <a:ext cx="416864" cy="229482"/>
              </a:xfrm>
              <a:custGeom>
                <a:avLst/>
                <a:gdLst>
                  <a:gd name="connsiteX0" fmla="*/ 0 w 416864"/>
                  <a:gd name="connsiteY0" fmla="*/ 116912 h 229482"/>
                  <a:gd name="connsiteX1" fmla="*/ 107547 w 416864"/>
                  <a:gd name="connsiteY1" fmla="*/ 55035 h 229482"/>
                  <a:gd name="connsiteX2" fmla="*/ 198915 w 416864"/>
                  <a:gd name="connsiteY2" fmla="*/ 2676 h 229482"/>
                  <a:gd name="connsiteX3" fmla="*/ 216998 w 416864"/>
                  <a:gd name="connsiteY3" fmla="*/ 1724 h 229482"/>
                  <a:gd name="connsiteX4" fmla="*/ 412106 w 416864"/>
                  <a:gd name="connsiteY4" fmla="*/ 113104 h 229482"/>
                  <a:gd name="connsiteX5" fmla="*/ 416865 w 416864"/>
                  <a:gd name="connsiteY5" fmla="*/ 117864 h 229482"/>
                  <a:gd name="connsiteX6" fmla="*/ 404492 w 416864"/>
                  <a:gd name="connsiteY6" fmla="*/ 126432 h 229482"/>
                  <a:gd name="connsiteX7" fmla="*/ 219853 w 416864"/>
                  <a:gd name="connsiteY7" fmla="*/ 227340 h 229482"/>
                  <a:gd name="connsiteX8" fmla="*/ 198915 w 416864"/>
                  <a:gd name="connsiteY8" fmla="*/ 227340 h 229482"/>
                  <a:gd name="connsiteX9" fmla="*/ 14276 w 416864"/>
                  <a:gd name="connsiteY9" fmla="*/ 126432 h 229482"/>
                  <a:gd name="connsiteX10" fmla="*/ 0 w 416864"/>
                  <a:gd name="connsiteY10" fmla="*/ 116912 h 22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864" h="229482">
                    <a:moveTo>
                      <a:pt x="0" y="116912"/>
                    </a:moveTo>
                    <a:cubicBezTo>
                      <a:pt x="38070" y="95017"/>
                      <a:pt x="73285" y="75026"/>
                      <a:pt x="107547" y="55035"/>
                    </a:cubicBezTo>
                    <a:cubicBezTo>
                      <a:pt x="138003" y="37899"/>
                      <a:pt x="168459" y="19812"/>
                      <a:pt x="198915" y="2676"/>
                    </a:cubicBezTo>
                    <a:cubicBezTo>
                      <a:pt x="203674" y="-180"/>
                      <a:pt x="212240" y="-1132"/>
                      <a:pt x="216998" y="1724"/>
                    </a:cubicBezTo>
                    <a:cubicBezTo>
                      <a:pt x="282669" y="38851"/>
                      <a:pt x="347387" y="75978"/>
                      <a:pt x="412106" y="113104"/>
                    </a:cubicBezTo>
                    <a:cubicBezTo>
                      <a:pt x="413058" y="114056"/>
                      <a:pt x="414009" y="115008"/>
                      <a:pt x="416865" y="117864"/>
                    </a:cubicBezTo>
                    <a:cubicBezTo>
                      <a:pt x="412106" y="120720"/>
                      <a:pt x="408299" y="123576"/>
                      <a:pt x="404492" y="126432"/>
                    </a:cubicBezTo>
                    <a:cubicBezTo>
                      <a:pt x="342629" y="159751"/>
                      <a:pt x="281717" y="194022"/>
                      <a:pt x="219853" y="227340"/>
                    </a:cubicBezTo>
                    <a:cubicBezTo>
                      <a:pt x="214143" y="230196"/>
                      <a:pt x="204625" y="230196"/>
                      <a:pt x="198915" y="227340"/>
                    </a:cubicBezTo>
                    <a:cubicBezTo>
                      <a:pt x="137052" y="194022"/>
                      <a:pt x="75188" y="160703"/>
                      <a:pt x="14276" y="126432"/>
                    </a:cubicBezTo>
                    <a:cubicBezTo>
                      <a:pt x="10469" y="123576"/>
                      <a:pt x="6662" y="120720"/>
                      <a:pt x="0" y="116912"/>
                    </a:cubicBezTo>
                    <a:close/>
                  </a:path>
                </a:pathLst>
              </a:custGeom>
              <a:solidFill>
                <a:srgbClr val="186BA8"/>
              </a:solidFill>
              <a:ln w="951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2478D79-1270-C08E-F764-285EE62D4C33}"/>
                  </a:ext>
                </a:extLst>
              </p:cNvPr>
              <p:cNvSpPr/>
              <p:nvPr/>
            </p:nvSpPr>
            <p:spPr>
              <a:xfrm>
                <a:off x="4474225" y="1508407"/>
                <a:ext cx="417816" cy="230753"/>
              </a:xfrm>
              <a:custGeom>
                <a:avLst/>
                <a:gdLst>
                  <a:gd name="connsiteX0" fmla="*/ 0 w 417816"/>
                  <a:gd name="connsiteY0" fmla="*/ 118520 h 230753"/>
                  <a:gd name="connsiteX1" fmla="*/ 13324 w 417816"/>
                  <a:gd name="connsiteY1" fmla="*/ 109000 h 230753"/>
                  <a:gd name="connsiteX2" fmla="*/ 195108 w 417816"/>
                  <a:gd name="connsiteY2" fmla="*/ 4284 h 230753"/>
                  <a:gd name="connsiteX3" fmla="*/ 223660 w 417816"/>
                  <a:gd name="connsiteY3" fmla="*/ 4284 h 230753"/>
                  <a:gd name="connsiteX4" fmla="*/ 402588 w 417816"/>
                  <a:gd name="connsiteY4" fmla="*/ 107096 h 230753"/>
                  <a:gd name="connsiteX5" fmla="*/ 417816 w 417816"/>
                  <a:gd name="connsiteY5" fmla="*/ 118520 h 230753"/>
                  <a:gd name="connsiteX6" fmla="*/ 348339 w 417816"/>
                  <a:gd name="connsiteY6" fmla="*/ 156598 h 230753"/>
                  <a:gd name="connsiteX7" fmla="*/ 221757 w 417816"/>
                  <a:gd name="connsiteY7" fmla="*/ 226092 h 230753"/>
                  <a:gd name="connsiteX8" fmla="*/ 197963 w 417816"/>
                  <a:gd name="connsiteY8" fmla="*/ 227996 h 230753"/>
                  <a:gd name="connsiteX9" fmla="*/ 9517 w 417816"/>
                  <a:gd name="connsiteY9" fmla="*/ 125184 h 230753"/>
                  <a:gd name="connsiteX10" fmla="*/ 0 w 417816"/>
                  <a:gd name="connsiteY10" fmla="*/ 118520 h 2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816" h="230753">
                    <a:moveTo>
                      <a:pt x="0" y="118520"/>
                    </a:moveTo>
                    <a:cubicBezTo>
                      <a:pt x="5710" y="114712"/>
                      <a:pt x="9517" y="111856"/>
                      <a:pt x="13324" y="109000"/>
                    </a:cubicBezTo>
                    <a:cubicBezTo>
                      <a:pt x="74236" y="73777"/>
                      <a:pt x="134196" y="39507"/>
                      <a:pt x="195108" y="4284"/>
                    </a:cubicBezTo>
                    <a:cubicBezTo>
                      <a:pt x="205577" y="-1428"/>
                      <a:pt x="213191" y="-1428"/>
                      <a:pt x="223660" y="4284"/>
                    </a:cubicBezTo>
                    <a:cubicBezTo>
                      <a:pt x="282668" y="39507"/>
                      <a:pt x="342629" y="72825"/>
                      <a:pt x="402588" y="107096"/>
                    </a:cubicBezTo>
                    <a:cubicBezTo>
                      <a:pt x="407347" y="109952"/>
                      <a:pt x="411154" y="113760"/>
                      <a:pt x="417816" y="118520"/>
                    </a:cubicBezTo>
                    <a:cubicBezTo>
                      <a:pt x="393071" y="131847"/>
                      <a:pt x="371181" y="144223"/>
                      <a:pt x="348339" y="156598"/>
                    </a:cubicBezTo>
                    <a:cubicBezTo>
                      <a:pt x="306462" y="179446"/>
                      <a:pt x="264585" y="202293"/>
                      <a:pt x="221757" y="226092"/>
                    </a:cubicBezTo>
                    <a:cubicBezTo>
                      <a:pt x="214143" y="230852"/>
                      <a:pt x="206529" y="232756"/>
                      <a:pt x="197963" y="227996"/>
                    </a:cubicBezTo>
                    <a:cubicBezTo>
                      <a:pt x="135148" y="193725"/>
                      <a:pt x="72333" y="159454"/>
                      <a:pt x="9517" y="125184"/>
                    </a:cubicBezTo>
                    <a:cubicBezTo>
                      <a:pt x="7614" y="123280"/>
                      <a:pt x="4759" y="121376"/>
                      <a:pt x="0" y="118520"/>
                    </a:cubicBezTo>
                    <a:close/>
                  </a:path>
                </a:pathLst>
              </a:custGeom>
              <a:solidFill>
                <a:srgbClr val="186BA8"/>
              </a:solidFill>
              <a:ln w="951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08ABB861-700A-768F-676A-268BB2F8F3CA}"/>
                  </a:ext>
                </a:extLst>
              </p:cNvPr>
              <p:cNvSpPr/>
              <p:nvPr/>
            </p:nvSpPr>
            <p:spPr>
              <a:xfrm>
                <a:off x="4473273" y="2509432"/>
                <a:ext cx="418768" cy="229852"/>
              </a:xfrm>
              <a:custGeom>
                <a:avLst/>
                <a:gdLst>
                  <a:gd name="connsiteX0" fmla="*/ 418768 w 418768"/>
                  <a:gd name="connsiteY0" fmla="*/ 118963 h 229852"/>
                  <a:gd name="connsiteX1" fmla="*/ 376891 w 418768"/>
                  <a:gd name="connsiteY1" fmla="*/ 142763 h 229852"/>
                  <a:gd name="connsiteX2" fmla="*/ 221757 w 418768"/>
                  <a:gd name="connsiteY2" fmla="*/ 226536 h 229852"/>
                  <a:gd name="connsiteX3" fmla="*/ 200818 w 418768"/>
                  <a:gd name="connsiteY3" fmla="*/ 228440 h 229852"/>
                  <a:gd name="connsiteX4" fmla="*/ 11421 w 418768"/>
                  <a:gd name="connsiteY4" fmla="*/ 125627 h 229852"/>
                  <a:gd name="connsiteX5" fmla="*/ 0 w 418768"/>
                  <a:gd name="connsiteY5" fmla="*/ 118012 h 229852"/>
                  <a:gd name="connsiteX6" fmla="*/ 48539 w 418768"/>
                  <a:gd name="connsiteY6" fmla="*/ 89453 h 229852"/>
                  <a:gd name="connsiteX7" fmla="*/ 197963 w 418768"/>
                  <a:gd name="connsiteY7" fmla="*/ 3776 h 229852"/>
                  <a:gd name="connsiteX8" fmla="*/ 218902 w 418768"/>
                  <a:gd name="connsiteY8" fmla="*/ 2824 h 229852"/>
                  <a:gd name="connsiteX9" fmla="*/ 409251 w 418768"/>
                  <a:gd name="connsiteY9" fmla="*/ 112300 h 229852"/>
                  <a:gd name="connsiteX10" fmla="*/ 418768 w 418768"/>
                  <a:gd name="connsiteY10" fmla="*/ 118963 h 22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768" h="229852">
                    <a:moveTo>
                      <a:pt x="418768" y="118963"/>
                    </a:moveTo>
                    <a:cubicBezTo>
                      <a:pt x="404492" y="127531"/>
                      <a:pt x="391168" y="135147"/>
                      <a:pt x="376891" y="142763"/>
                    </a:cubicBezTo>
                    <a:cubicBezTo>
                      <a:pt x="325497" y="171322"/>
                      <a:pt x="274103" y="198929"/>
                      <a:pt x="221757" y="226536"/>
                    </a:cubicBezTo>
                    <a:cubicBezTo>
                      <a:pt x="216046" y="229392"/>
                      <a:pt x="206529" y="231296"/>
                      <a:pt x="200818" y="228440"/>
                    </a:cubicBezTo>
                    <a:cubicBezTo>
                      <a:pt x="138003" y="195121"/>
                      <a:pt x="75188" y="159898"/>
                      <a:pt x="11421" y="125627"/>
                    </a:cubicBezTo>
                    <a:cubicBezTo>
                      <a:pt x="8566" y="123723"/>
                      <a:pt x="5711" y="121819"/>
                      <a:pt x="0" y="118012"/>
                    </a:cubicBezTo>
                    <a:cubicBezTo>
                      <a:pt x="17131" y="107540"/>
                      <a:pt x="32359" y="98972"/>
                      <a:pt x="48539" y="89453"/>
                    </a:cubicBezTo>
                    <a:cubicBezTo>
                      <a:pt x="98030" y="60894"/>
                      <a:pt x="148472" y="32335"/>
                      <a:pt x="197963" y="3776"/>
                    </a:cubicBezTo>
                    <a:cubicBezTo>
                      <a:pt x="205577" y="-32"/>
                      <a:pt x="211288" y="-1936"/>
                      <a:pt x="218902" y="2824"/>
                    </a:cubicBezTo>
                    <a:cubicBezTo>
                      <a:pt x="282669" y="38998"/>
                      <a:pt x="345484" y="75173"/>
                      <a:pt x="409251" y="112300"/>
                    </a:cubicBezTo>
                    <a:cubicBezTo>
                      <a:pt x="412106" y="113252"/>
                      <a:pt x="414009" y="115156"/>
                      <a:pt x="418768" y="118963"/>
                    </a:cubicBezTo>
                    <a:close/>
                  </a:path>
                </a:pathLst>
              </a:custGeom>
              <a:solidFill>
                <a:srgbClr val="186BA8"/>
              </a:solidFill>
              <a:ln w="951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E6A398A6-0035-6B0B-4D15-0727448641C1}"/>
                  </a:ext>
                </a:extLst>
              </p:cNvPr>
              <p:cNvSpPr/>
              <p:nvPr/>
            </p:nvSpPr>
            <p:spPr>
              <a:xfrm>
                <a:off x="5337458" y="2899992"/>
                <a:ext cx="417816" cy="230465"/>
              </a:xfrm>
              <a:custGeom>
                <a:avLst/>
                <a:gdLst>
                  <a:gd name="connsiteX0" fmla="*/ 417817 w 417816"/>
                  <a:gd name="connsiteY0" fmla="*/ 119662 h 230465"/>
                  <a:gd name="connsiteX1" fmla="*/ 307414 w 417816"/>
                  <a:gd name="connsiteY1" fmla="*/ 179636 h 230465"/>
                  <a:gd name="connsiteX2" fmla="*/ 218902 w 417816"/>
                  <a:gd name="connsiteY2" fmla="*/ 228187 h 230465"/>
                  <a:gd name="connsiteX3" fmla="*/ 201770 w 417816"/>
                  <a:gd name="connsiteY3" fmla="*/ 229139 h 230465"/>
                  <a:gd name="connsiteX4" fmla="*/ 7614 w 417816"/>
                  <a:gd name="connsiteY4" fmla="*/ 123470 h 230465"/>
                  <a:gd name="connsiteX5" fmla="*/ 0 w 417816"/>
                  <a:gd name="connsiteY5" fmla="*/ 117758 h 230465"/>
                  <a:gd name="connsiteX6" fmla="*/ 39022 w 417816"/>
                  <a:gd name="connsiteY6" fmla="*/ 94911 h 230465"/>
                  <a:gd name="connsiteX7" fmla="*/ 196060 w 417816"/>
                  <a:gd name="connsiteY7" fmla="*/ 4474 h 230465"/>
                  <a:gd name="connsiteX8" fmla="*/ 220805 w 417816"/>
                  <a:gd name="connsiteY8" fmla="*/ 3523 h 230465"/>
                  <a:gd name="connsiteX9" fmla="*/ 410203 w 417816"/>
                  <a:gd name="connsiteY9" fmla="*/ 112047 h 230465"/>
                  <a:gd name="connsiteX10" fmla="*/ 417817 w 417816"/>
                  <a:gd name="connsiteY10" fmla="*/ 119662 h 23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816" h="230465">
                    <a:moveTo>
                      <a:pt x="417817" y="119662"/>
                    </a:moveTo>
                    <a:cubicBezTo>
                      <a:pt x="379747" y="140606"/>
                      <a:pt x="343580" y="160597"/>
                      <a:pt x="307414" y="179636"/>
                    </a:cubicBezTo>
                    <a:cubicBezTo>
                      <a:pt x="277910" y="195820"/>
                      <a:pt x="248406" y="212003"/>
                      <a:pt x="218902" y="228187"/>
                    </a:cubicBezTo>
                    <a:cubicBezTo>
                      <a:pt x="214143" y="231043"/>
                      <a:pt x="206529" y="231043"/>
                      <a:pt x="201770" y="229139"/>
                    </a:cubicBezTo>
                    <a:cubicBezTo>
                      <a:pt x="137052" y="193916"/>
                      <a:pt x="72333" y="158693"/>
                      <a:pt x="7614" y="123470"/>
                    </a:cubicBezTo>
                    <a:cubicBezTo>
                      <a:pt x="5711" y="122518"/>
                      <a:pt x="3807" y="120614"/>
                      <a:pt x="0" y="117758"/>
                    </a:cubicBezTo>
                    <a:cubicBezTo>
                      <a:pt x="14276" y="110143"/>
                      <a:pt x="26649" y="102527"/>
                      <a:pt x="39022" y="94911"/>
                    </a:cubicBezTo>
                    <a:cubicBezTo>
                      <a:pt x="91368" y="64448"/>
                      <a:pt x="143714" y="34937"/>
                      <a:pt x="196060" y="4474"/>
                    </a:cubicBezTo>
                    <a:cubicBezTo>
                      <a:pt x="204625" y="-285"/>
                      <a:pt x="211288" y="-2189"/>
                      <a:pt x="220805" y="3523"/>
                    </a:cubicBezTo>
                    <a:cubicBezTo>
                      <a:pt x="283620" y="39697"/>
                      <a:pt x="346436" y="75872"/>
                      <a:pt x="410203" y="112047"/>
                    </a:cubicBezTo>
                    <a:cubicBezTo>
                      <a:pt x="411154" y="113951"/>
                      <a:pt x="413058" y="115855"/>
                      <a:pt x="417817" y="119662"/>
                    </a:cubicBezTo>
                    <a:close/>
                  </a:path>
                </a:pathLst>
              </a:custGeom>
              <a:solidFill>
                <a:srgbClr val="186BA8"/>
              </a:solidFill>
              <a:ln w="951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2A47B6FE-CADB-070D-295E-2B741C496E00}"/>
                  </a:ext>
                </a:extLst>
              </p:cNvPr>
              <p:cNvSpPr/>
              <p:nvPr/>
            </p:nvSpPr>
            <p:spPr>
              <a:xfrm>
                <a:off x="6201643" y="1508756"/>
                <a:ext cx="415912" cy="229371"/>
              </a:xfrm>
              <a:custGeom>
                <a:avLst/>
                <a:gdLst>
                  <a:gd name="connsiteX0" fmla="*/ 415913 w 415912"/>
                  <a:gd name="connsiteY0" fmla="*/ 119123 h 229371"/>
                  <a:gd name="connsiteX1" fmla="*/ 327401 w 415912"/>
                  <a:gd name="connsiteY1" fmla="*/ 168625 h 229371"/>
                  <a:gd name="connsiteX2" fmla="*/ 219853 w 415912"/>
                  <a:gd name="connsiteY2" fmla="*/ 226695 h 229371"/>
                  <a:gd name="connsiteX3" fmla="*/ 198915 w 415912"/>
                  <a:gd name="connsiteY3" fmla="*/ 227647 h 229371"/>
                  <a:gd name="connsiteX4" fmla="*/ 4759 w 415912"/>
                  <a:gd name="connsiteY4" fmla="*/ 121979 h 229371"/>
                  <a:gd name="connsiteX5" fmla="*/ 0 w 415912"/>
                  <a:gd name="connsiteY5" fmla="*/ 118171 h 229371"/>
                  <a:gd name="connsiteX6" fmla="*/ 12373 w 415912"/>
                  <a:gd name="connsiteY6" fmla="*/ 108651 h 229371"/>
                  <a:gd name="connsiteX7" fmla="*/ 195108 w 415912"/>
                  <a:gd name="connsiteY7" fmla="*/ 3935 h 229371"/>
                  <a:gd name="connsiteX8" fmla="*/ 219853 w 415912"/>
                  <a:gd name="connsiteY8" fmla="*/ 3935 h 229371"/>
                  <a:gd name="connsiteX9" fmla="*/ 402588 w 415912"/>
                  <a:gd name="connsiteY9" fmla="*/ 108651 h 229371"/>
                  <a:gd name="connsiteX10" fmla="*/ 415913 w 415912"/>
                  <a:gd name="connsiteY10" fmla="*/ 119123 h 22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912" h="229371">
                    <a:moveTo>
                      <a:pt x="415913" y="119123"/>
                    </a:moveTo>
                    <a:cubicBezTo>
                      <a:pt x="384505" y="136258"/>
                      <a:pt x="355953" y="152442"/>
                      <a:pt x="327401" y="168625"/>
                    </a:cubicBezTo>
                    <a:cubicBezTo>
                      <a:pt x="291234" y="188616"/>
                      <a:pt x="256020" y="207656"/>
                      <a:pt x="219853" y="226695"/>
                    </a:cubicBezTo>
                    <a:cubicBezTo>
                      <a:pt x="214143" y="229551"/>
                      <a:pt x="204625" y="230503"/>
                      <a:pt x="198915" y="227647"/>
                    </a:cubicBezTo>
                    <a:cubicBezTo>
                      <a:pt x="134196" y="193376"/>
                      <a:pt x="69477" y="157202"/>
                      <a:pt x="4759" y="121979"/>
                    </a:cubicBezTo>
                    <a:cubicBezTo>
                      <a:pt x="3807" y="121027"/>
                      <a:pt x="2855" y="120075"/>
                      <a:pt x="0" y="118171"/>
                    </a:cubicBezTo>
                    <a:cubicBezTo>
                      <a:pt x="4759" y="114363"/>
                      <a:pt x="7614" y="111507"/>
                      <a:pt x="12373" y="108651"/>
                    </a:cubicBezTo>
                    <a:cubicBezTo>
                      <a:pt x="73284" y="73429"/>
                      <a:pt x="134196" y="39158"/>
                      <a:pt x="195108" y="3935"/>
                    </a:cubicBezTo>
                    <a:cubicBezTo>
                      <a:pt x="203674" y="-825"/>
                      <a:pt x="210336" y="-1777"/>
                      <a:pt x="219853" y="3935"/>
                    </a:cubicBezTo>
                    <a:cubicBezTo>
                      <a:pt x="280765" y="39158"/>
                      <a:pt x="341677" y="74380"/>
                      <a:pt x="402588" y="108651"/>
                    </a:cubicBezTo>
                    <a:cubicBezTo>
                      <a:pt x="406395" y="110555"/>
                      <a:pt x="410203" y="114363"/>
                      <a:pt x="415913" y="119123"/>
                    </a:cubicBezTo>
                    <a:close/>
                  </a:path>
                </a:pathLst>
              </a:custGeom>
              <a:solidFill>
                <a:srgbClr val="186BA8"/>
              </a:solidFill>
              <a:ln w="951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EFAF9F47-5DF7-AB25-9767-C5E4B30DF7DB}"/>
                  </a:ext>
                </a:extLst>
              </p:cNvPr>
              <p:cNvSpPr/>
              <p:nvPr/>
            </p:nvSpPr>
            <p:spPr>
              <a:xfrm>
                <a:off x="6164102" y="1682141"/>
                <a:ext cx="213085" cy="317004"/>
              </a:xfrm>
              <a:custGeom>
                <a:avLst/>
                <a:gdLst>
                  <a:gd name="connsiteX0" fmla="*/ 1375 w 213085"/>
                  <a:gd name="connsiteY0" fmla="*/ 0 h 317004"/>
                  <a:gd name="connsiteX1" fmla="*/ 31831 w 213085"/>
                  <a:gd name="connsiteY1" fmla="*/ 15231 h 317004"/>
                  <a:gd name="connsiteX2" fmla="*/ 203145 w 213085"/>
                  <a:gd name="connsiteY2" fmla="*/ 108524 h 317004"/>
                  <a:gd name="connsiteX3" fmla="*/ 212662 w 213085"/>
                  <a:gd name="connsiteY3" fmla="*/ 123756 h 317004"/>
                  <a:gd name="connsiteX4" fmla="*/ 212662 w 213085"/>
                  <a:gd name="connsiteY4" fmla="*/ 305581 h 317004"/>
                  <a:gd name="connsiteX5" fmla="*/ 210759 w 213085"/>
                  <a:gd name="connsiteY5" fmla="*/ 317005 h 317004"/>
                  <a:gd name="connsiteX6" fmla="*/ 140329 w 213085"/>
                  <a:gd name="connsiteY6" fmla="*/ 278926 h 317004"/>
                  <a:gd name="connsiteX7" fmla="*/ 10892 w 213085"/>
                  <a:gd name="connsiteY7" fmla="*/ 207529 h 317004"/>
                  <a:gd name="connsiteX8" fmla="*/ 423 w 213085"/>
                  <a:gd name="connsiteY8" fmla="*/ 192297 h 317004"/>
                  <a:gd name="connsiteX9" fmla="*/ 423 w 213085"/>
                  <a:gd name="connsiteY9" fmla="*/ 9520 h 317004"/>
                  <a:gd name="connsiteX10" fmla="*/ 1375 w 213085"/>
                  <a:gd name="connsiteY10" fmla="*/ 0 h 31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085" h="317004">
                    <a:moveTo>
                      <a:pt x="1375" y="0"/>
                    </a:moveTo>
                    <a:cubicBezTo>
                      <a:pt x="12796" y="5712"/>
                      <a:pt x="22313" y="10472"/>
                      <a:pt x="31831" y="15231"/>
                    </a:cubicBezTo>
                    <a:cubicBezTo>
                      <a:pt x="88935" y="46646"/>
                      <a:pt x="146040" y="77109"/>
                      <a:pt x="203145" y="108524"/>
                    </a:cubicBezTo>
                    <a:cubicBezTo>
                      <a:pt x="207904" y="111380"/>
                      <a:pt x="212662" y="118044"/>
                      <a:pt x="212662" y="123756"/>
                    </a:cubicBezTo>
                    <a:cubicBezTo>
                      <a:pt x="213614" y="184681"/>
                      <a:pt x="212662" y="244655"/>
                      <a:pt x="212662" y="305581"/>
                    </a:cubicBezTo>
                    <a:cubicBezTo>
                      <a:pt x="212662" y="308437"/>
                      <a:pt x="211710" y="312245"/>
                      <a:pt x="210759" y="317005"/>
                    </a:cubicBezTo>
                    <a:cubicBezTo>
                      <a:pt x="186013" y="303677"/>
                      <a:pt x="163171" y="291302"/>
                      <a:pt x="140329" y="278926"/>
                    </a:cubicBezTo>
                    <a:cubicBezTo>
                      <a:pt x="96549" y="255127"/>
                      <a:pt x="53721" y="232280"/>
                      <a:pt x="10892" y="207529"/>
                    </a:cubicBezTo>
                    <a:cubicBezTo>
                      <a:pt x="6133" y="204673"/>
                      <a:pt x="1375" y="198009"/>
                      <a:pt x="423" y="192297"/>
                    </a:cubicBezTo>
                    <a:cubicBezTo>
                      <a:pt x="-529" y="131371"/>
                      <a:pt x="423" y="70446"/>
                      <a:pt x="423" y="9520"/>
                    </a:cubicBezTo>
                    <a:cubicBezTo>
                      <a:pt x="-529" y="7616"/>
                      <a:pt x="423" y="5712"/>
                      <a:pt x="1375" y="0"/>
                    </a:cubicBezTo>
                    <a:close/>
                  </a:path>
                </a:pathLst>
              </a:custGeom>
              <a:solidFill>
                <a:srgbClr val="186BA8"/>
              </a:solidFill>
              <a:ln w="951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B6774F2B-5CE0-44A3-0CE4-3CE746C5D360}"/>
                  </a:ext>
                </a:extLst>
              </p:cNvPr>
              <p:cNvSpPr/>
              <p:nvPr/>
            </p:nvSpPr>
            <p:spPr>
              <a:xfrm>
                <a:off x="6163574" y="2686341"/>
                <a:ext cx="213191" cy="314273"/>
              </a:xfrm>
              <a:custGeom>
                <a:avLst/>
                <a:gdLst>
                  <a:gd name="connsiteX0" fmla="*/ 212239 w 213191"/>
                  <a:gd name="connsiteY0" fmla="*/ 314274 h 314273"/>
                  <a:gd name="connsiteX1" fmla="*/ 171314 w 213191"/>
                  <a:gd name="connsiteY1" fmla="*/ 292378 h 314273"/>
                  <a:gd name="connsiteX2" fmla="*/ 12373 w 213191"/>
                  <a:gd name="connsiteY2" fmla="*/ 205749 h 314273"/>
                  <a:gd name="connsiteX3" fmla="*/ 0 w 213191"/>
                  <a:gd name="connsiteY3" fmla="*/ 184806 h 314273"/>
                  <a:gd name="connsiteX4" fmla="*/ 0 w 213191"/>
                  <a:gd name="connsiteY4" fmla="*/ 13452 h 314273"/>
                  <a:gd name="connsiteX5" fmla="*/ 15228 w 213191"/>
                  <a:gd name="connsiteY5" fmla="*/ 3932 h 314273"/>
                  <a:gd name="connsiteX6" fmla="*/ 198915 w 213191"/>
                  <a:gd name="connsiteY6" fmla="*/ 103889 h 314273"/>
                  <a:gd name="connsiteX7" fmla="*/ 213191 w 213191"/>
                  <a:gd name="connsiteY7" fmla="*/ 128640 h 314273"/>
                  <a:gd name="connsiteX8" fmla="*/ 213191 w 213191"/>
                  <a:gd name="connsiteY8" fmla="*/ 297138 h 314273"/>
                  <a:gd name="connsiteX9" fmla="*/ 212239 w 213191"/>
                  <a:gd name="connsiteY9" fmla="*/ 314274 h 31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191" h="314273">
                    <a:moveTo>
                      <a:pt x="212239" y="314274"/>
                    </a:moveTo>
                    <a:cubicBezTo>
                      <a:pt x="197011" y="306658"/>
                      <a:pt x="183687" y="299994"/>
                      <a:pt x="171314" y="292378"/>
                    </a:cubicBezTo>
                    <a:cubicBezTo>
                      <a:pt x="118016" y="263819"/>
                      <a:pt x="65670" y="234308"/>
                      <a:pt x="12373" y="205749"/>
                    </a:cubicBezTo>
                    <a:cubicBezTo>
                      <a:pt x="2855" y="200990"/>
                      <a:pt x="0" y="195278"/>
                      <a:pt x="0" y="184806"/>
                    </a:cubicBezTo>
                    <a:cubicBezTo>
                      <a:pt x="0" y="127688"/>
                      <a:pt x="0" y="70570"/>
                      <a:pt x="0" y="13452"/>
                    </a:cubicBezTo>
                    <a:cubicBezTo>
                      <a:pt x="0" y="-1779"/>
                      <a:pt x="1903" y="-2731"/>
                      <a:pt x="15228" y="3932"/>
                    </a:cubicBezTo>
                    <a:cubicBezTo>
                      <a:pt x="76140" y="37251"/>
                      <a:pt x="138003" y="70570"/>
                      <a:pt x="198915" y="103889"/>
                    </a:cubicBezTo>
                    <a:cubicBezTo>
                      <a:pt x="209384" y="109601"/>
                      <a:pt x="213191" y="116264"/>
                      <a:pt x="213191" y="128640"/>
                    </a:cubicBezTo>
                    <a:cubicBezTo>
                      <a:pt x="212239" y="184806"/>
                      <a:pt x="213191" y="240972"/>
                      <a:pt x="213191" y="297138"/>
                    </a:cubicBezTo>
                    <a:cubicBezTo>
                      <a:pt x="213191" y="300946"/>
                      <a:pt x="213191" y="306658"/>
                      <a:pt x="212239" y="314274"/>
                    </a:cubicBezTo>
                    <a:close/>
                  </a:path>
                </a:pathLst>
              </a:custGeom>
              <a:solidFill>
                <a:srgbClr val="186BA8"/>
              </a:solidFill>
              <a:ln w="951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C093EAED-5877-12A1-00B7-142E0C2D5522}"/>
                  </a:ext>
                </a:extLst>
              </p:cNvPr>
              <p:cNvSpPr/>
              <p:nvPr/>
            </p:nvSpPr>
            <p:spPr>
              <a:xfrm>
                <a:off x="4438296" y="2686289"/>
                <a:ext cx="212953" cy="313373"/>
              </a:xfrm>
              <a:custGeom>
                <a:avLst/>
                <a:gdLst>
                  <a:gd name="connsiteX0" fmla="*/ 211050 w 212953"/>
                  <a:gd name="connsiteY0" fmla="*/ 313373 h 313373"/>
                  <a:gd name="connsiteX1" fmla="*/ 155848 w 212953"/>
                  <a:gd name="connsiteY1" fmla="*/ 283863 h 313373"/>
                  <a:gd name="connsiteX2" fmla="*/ 11183 w 212953"/>
                  <a:gd name="connsiteY2" fmla="*/ 203897 h 313373"/>
                  <a:gd name="connsiteX3" fmla="*/ 714 w 212953"/>
                  <a:gd name="connsiteY3" fmla="*/ 186762 h 313373"/>
                  <a:gd name="connsiteX4" fmla="*/ 714 w 212953"/>
                  <a:gd name="connsiteY4" fmla="*/ 12552 h 313373"/>
                  <a:gd name="connsiteX5" fmla="*/ 14990 w 212953"/>
                  <a:gd name="connsiteY5" fmla="*/ 3984 h 313373"/>
                  <a:gd name="connsiteX6" fmla="*/ 201532 w 212953"/>
                  <a:gd name="connsiteY6" fmla="*/ 104893 h 313373"/>
                  <a:gd name="connsiteX7" fmla="*/ 212953 w 212953"/>
                  <a:gd name="connsiteY7" fmla="*/ 122028 h 313373"/>
                  <a:gd name="connsiteX8" fmla="*/ 212953 w 212953"/>
                  <a:gd name="connsiteY8" fmla="*/ 301950 h 313373"/>
                  <a:gd name="connsiteX9" fmla="*/ 211050 w 212953"/>
                  <a:gd name="connsiteY9" fmla="*/ 313373 h 31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953" h="313373">
                    <a:moveTo>
                      <a:pt x="211050" y="313373"/>
                    </a:moveTo>
                    <a:cubicBezTo>
                      <a:pt x="192015" y="302902"/>
                      <a:pt x="173932" y="293382"/>
                      <a:pt x="155848" y="283863"/>
                    </a:cubicBezTo>
                    <a:cubicBezTo>
                      <a:pt x="107309" y="257207"/>
                      <a:pt x="58770" y="231504"/>
                      <a:pt x="11183" y="203897"/>
                    </a:cubicBezTo>
                    <a:cubicBezTo>
                      <a:pt x="5472" y="201041"/>
                      <a:pt x="714" y="192474"/>
                      <a:pt x="714" y="186762"/>
                    </a:cubicBezTo>
                    <a:cubicBezTo>
                      <a:pt x="-238" y="128692"/>
                      <a:pt x="-238" y="70622"/>
                      <a:pt x="714" y="12552"/>
                    </a:cubicBezTo>
                    <a:cubicBezTo>
                      <a:pt x="714" y="-1727"/>
                      <a:pt x="2617" y="-2679"/>
                      <a:pt x="14990" y="3984"/>
                    </a:cubicBezTo>
                    <a:cubicBezTo>
                      <a:pt x="76853" y="37303"/>
                      <a:pt x="139669" y="71574"/>
                      <a:pt x="201532" y="104893"/>
                    </a:cubicBezTo>
                    <a:cubicBezTo>
                      <a:pt x="208195" y="108701"/>
                      <a:pt x="212953" y="112509"/>
                      <a:pt x="212953" y="122028"/>
                    </a:cubicBezTo>
                    <a:cubicBezTo>
                      <a:pt x="212953" y="182002"/>
                      <a:pt x="212953" y="241976"/>
                      <a:pt x="212953" y="301950"/>
                    </a:cubicBezTo>
                    <a:cubicBezTo>
                      <a:pt x="212953" y="304806"/>
                      <a:pt x="212001" y="308614"/>
                      <a:pt x="211050" y="313373"/>
                    </a:cubicBezTo>
                    <a:close/>
                  </a:path>
                </a:pathLst>
              </a:custGeom>
              <a:solidFill>
                <a:srgbClr val="186BA8"/>
              </a:solidFill>
              <a:ln w="951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5AD143CD-C3E5-5537-DCCB-DFEF85277000}"/>
                  </a:ext>
                </a:extLst>
              </p:cNvPr>
              <p:cNvSpPr/>
              <p:nvPr/>
            </p:nvSpPr>
            <p:spPr>
              <a:xfrm>
                <a:off x="5300340" y="1316586"/>
                <a:ext cx="212662" cy="315100"/>
              </a:xfrm>
              <a:custGeom>
                <a:avLst/>
                <a:gdLst>
                  <a:gd name="connsiteX0" fmla="*/ 212240 w 212662"/>
                  <a:gd name="connsiteY0" fmla="*/ 315101 h 315100"/>
                  <a:gd name="connsiteX1" fmla="*/ 160845 w 212662"/>
                  <a:gd name="connsiteY1" fmla="*/ 287494 h 315100"/>
                  <a:gd name="connsiteX2" fmla="*/ 15228 w 212662"/>
                  <a:gd name="connsiteY2" fmla="*/ 208481 h 315100"/>
                  <a:gd name="connsiteX3" fmla="*/ 0 w 212662"/>
                  <a:gd name="connsiteY3" fmla="*/ 182778 h 315100"/>
                  <a:gd name="connsiteX4" fmla="*/ 0 w 212662"/>
                  <a:gd name="connsiteY4" fmla="*/ 17135 h 315100"/>
                  <a:gd name="connsiteX5" fmla="*/ 952 w 212662"/>
                  <a:gd name="connsiteY5" fmla="*/ 0 h 315100"/>
                  <a:gd name="connsiteX6" fmla="*/ 15228 w 212662"/>
                  <a:gd name="connsiteY6" fmla="*/ 5712 h 315100"/>
                  <a:gd name="connsiteX7" fmla="*/ 198915 w 212662"/>
                  <a:gd name="connsiteY7" fmla="*/ 105668 h 315100"/>
                  <a:gd name="connsiteX8" fmla="*/ 212240 w 212662"/>
                  <a:gd name="connsiteY8" fmla="*/ 127564 h 315100"/>
                  <a:gd name="connsiteX9" fmla="*/ 212240 w 212662"/>
                  <a:gd name="connsiteY9" fmla="*/ 298917 h 315100"/>
                  <a:gd name="connsiteX10" fmla="*/ 212240 w 212662"/>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662" h="315100">
                    <a:moveTo>
                      <a:pt x="212240" y="315101"/>
                    </a:moveTo>
                    <a:cubicBezTo>
                      <a:pt x="194156" y="305581"/>
                      <a:pt x="177025" y="296062"/>
                      <a:pt x="160845" y="287494"/>
                    </a:cubicBezTo>
                    <a:cubicBezTo>
                      <a:pt x="112306" y="260839"/>
                      <a:pt x="63767" y="234184"/>
                      <a:pt x="15228" y="208481"/>
                    </a:cubicBezTo>
                    <a:cubicBezTo>
                      <a:pt x="3807" y="202769"/>
                      <a:pt x="0" y="195153"/>
                      <a:pt x="0" y="182778"/>
                    </a:cubicBezTo>
                    <a:cubicBezTo>
                      <a:pt x="952" y="127564"/>
                      <a:pt x="0" y="72349"/>
                      <a:pt x="0" y="17135"/>
                    </a:cubicBezTo>
                    <a:cubicBezTo>
                      <a:pt x="0" y="12376"/>
                      <a:pt x="0" y="6664"/>
                      <a:pt x="952" y="0"/>
                    </a:cubicBezTo>
                    <a:cubicBezTo>
                      <a:pt x="6662" y="1904"/>
                      <a:pt x="11421" y="2856"/>
                      <a:pt x="15228" y="5712"/>
                    </a:cubicBezTo>
                    <a:cubicBezTo>
                      <a:pt x="76140" y="39031"/>
                      <a:pt x="138003" y="72349"/>
                      <a:pt x="198915" y="105668"/>
                    </a:cubicBezTo>
                    <a:cubicBezTo>
                      <a:pt x="208432" y="110428"/>
                      <a:pt x="212240" y="116140"/>
                      <a:pt x="212240" y="127564"/>
                    </a:cubicBezTo>
                    <a:cubicBezTo>
                      <a:pt x="211288" y="184682"/>
                      <a:pt x="212240" y="241799"/>
                      <a:pt x="212240" y="298917"/>
                    </a:cubicBezTo>
                    <a:cubicBezTo>
                      <a:pt x="213191" y="302725"/>
                      <a:pt x="212240" y="307485"/>
                      <a:pt x="212240" y="315101"/>
                    </a:cubicBezTo>
                    <a:close/>
                  </a:path>
                </a:pathLst>
              </a:custGeom>
              <a:solidFill>
                <a:srgbClr val="186BA8"/>
              </a:solidFill>
              <a:ln w="951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C50BB411-6E22-B7A4-3889-83EA81C90C39}"/>
                  </a:ext>
                </a:extLst>
              </p:cNvPr>
              <p:cNvSpPr/>
              <p:nvPr/>
            </p:nvSpPr>
            <p:spPr>
              <a:xfrm>
                <a:off x="5302096" y="2189539"/>
                <a:ext cx="212386" cy="316052"/>
              </a:xfrm>
              <a:custGeom>
                <a:avLst/>
                <a:gdLst>
                  <a:gd name="connsiteX0" fmla="*/ 1099 w 212386"/>
                  <a:gd name="connsiteY0" fmla="*/ 0 h 316052"/>
                  <a:gd name="connsiteX1" fmla="*/ 14423 w 212386"/>
                  <a:gd name="connsiteY1" fmla="*/ 4760 h 316052"/>
                  <a:gd name="connsiteX2" fmla="*/ 200014 w 212386"/>
                  <a:gd name="connsiteY2" fmla="*/ 105668 h 316052"/>
                  <a:gd name="connsiteX3" fmla="*/ 212386 w 212386"/>
                  <a:gd name="connsiteY3" fmla="*/ 122804 h 316052"/>
                  <a:gd name="connsiteX4" fmla="*/ 212386 w 212386"/>
                  <a:gd name="connsiteY4" fmla="*/ 304629 h 316052"/>
                  <a:gd name="connsiteX5" fmla="*/ 211435 w 212386"/>
                  <a:gd name="connsiteY5" fmla="*/ 316053 h 316052"/>
                  <a:gd name="connsiteX6" fmla="*/ 177172 w 212386"/>
                  <a:gd name="connsiteY6" fmla="*/ 297013 h 316052"/>
                  <a:gd name="connsiteX7" fmla="*/ 12520 w 212386"/>
                  <a:gd name="connsiteY7" fmla="*/ 206577 h 316052"/>
                  <a:gd name="connsiteX8" fmla="*/ 1099 w 212386"/>
                  <a:gd name="connsiteY8" fmla="*/ 191345 h 316052"/>
                  <a:gd name="connsiteX9" fmla="*/ 1099 w 212386"/>
                  <a:gd name="connsiteY9" fmla="*/ 9520 h 316052"/>
                  <a:gd name="connsiteX10" fmla="*/ 1099 w 212386"/>
                  <a:gd name="connsiteY10" fmla="*/ 0 h 31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386" h="316052">
                    <a:moveTo>
                      <a:pt x="1099" y="0"/>
                    </a:moveTo>
                    <a:cubicBezTo>
                      <a:pt x="5858" y="1904"/>
                      <a:pt x="10617" y="2856"/>
                      <a:pt x="14423" y="4760"/>
                    </a:cubicBezTo>
                    <a:cubicBezTo>
                      <a:pt x="76287" y="38079"/>
                      <a:pt x="138150" y="71397"/>
                      <a:pt x="200014" y="105668"/>
                    </a:cubicBezTo>
                    <a:cubicBezTo>
                      <a:pt x="206676" y="109476"/>
                      <a:pt x="212386" y="112332"/>
                      <a:pt x="212386" y="122804"/>
                    </a:cubicBezTo>
                    <a:cubicBezTo>
                      <a:pt x="211435" y="183730"/>
                      <a:pt x="212386" y="243703"/>
                      <a:pt x="212386" y="304629"/>
                    </a:cubicBezTo>
                    <a:cubicBezTo>
                      <a:pt x="212386" y="307485"/>
                      <a:pt x="211435" y="310341"/>
                      <a:pt x="211435" y="316053"/>
                    </a:cubicBezTo>
                    <a:cubicBezTo>
                      <a:pt x="199062" y="309389"/>
                      <a:pt x="187641" y="302725"/>
                      <a:pt x="177172" y="297013"/>
                    </a:cubicBezTo>
                    <a:cubicBezTo>
                      <a:pt x="121971" y="266551"/>
                      <a:pt x="66769" y="237040"/>
                      <a:pt x="12520" y="206577"/>
                    </a:cubicBezTo>
                    <a:cubicBezTo>
                      <a:pt x="7761" y="203721"/>
                      <a:pt x="1099" y="196105"/>
                      <a:pt x="1099" y="191345"/>
                    </a:cubicBezTo>
                    <a:cubicBezTo>
                      <a:pt x="147" y="130419"/>
                      <a:pt x="1099" y="70445"/>
                      <a:pt x="1099" y="9520"/>
                    </a:cubicBezTo>
                    <a:cubicBezTo>
                      <a:pt x="-805" y="5712"/>
                      <a:pt x="147" y="3808"/>
                      <a:pt x="1099" y="0"/>
                    </a:cubicBezTo>
                    <a:close/>
                  </a:path>
                </a:pathLst>
              </a:custGeom>
              <a:solidFill>
                <a:srgbClr val="186BA8"/>
              </a:solidFill>
              <a:ln w="951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A261EA8A-6029-0D45-523E-E7934963FD40}"/>
                  </a:ext>
                </a:extLst>
              </p:cNvPr>
              <p:cNvSpPr/>
              <p:nvPr/>
            </p:nvSpPr>
            <p:spPr>
              <a:xfrm>
                <a:off x="4438058" y="1684165"/>
                <a:ext cx="212386" cy="314029"/>
              </a:xfrm>
              <a:custGeom>
                <a:avLst/>
                <a:gdLst>
                  <a:gd name="connsiteX0" fmla="*/ 211288 w 212386"/>
                  <a:gd name="connsiteY0" fmla="*/ 314029 h 314029"/>
                  <a:gd name="connsiteX1" fmla="*/ 126582 w 212386"/>
                  <a:gd name="connsiteY1" fmla="*/ 268335 h 314029"/>
                  <a:gd name="connsiteX2" fmla="*/ 12373 w 212386"/>
                  <a:gd name="connsiteY2" fmla="*/ 206457 h 314029"/>
                  <a:gd name="connsiteX3" fmla="*/ 0 w 212386"/>
                  <a:gd name="connsiteY3" fmla="*/ 186466 h 314029"/>
                  <a:gd name="connsiteX4" fmla="*/ 0 w 212386"/>
                  <a:gd name="connsiteY4" fmla="*/ 13208 h 314029"/>
                  <a:gd name="connsiteX5" fmla="*/ 14276 w 212386"/>
                  <a:gd name="connsiteY5" fmla="*/ 3688 h 314029"/>
                  <a:gd name="connsiteX6" fmla="*/ 201770 w 212386"/>
                  <a:gd name="connsiteY6" fmla="*/ 106500 h 314029"/>
                  <a:gd name="connsiteX7" fmla="*/ 211288 w 212386"/>
                  <a:gd name="connsiteY7" fmla="*/ 121732 h 314029"/>
                  <a:gd name="connsiteX8" fmla="*/ 211288 w 212386"/>
                  <a:gd name="connsiteY8" fmla="*/ 304509 h 314029"/>
                  <a:gd name="connsiteX9" fmla="*/ 211288 w 212386"/>
                  <a:gd name="connsiteY9" fmla="*/ 314029 h 3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386" h="314029">
                    <a:moveTo>
                      <a:pt x="211288" y="314029"/>
                    </a:moveTo>
                    <a:cubicBezTo>
                      <a:pt x="182735" y="298798"/>
                      <a:pt x="154183" y="283566"/>
                      <a:pt x="126582" y="268335"/>
                    </a:cubicBezTo>
                    <a:cubicBezTo>
                      <a:pt x="88512" y="247391"/>
                      <a:pt x="51394" y="226448"/>
                      <a:pt x="12373" y="206457"/>
                    </a:cubicBezTo>
                    <a:cubicBezTo>
                      <a:pt x="3807" y="201697"/>
                      <a:pt x="0" y="195985"/>
                      <a:pt x="0" y="186466"/>
                    </a:cubicBezTo>
                    <a:cubicBezTo>
                      <a:pt x="0" y="128396"/>
                      <a:pt x="0" y="71278"/>
                      <a:pt x="0" y="13208"/>
                    </a:cubicBezTo>
                    <a:cubicBezTo>
                      <a:pt x="0" y="-1072"/>
                      <a:pt x="1903" y="-2976"/>
                      <a:pt x="14276" y="3688"/>
                    </a:cubicBezTo>
                    <a:cubicBezTo>
                      <a:pt x="77091" y="37959"/>
                      <a:pt x="139907" y="71278"/>
                      <a:pt x="201770" y="106500"/>
                    </a:cubicBezTo>
                    <a:cubicBezTo>
                      <a:pt x="206529" y="109356"/>
                      <a:pt x="211288" y="116020"/>
                      <a:pt x="211288" y="121732"/>
                    </a:cubicBezTo>
                    <a:cubicBezTo>
                      <a:pt x="212239" y="182658"/>
                      <a:pt x="212239" y="243584"/>
                      <a:pt x="211288" y="304509"/>
                    </a:cubicBezTo>
                    <a:cubicBezTo>
                      <a:pt x="213191" y="307365"/>
                      <a:pt x="212239" y="310221"/>
                      <a:pt x="211288" y="314029"/>
                    </a:cubicBezTo>
                    <a:close/>
                  </a:path>
                </a:pathLst>
              </a:custGeom>
              <a:solidFill>
                <a:srgbClr val="186BA8"/>
              </a:solidFill>
              <a:ln w="951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1B0841E6-644D-8D00-173B-22BA7B998E56}"/>
                  </a:ext>
                </a:extLst>
              </p:cNvPr>
              <p:cNvSpPr/>
              <p:nvPr/>
            </p:nvSpPr>
            <p:spPr>
              <a:xfrm>
                <a:off x="5578250" y="1314682"/>
                <a:ext cx="212239" cy="315100"/>
              </a:xfrm>
              <a:custGeom>
                <a:avLst/>
                <a:gdLst>
                  <a:gd name="connsiteX0" fmla="*/ 952 w 212239"/>
                  <a:gd name="connsiteY0" fmla="*/ 315101 h 315100"/>
                  <a:gd name="connsiteX1" fmla="*/ 0 w 212239"/>
                  <a:gd name="connsiteY1" fmla="*/ 299869 h 315100"/>
                  <a:gd name="connsiteX2" fmla="*/ 0 w 212239"/>
                  <a:gd name="connsiteY2" fmla="*/ 126611 h 315100"/>
                  <a:gd name="connsiteX3" fmla="*/ 12373 w 212239"/>
                  <a:gd name="connsiteY3" fmla="*/ 106620 h 315100"/>
                  <a:gd name="connsiteX4" fmla="*/ 196060 w 212239"/>
                  <a:gd name="connsiteY4" fmla="*/ 6664 h 315100"/>
                  <a:gd name="connsiteX5" fmla="*/ 211287 w 212239"/>
                  <a:gd name="connsiteY5" fmla="*/ 0 h 315100"/>
                  <a:gd name="connsiteX6" fmla="*/ 212239 w 212239"/>
                  <a:gd name="connsiteY6" fmla="*/ 16183 h 315100"/>
                  <a:gd name="connsiteX7" fmla="*/ 212239 w 212239"/>
                  <a:gd name="connsiteY7" fmla="*/ 186585 h 315100"/>
                  <a:gd name="connsiteX8" fmla="*/ 200818 w 212239"/>
                  <a:gd name="connsiteY8" fmla="*/ 207529 h 315100"/>
                  <a:gd name="connsiteX9" fmla="*/ 9517 w 212239"/>
                  <a:gd name="connsiteY9" fmla="*/ 311293 h 315100"/>
                  <a:gd name="connsiteX10" fmla="*/ 952 w 212239"/>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5100">
                    <a:moveTo>
                      <a:pt x="952" y="315101"/>
                    </a:moveTo>
                    <a:cubicBezTo>
                      <a:pt x="952" y="309389"/>
                      <a:pt x="0" y="304629"/>
                      <a:pt x="0" y="299869"/>
                    </a:cubicBezTo>
                    <a:cubicBezTo>
                      <a:pt x="0" y="241799"/>
                      <a:pt x="0" y="184682"/>
                      <a:pt x="0" y="126611"/>
                    </a:cubicBezTo>
                    <a:cubicBezTo>
                      <a:pt x="0" y="117092"/>
                      <a:pt x="3807" y="111380"/>
                      <a:pt x="12373" y="106620"/>
                    </a:cubicBezTo>
                    <a:cubicBezTo>
                      <a:pt x="74236" y="73301"/>
                      <a:pt x="135148" y="39983"/>
                      <a:pt x="196060" y="6664"/>
                    </a:cubicBezTo>
                    <a:cubicBezTo>
                      <a:pt x="200818" y="4760"/>
                      <a:pt x="205577" y="2856"/>
                      <a:pt x="211287" y="0"/>
                    </a:cubicBezTo>
                    <a:cubicBezTo>
                      <a:pt x="212239" y="6664"/>
                      <a:pt x="212239" y="11424"/>
                      <a:pt x="212239" y="16183"/>
                    </a:cubicBezTo>
                    <a:cubicBezTo>
                      <a:pt x="212239" y="73301"/>
                      <a:pt x="212239" y="129467"/>
                      <a:pt x="212239" y="186585"/>
                    </a:cubicBezTo>
                    <a:cubicBezTo>
                      <a:pt x="212239" y="196105"/>
                      <a:pt x="209384" y="202769"/>
                      <a:pt x="200818" y="207529"/>
                    </a:cubicBezTo>
                    <a:cubicBezTo>
                      <a:pt x="137051" y="241799"/>
                      <a:pt x="73284" y="277022"/>
                      <a:pt x="9517" y="311293"/>
                    </a:cubicBezTo>
                    <a:cubicBezTo>
                      <a:pt x="7614" y="313197"/>
                      <a:pt x="4759" y="314149"/>
                      <a:pt x="952" y="315101"/>
                    </a:cubicBezTo>
                    <a:close/>
                  </a:path>
                </a:pathLst>
              </a:custGeom>
              <a:solidFill>
                <a:srgbClr val="186BA8"/>
              </a:solidFill>
              <a:ln w="951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FD82AB5-78A6-B563-B11B-756E488E45AD}"/>
                  </a:ext>
                </a:extLst>
              </p:cNvPr>
              <p:cNvSpPr/>
              <p:nvPr/>
            </p:nvSpPr>
            <p:spPr>
              <a:xfrm>
                <a:off x="4715968" y="1682141"/>
                <a:ext cx="212239" cy="316052"/>
              </a:xfrm>
              <a:custGeom>
                <a:avLst/>
                <a:gdLst>
                  <a:gd name="connsiteX0" fmla="*/ 211288 w 212239"/>
                  <a:gd name="connsiteY0" fmla="*/ 0 h 316052"/>
                  <a:gd name="connsiteX1" fmla="*/ 212239 w 212239"/>
                  <a:gd name="connsiteY1" fmla="*/ 17135 h 316052"/>
                  <a:gd name="connsiteX2" fmla="*/ 212239 w 212239"/>
                  <a:gd name="connsiteY2" fmla="*/ 187537 h 316052"/>
                  <a:gd name="connsiteX3" fmla="*/ 199867 w 212239"/>
                  <a:gd name="connsiteY3" fmla="*/ 208481 h 316052"/>
                  <a:gd name="connsiteX4" fmla="*/ 19035 w 212239"/>
                  <a:gd name="connsiteY4" fmla="*/ 307485 h 316052"/>
                  <a:gd name="connsiteX5" fmla="*/ 952 w 212239"/>
                  <a:gd name="connsiteY5" fmla="*/ 316053 h 316052"/>
                  <a:gd name="connsiteX6" fmla="*/ 0 w 212239"/>
                  <a:gd name="connsiteY6" fmla="*/ 301773 h 316052"/>
                  <a:gd name="connsiteX7" fmla="*/ 0 w 212239"/>
                  <a:gd name="connsiteY7" fmla="*/ 125660 h 316052"/>
                  <a:gd name="connsiteX8" fmla="*/ 8566 w 212239"/>
                  <a:gd name="connsiteY8" fmla="*/ 108524 h 316052"/>
                  <a:gd name="connsiteX9" fmla="*/ 194156 w 212239"/>
                  <a:gd name="connsiteY9" fmla="*/ 7616 h 316052"/>
                  <a:gd name="connsiteX10" fmla="*/ 211288 w 212239"/>
                  <a:gd name="connsiteY10" fmla="*/ 0 h 31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6052">
                    <a:moveTo>
                      <a:pt x="211288" y="0"/>
                    </a:moveTo>
                    <a:cubicBezTo>
                      <a:pt x="211288" y="7616"/>
                      <a:pt x="212239" y="12376"/>
                      <a:pt x="212239" y="17135"/>
                    </a:cubicBezTo>
                    <a:cubicBezTo>
                      <a:pt x="212239" y="74253"/>
                      <a:pt x="212239" y="130419"/>
                      <a:pt x="212239" y="187537"/>
                    </a:cubicBezTo>
                    <a:cubicBezTo>
                      <a:pt x="212239" y="198009"/>
                      <a:pt x="209384" y="203721"/>
                      <a:pt x="199867" y="208481"/>
                    </a:cubicBezTo>
                    <a:cubicBezTo>
                      <a:pt x="138955" y="240848"/>
                      <a:pt x="78995" y="274166"/>
                      <a:pt x="19035" y="307485"/>
                    </a:cubicBezTo>
                    <a:cubicBezTo>
                      <a:pt x="13324" y="310341"/>
                      <a:pt x="8566" y="313197"/>
                      <a:pt x="952" y="316053"/>
                    </a:cubicBezTo>
                    <a:cubicBezTo>
                      <a:pt x="0" y="310341"/>
                      <a:pt x="0" y="305581"/>
                      <a:pt x="0" y="301773"/>
                    </a:cubicBezTo>
                    <a:cubicBezTo>
                      <a:pt x="0" y="242751"/>
                      <a:pt x="0" y="184681"/>
                      <a:pt x="0" y="125660"/>
                    </a:cubicBezTo>
                    <a:cubicBezTo>
                      <a:pt x="0" y="118044"/>
                      <a:pt x="952" y="112332"/>
                      <a:pt x="8566" y="108524"/>
                    </a:cubicBezTo>
                    <a:cubicBezTo>
                      <a:pt x="70429" y="75205"/>
                      <a:pt x="132293" y="40935"/>
                      <a:pt x="194156" y="7616"/>
                    </a:cubicBezTo>
                    <a:cubicBezTo>
                      <a:pt x="197963" y="5712"/>
                      <a:pt x="203674" y="3808"/>
                      <a:pt x="211288" y="0"/>
                    </a:cubicBezTo>
                    <a:close/>
                  </a:path>
                </a:pathLst>
              </a:custGeom>
              <a:solidFill>
                <a:srgbClr val="186BA8"/>
              </a:solidFill>
              <a:ln w="951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32567CBC-4237-1CFA-F795-C5A897E0D818}"/>
                  </a:ext>
                </a:extLst>
              </p:cNvPr>
              <p:cNvSpPr/>
              <p:nvPr/>
            </p:nvSpPr>
            <p:spPr>
              <a:xfrm>
                <a:off x="6440532" y="1682141"/>
                <a:ext cx="211287" cy="317004"/>
              </a:xfrm>
              <a:custGeom>
                <a:avLst/>
                <a:gdLst>
                  <a:gd name="connsiteX0" fmla="*/ 952 w 211287"/>
                  <a:gd name="connsiteY0" fmla="*/ 317005 h 317004"/>
                  <a:gd name="connsiteX1" fmla="*/ 0 w 211287"/>
                  <a:gd name="connsiteY1" fmla="*/ 300821 h 317004"/>
                  <a:gd name="connsiteX2" fmla="*/ 0 w 211287"/>
                  <a:gd name="connsiteY2" fmla="*/ 127564 h 317004"/>
                  <a:gd name="connsiteX3" fmla="*/ 11421 w 211287"/>
                  <a:gd name="connsiteY3" fmla="*/ 107572 h 317004"/>
                  <a:gd name="connsiteX4" fmla="*/ 195108 w 211287"/>
                  <a:gd name="connsiteY4" fmla="*/ 7616 h 317004"/>
                  <a:gd name="connsiteX5" fmla="*/ 209384 w 211287"/>
                  <a:gd name="connsiteY5" fmla="*/ 0 h 317004"/>
                  <a:gd name="connsiteX6" fmla="*/ 211287 w 211287"/>
                  <a:gd name="connsiteY6" fmla="*/ 16183 h 317004"/>
                  <a:gd name="connsiteX7" fmla="*/ 211287 w 211287"/>
                  <a:gd name="connsiteY7" fmla="*/ 187537 h 317004"/>
                  <a:gd name="connsiteX8" fmla="*/ 202722 w 211287"/>
                  <a:gd name="connsiteY8" fmla="*/ 204673 h 317004"/>
                  <a:gd name="connsiteX9" fmla="*/ 952 w 211287"/>
                  <a:gd name="connsiteY9" fmla="*/ 317005 h 31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287" h="317004">
                    <a:moveTo>
                      <a:pt x="952" y="317005"/>
                    </a:moveTo>
                    <a:cubicBezTo>
                      <a:pt x="0" y="309389"/>
                      <a:pt x="0" y="305581"/>
                      <a:pt x="0" y="300821"/>
                    </a:cubicBezTo>
                    <a:cubicBezTo>
                      <a:pt x="0" y="242751"/>
                      <a:pt x="0" y="185633"/>
                      <a:pt x="0" y="127564"/>
                    </a:cubicBezTo>
                    <a:cubicBezTo>
                      <a:pt x="0" y="118044"/>
                      <a:pt x="2855" y="112332"/>
                      <a:pt x="11421" y="107572"/>
                    </a:cubicBezTo>
                    <a:cubicBezTo>
                      <a:pt x="73284" y="74253"/>
                      <a:pt x="134196" y="40935"/>
                      <a:pt x="195108" y="7616"/>
                    </a:cubicBezTo>
                    <a:cubicBezTo>
                      <a:pt x="198915" y="5712"/>
                      <a:pt x="203674" y="3808"/>
                      <a:pt x="209384" y="0"/>
                    </a:cubicBezTo>
                    <a:cubicBezTo>
                      <a:pt x="210336" y="6664"/>
                      <a:pt x="211287" y="11424"/>
                      <a:pt x="211287" y="16183"/>
                    </a:cubicBezTo>
                    <a:cubicBezTo>
                      <a:pt x="211287" y="73301"/>
                      <a:pt x="211287" y="130419"/>
                      <a:pt x="211287" y="187537"/>
                    </a:cubicBezTo>
                    <a:cubicBezTo>
                      <a:pt x="211287" y="193249"/>
                      <a:pt x="207480" y="202769"/>
                      <a:pt x="202722" y="204673"/>
                    </a:cubicBezTo>
                    <a:cubicBezTo>
                      <a:pt x="138003" y="242751"/>
                      <a:pt x="71381" y="278926"/>
                      <a:pt x="952" y="317005"/>
                    </a:cubicBezTo>
                    <a:close/>
                  </a:path>
                </a:pathLst>
              </a:custGeom>
              <a:solidFill>
                <a:srgbClr val="186BA8"/>
              </a:solidFill>
              <a:ln w="951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8C3E01D3-53E3-AFDC-0003-1E9C8E8A9FEB}"/>
                  </a:ext>
                </a:extLst>
              </p:cNvPr>
              <p:cNvSpPr/>
              <p:nvPr/>
            </p:nvSpPr>
            <p:spPr>
              <a:xfrm>
                <a:off x="5578250" y="2189539"/>
                <a:ext cx="212239" cy="314148"/>
              </a:xfrm>
              <a:custGeom>
                <a:avLst/>
                <a:gdLst>
                  <a:gd name="connsiteX0" fmla="*/ 952 w 212239"/>
                  <a:gd name="connsiteY0" fmla="*/ 314149 h 314148"/>
                  <a:gd name="connsiteX1" fmla="*/ 0 w 212239"/>
                  <a:gd name="connsiteY1" fmla="*/ 299869 h 314148"/>
                  <a:gd name="connsiteX2" fmla="*/ 0 w 212239"/>
                  <a:gd name="connsiteY2" fmla="*/ 125660 h 314148"/>
                  <a:gd name="connsiteX3" fmla="*/ 10469 w 212239"/>
                  <a:gd name="connsiteY3" fmla="*/ 106620 h 314148"/>
                  <a:gd name="connsiteX4" fmla="*/ 197963 w 212239"/>
                  <a:gd name="connsiteY4" fmla="*/ 4760 h 314148"/>
                  <a:gd name="connsiteX5" fmla="*/ 211287 w 212239"/>
                  <a:gd name="connsiteY5" fmla="*/ 0 h 314148"/>
                  <a:gd name="connsiteX6" fmla="*/ 212239 w 212239"/>
                  <a:gd name="connsiteY6" fmla="*/ 14279 h 314148"/>
                  <a:gd name="connsiteX7" fmla="*/ 212239 w 212239"/>
                  <a:gd name="connsiteY7" fmla="*/ 187537 h 314148"/>
                  <a:gd name="connsiteX8" fmla="*/ 201770 w 212239"/>
                  <a:gd name="connsiteY8" fmla="*/ 205625 h 314148"/>
                  <a:gd name="connsiteX9" fmla="*/ 9517 w 212239"/>
                  <a:gd name="connsiteY9" fmla="*/ 310341 h 314148"/>
                  <a:gd name="connsiteX10" fmla="*/ 952 w 212239"/>
                  <a:gd name="connsiteY10" fmla="*/ 314149 h 3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4148">
                    <a:moveTo>
                      <a:pt x="952" y="314149"/>
                    </a:moveTo>
                    <a:cubicBezTo>
                      <a:pt x="952" y="308437"/>
                      <a:pt x="0" y="303677"/>
                      <a:pt x="0" y="299869"/>
                    </a:cubicBezTo>
                    <a:cubicBezTo>
                      <a:pt x="0" y="241799"/>
                      <a:pt x="0" y="183730"/>
                      <a:pt x="0" y="125660"/>
                    </a:cubicBezTo>
                    <a:cubicBezTo>
                      <a:pt x="0" y="116140"/>
                      <a:pt x="2855" y="111380"/>
                      <a:pt x="10469" y="106620"/>
                    </a:cubicBezTo>
                    <a:cubicBezTo>
                      <a:pt x="73284" y="72349"/>
                      <a:pt x="135148" y="38079"/>
                      <a:pt x="197963" y="4760"/>
                    </a:cubicBezTo>
                    <a:cubicBezTo>
                      <a:pt x="201770" y="2856"/>
                      <a:pt x="205577" y="1904"/>
                      <a:pt x="211287" y="0"/>
                    </a:cubicBezTo>
                    <a:cubicBezTo>
                      <a:pt x="212239" y="5712"/>
                      <a:pt x="212239" y="10472"/>
                      <a:pt x="212239" y="14279"/>
                    </a:cubicBezTo>
                    <a:cubicBezTo>
                      <a:pt x="212239" y="72349"/>
                      <a:pt x="212239" y="129467"/>
                      <a:pt x="212239" y="187537"/>
                    </a:cubicBezTo>
                    <a:cubicBezTo>
                      <a:pt x="212239" y="196105"/>
                      <a:pt x="210336" y="201817"/>
                      <a:pt x="201770" y="205625"/>
                    </a:cubicBezTo>
                    <a:cubicBezTo>
                      <a:pt x="137051" y="240848"/>
                      <a:pt x="73284" y="276070"/>
                      <a:pt x="9517" y="310341"/>
                    </a:cubicBezTo>
                    <a:cubicBezTo>
                      <a:pt x="7614" y="311293"/>
                      <a:pt x="5711" y="312245"/>
                      <a:pt x="952" y="314149"/>
                    </a:cubicBezTo>
                    <a:close/>
                  </a:path>
                </a:pathLst>
              </a:custGeom>
              <a:solidFill>
                <a:srgbClr val="186BA8"/>
              </a:solidFill>
              <a:ln w="951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CB964E23-70A4-192E-6309-642B6F07E1D7}"/>
                  </a:ext>
                </a:extLst>
              </p:cNvPr>
              <p:cNvSpPr/>
              <p:nvPr/>
            </p:nvSpPr>
            <p:spPr>
              <a:xfrm>
                <a:off x="4715016" y="2683610"/>
                <a:ext cx="212239" cy="315100"/>
              </a:xfrm>
              <a:custGeom>
                <a:avLst/>
                <a:gdLst>
                  <a:gd name="connsiteX0" fmla="*/ 952 w 212239"/>
                  <a:gd name="connsiteY0" fmla="*/ 315101 h 315100"/>
                  <a:gd name="connsiteX1" fmla="*/ 0 w 212239"/>
                  <a:gd name="connsiteY1" fmla="*/ 301773 h 315100"/>
                  <a:gd name="connsiteX2" fmla="*/ 0 w 212239"/>
                  <a:gd name="connsiteY2" fmla="*/ 127564 h 315100"/>
                  <a:gd name="connsiteX3" fmla="*/ 11421 w 212239"/>
                  <a:gd name="connsiteY3" fmla="*/ 107572 h 315100"/>
                  <a:gd name="connsiteX4" fmla="*/ 196060 w 212239"/>
                  <a:gd name="connsiteY4" fmla="*/ 6664 h 315100"/>
                  <a:gd name="connsiteX5" fmla="*/ 210336 w 212239"/>
                  <a:gd name="connsiteY5" fmla="*/ 0 h 315100"/>
                  <a:gd name="connsiteX6" fmla="*/ 212240 w 212239"/>
                  <a:gd name="connsiteY6" fmla="*/ 14279 h 315100"/>
                  <a:gd name="connsiteX7" fmla="*/ 212240 w 212239"/>
                  <a:gd name="connsiteY7" fmla="*/ 188489 h 315100"/>
                  <a:gd name="connsiteX8" fmla="*/ 202722 w 212239"/>
                  <a:gd name="connsiteY8" fmla="*/ 206577 h 315100"/>
                  <a:gd name="connsiteX9" fmla="*/ 10469 w 212239"/>
                  <a:gd name="connsiteY9" fmla="*/ 312245 h 315100"/>
                  <a:gd name="connsiteX10" fmla="*/ 952 w 212239"/>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5100">
                    <a:moveTo>
                      <a:pt x="952" y="315101"/>
                    </a:moveTo>
                    <a:cubicBezTo>
                      <a:pt x="952" y="309389"/>
                      <a:pt x="0" y="305581"/>
                      <a:pt x="0" y="301773"/>
                    </a:cubicBezTo>
                    <a:cubicBezTo>
                      <a:pt x="0" y="243703"/>
                      <a:pt x="0" y="185633"/>
                      <a:pt x="0" y="127564"/>
                    </a:cubicBezTo>
                    <a:cubicBezTo>
                      <a:pt x="0" y="118044"/>
                      <a:pt x="2855" y="112332"/>
                      <a:pt x="11421" y="107572"/>
                    </a:cubicBezTo>
                    <a:cubicBezTo>
                      <a:pt x="73285" y="74253"/>
                      <a:pt x="135148" y="40935"/>
                      <a:pt x="196060" y="6664"/>
                    </a:cubicBezTo>
                    <a:cubicBezTo>
                      <a:pt x="199867" y="4760"/>
                      <a:pt x="204625" y="2856"/>
                      <a:pt x="210336" y="0"/>
                    </a:cubicBezTo>
                    <a:cubicBezTo>
                      <a:pt x="211288" y="5712"/>
                      <a:pt x="212240" y="10472"/>
                      <a:pt x="212240" y="14279"/>
                    </a:cubicBezTo>
                    <a:cubicBezTo>
                      <a:pt x="212240" y="72350"/>
                      <a:pt x="212240" y="130419"/>
                      <a:pt x="212240" y="188489"/>
                    </a:cubicBezTo>
                    <a:cubicBezTo>
                      <a:pt x="212240" y="194201"/>
                      <a:pt x="207481" y="203721"/>
                      <a:pt x="202722" y="206577"/>
                    </a:cubicBezTo>
                    <a:cubicBezTo>
                      <a:pt x="138955" y="241800"/>
                      <a:pt x="74236" y="277022"/>
                      <a:pt x="10469" y="312245"/>
                    </a:cubicBezTo>
                    <a:cubicBezTo>
                      <a:pt x="8566" y="313197"/>
                      <a:pt x="5711" y="314149"/>
                      <a:pt x="952" y="315101"/>
                    </a:cubicBezTo>
                    <a:close/>
                  </a:path>
                </a:pathLst>
              </a:custGeom>
              <a:solidFill>
                <a:srgbClr val="186BA8"/>
              </a:solidFill>
              <a:ln w="951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3EE1BA13-23DE-A5D6-A21C-71FF71B41A42}"/>
                  </a:ext>
                </a:extLst>
              </p:cNvPr>
              <p:cNvSpPr/>
              <p:nvPr/>
            </p:nvSpPr>
            <p:spPr>
              <a:xfrm>
                <a:off x="5301292" y="3075820"/>
                <a:ext cx="213191" cy="315100"/>
              </a:xfrm>
              <a:custGeom>
                <a:avLst/>
                <a:gdLst>
                  <a:gd name="connsiteX0" fmla="*/ 211288 w 213191"/>
                  <a:gd name="connsiteY0" fmla="*/ 315101 h 315100"/>
                  <a:gd name="connsiteX1" fmla="*/ 146569 w 213191"/>
                  <a:gd name="connsiteY1" fmla="*/ 279878 h 315100"/>
                  <a:gd name="connsiteX2" fmla="*/ 15228 w 213191"/>
                  <a:gd name="connsiteY2" fmla="*/ 208481 h 315100"/>
                  <a:gd name="connsiteX3" fmla="*/ 0 w 213191"/>
                  <a:gd name="connsiteY3" fmla="*/ 183730 h 315100"/>
                  <a:gd name="connsiteX4" fmla="*/ 0 w 213191"/>
                  <a:gd name="connsiteY4" fmla="*/ 16184 h 315100"/>
                  <a:gd name="connsiteX5" fmla="*/ 952 w 213191"/>
                  <a:gd name="connsiteY5" fmla="*/ 0 h 315100"/>
                  <a:gd name="connsiteX6" fmla="*/ 16180 w 213191"/>
                  <a:gd name="connsiteY6" fmla="*/ 4760 h 315100"/>
                  <a:gd name="connsiteX7" fmla="*/ 201770 w 213191"/>
                  <a:gd name="connsiteY7" fmla="*/ 105668 h 315100"/>
                  <a:gd name="connsiteX8" fmla="*/ 213191 w 213191"/>
                  <a:gd name="connsiteY8" fmla="*/ 122804 h 315100"/>
                  <a:gd name="connsiteX9" fmla="*/ 213191 w 213191"/>
                  <a:gd name="connsiteY9" fmla="*/ 302726 h 315100"/>
                  <a:gd name="connsiteX10" fmla="*/ 211288 w 213191"/>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191" h="315100">
                    <a:moveTo>
                      <a:pt x="211288" y="315101"/>
                    </a:moveTo>
                    <a:cubicBezTo>
                      <a:pt x="188446" y="302726"/>
                      <a:pt x="167507" y="291302"/>
                      <a:pt x="146569" y="279878"/>
                    </a:cubicBezTo>
                    <a:cubicBezTo>
                      <a:pt x="102788" y="256079"/>
                      <a:pt x="59008" y="232280"/>
                      <a:pt x="15228" y="208481"/>
                    </a:cubicBezTo>
                    <a:cubicBezTo>
                      <a:pt x="4759" y="202769"/>
                      <a:pt x="0" y="197057"/>
                      <a:pt x="0" y="183730"/>
                    </a:cubicBezTo>
                    <a:cubicBezTo>
                      <a:pt x="952" y="127563"/>
                      <a:pt x="0" y="72350"/>
                      <a:pt x="0" y="16184"/>
                    </a:cubicBezTo>
                    <a:cubicBezTo>
                      <a:pt x="0" y="11424"/>
                      <a:pt x="0" y="6664"/>
                      <a:pt x="952" y="0"/>
                    </a:cubicBezTo>
                    <a:cubicBezTo>
                      <a:pt x="6662" y="1904"/>
                      <a:pt x="11421" y="2856"/>
                      <a:pt x="16180" y="4760"/>
                    </a:cubicBezTo>
                    <a:cubicBezTo>
                      <a:pt x="78043" y="38079"/>
                      <a:pt x="139907" y="71397"/>
                      <a:pt x="201770" y="105668"/>
                    </a:cubicBezTo>
                    <a:cubicBezTo>
                      <a:pt x="208432" y="109476"/>
                      <a:pt x="213191" y="113284"/>
                      <a:pt x="213191" y="122804"/>
                    </a:cubicBezTo>
                    <a:cubicBezTo>
                      <a:pt x="212239" y="182778"/>
                      <a:pt x="213191" y="242751"/>
                      <a:pt x="213191" y="302726"/>
                    </a:cubicBezTo>
                    <a:cubicBezTo>
                      <a:pt x="212239" y="306533"/>
                      <a:pt x="211288" y="309389"/>
                      <a:pt x="211288" y="315101"/>
                    </a:cubicBezTo>
                    <a:close/>
                  </a:path>
                </a:pathLst>
              </a:custGeom>
              <a:solidFill>
                <a:srgbClr val="186BA8"/>
              </a:solidFill>
              <a:ln w="951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F4A1DEAE-11C8-BFA9-28E5-41EC27C35424}"/>
                  </a:ext>
                </a:extLst>
              </p:cNvPr>
              <p:cNvSpPr/>
              <p:nvPr/>
            </p:nvSpPr>
            <p:spPr>
              <a:xfrm>
                <a:off x="5578250" y="3075820"/>
                <a:ext cx="212239" cy="314148"/>
              </a:xfrm>
              <a:custGeom>
                <a:avLst/>
                <a:gdLst>
                  <a:gd name="connsiteX0" fmla="*/ 211287 w 212239"/>
                  <a:gd name="connsiteY0" fmla="*/ 0 h 314148"/>
                  <a:gd name="connsiteX1" fmla="*/ 212239 w 212239"/>
                  <a:gd name="connsiteY1" fmla="*/ 14279 h 314148"/>
                  <a:gd name="connsiteX2" fmla="*/ 212239 w 212239"/>
                  <a:gd name="connsiteY2" fmla="*/ 187538 h 314148"/>
                  <a:gd name="connsiteX3" fmla="*/ 202722 w 212239"/>
                  <a:gd name="connsiteY3" fmla="*/ 205625 h 314148"/>
                  <a:gd name="connsiteX4" fmla="*/ 10469 w 212239"/>
                  <a:gd name="connsiteY4" fmla="*/ 311293 h 314148"/>
                  <a:gd name="connsiteX5" fmla="*/ 952 w 212239"/>
                  <a:gd name="connsiteY5" fmla="*/ 314149 h 314148"/>
                  <a:gd name="connsiteX6" fmla="*/ 0 w 212239"/>
                  <a:gd name="connsiteY6" fmla="*/ 298917 h 314148"/>
                  <a:gd name="connsiteX7" fmla="*/ 0 w 212239"/>
                  <a:gd name="connsiteY7" fmla="*/ 125660 h 314148"/>
                  <a:gd name="connsiteX8" fmla="*/ 11421 w 212239"/>
                  <a:gd name="connsiteY8" fmla="*/ 105668 h 314148"/>
                  <a:gd name="connsiteX9" fmla="*/ 197011 w 212239"/>
                  <a:gd name="connsiteY9" fmla="*/ 4760 h 314148"/>
                  <a:gd name="connsiteX10" fmla="*/ 211287 w 212239"/>
                  <a:gd name="connsiteY10" fmla="*/ 0 h 3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4148">
                    <a:moveTo>
                      <a:pt x="211287" y="0"/>
                    </a:moveTo>
                    <a:cubicBezTo>
                      <a:pt x="212239" y="6664"/>
                      <a:pt x="212239" y="10472"/>
                      <a:pt x="212239" y="14279"/>
                    </a:cubicBezTo>
                    <a:cubicBezTo>
                      <a:pt x="212239" y="72350"/>
                      <a:pt x="212239" y="129467"/>
                      <a:pt x="212239" y="187538"/>
                    </a:cubicBezTo>
                    <a:cubicBezTo>
                      <a:pt x="212239" y="193249"/>
                      <a:pt x="207480" y="202769"/>
                      <a:pt x="202722" y="205625"/>
                    </a:cubicBezTo>
                    <a:cubicBezTo>
                      <a:pt x="138955" y="240848"/>
                      <a:pt x="74236" y="276070"/>
                      <a:pt x="10469" y="311293"/>
                    </a:cubicBezTo>
                    <a:cubicBezTo>
                      <a:pt x="8566" y="312245"/>
                      <a:pt x="5711" y="313197"/>
                      <a:pt x="952" y="314149"/>
                    </a:cubicBezTo>
                    <a:cubicBezTo>
                      <a:pt x="952" y="308437"/>
                      <a:pt x="0" y="303677"/>
                      <a:pt x="0" y="298917"/>
                    </a:cubicBezTo>
                    <a:cubicBezTo>
                      <a:pt x="0" y="240848"/>
                      <a:pt x="0" y="183730"/>
                      <a:pt x="0" y="125660"/>
                    </a:cubicBezTo>
                    <a:cubicBezTo>
                      <a:pt x="0" y="116140"/>
                      <a:pt x="2855" y="110428"/>
                      <a:pt x="11421" y="105668"/>
                    </a:cubicBezTo>
                    <a:cubicBezTo>
                      <a:pt x="73284" y="72350"/>
                      <a:pt x="135148" y="39031"/>
                      <a:pt x="197011" y="4760"/>
                    </a:cubicBezTo>
                    <a:cubicBezTo>
                      <a:pt x="200818" y="2856"/>
                      <a:pt x="205577" y="1904"/>
                      <a:pt x="211287" y="0"/>
                    </a:cubicBezTo>
                    <a:close/>
                  </a:path>
                </a:pathLst>
              </a:custGeom>
              <a:solidFill>
                <a:srgbClr val="186BA8"/>
              </a:solidFill>
              <a:ln w="951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F237575-1D19-D7EB-5C71-69FFC2C6DA4C}"/>
                  </a:ext>
                </a:extLst>
              </p:cNvPr>
              <p:cNvSpPr/>
              <p:nvPr/>
            </p:nvSpPr>
            <p:spPr>
              <a:xfrm>
                <a:off x="6440532" y="2686874"/>
                <a:ext cx="213191" cy="311836"/>
              </a:xfrm>
              <a:custGeom>
                <a:avLst/>
                <a:gdLst>
                  <a:gd name="connsiteX0" fmla="*/ 0 w 213191"/>
                  <a:gd name="connsiteY0" fmla="*/ 311836 h 311836"/>
                  <a:gd name="connsiteX1" fmla="*/ 0 w 213191"/>
                  <a:gd name="connsiteY1" fmla="*/ 296605 h 311836"/>
                  <a:gd name="connsiteX2" fmla="*/ 0 w 213191"/>
                  <a:gd name="connsiteY2" fmla="*/ 125251 h 311836"/>
                  <a:gd name="connsiteX3" fmla="*/ 11421 w 213191"/>
                  <a:gd name="connsiteY3" fmla="*/ 105260 h 311836"/>
                  <a:gd name="connsiteX4" fmla="*/ 197963 w 213191"/>
                  <a:gd name="connsiteY4" fmla="*/ 4351 h 311836"/>
                  <a:gd name="connsiteX5" fmla="*/ 213191 w 213191"/>
                  <a:gd name="connsiteY5" fmla="*/ 13871 h 311836"/>
                  <a:gd name="connsiteX6" fmla="*/ 213191 w 213191"/>
                  <a:gd name="connsiteY6" fmla="*/ 187129 h 311836"/>
                  <a:gd name="connsiteX7" fmla="*/ 204625 w 213191"/>
                  <a:gd name="connsiteY7" fmla="*/ 204264 h 311836"/>
                  <a:gd name="connsiteX8" fmla="*/ 8566 w 213191"/>
                  <a:gd name="connsiteY8" fmla="*/ 311836 h 311836"/>
                  <a:gd name="connsiteX9" fmla="*/ 0 w 213191"/>
                  <a:gd name="connsiteY9" fmla="*/ 311836 h 31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191" h="311836">
                    <a:moveTo>
                      <a:pt x="0" y="311836"/>
                    </a:moveTo>
                    <a:cubicBezTo>
                      <a:pt x="0" y="306124"/>
                      <a:pt x="0" y="301365"/>
                      <a:pt x="0" y="296605"/>
                    </a:cubicBezTo>
                    <a:cubicBezTo>
                      <a:pt x="0" y="239487"/>
                      <a:pt x="0" y="182369"/>
                      <a:pt x="0" y="125251"/>
                    </a:cubicBezTo>
                    <a:cubicBezTo>
                      <a:pt x="0" y="115731"/>
                      <a:pt x="1903" y="110019"/>
                      <a:pt x="11421" y="105260"/>
                    </a:cubicBezTo>
                    <a:cubicBezTo>
                      <a:pt x="74236" y="71941"/>
                      <a:pt x="136100" y="37670"/>
                      <a:pt x="197963" y="4351"/>
                    </a:cubicBezTo>
                    <a:cubicBezTo>
                      <a:pt x="211287" y="-3265"/>
                      <a:pt x="213191" y="-1361"/>
                      <a:pt x="213191" y="13871"/>
                    </a:cubicBezTo>
                    <a:cubicBezTo>
                      <a:pt x="213191" y="71941"/>
                      <a:pt x="213191" y="129059"/>
                      <a:pt x="213191" y="187129"/>
                    </a:cubicBezTo>
                    <a:cubicBezTo>
                      <a:pt x="213191" y="192840"/>
                      <a:pt x="209384" y="201408"/>
                      <a:pt x="204625" y="204264"/>
                    </a:cubicBezTo>
                    <a:cubicBezTo>
                      <a:pt x="139906" y="240439"/>
                      <a:pt x="74236" y="275661"/>
                      <a:pt x="8566" y="311836"/>
                    </a:cubicBezTo>
                    <a:cubicBezTo>
                      <a:pt x="6662" y="310884"/>
                      <a:pt x="4759" y="310884"/>
                      <a:pt x="0" y="311836"/>
                    </a:cubicBezTo>
                    <a:close/>
                  </a:path>
                </a:pathLst>
              </a:custGeom>
              <a:solidFill>
                <a:srgbClr val="186BA8"/>
              </a:solidFill>
              <a:ln w="9514" cap="flat">
                <a:noFill/>
                <a:prstDash val="solid"/>
                <a:miter/>
              </a:ln>
            </p:spPr>
            <p:txBody>
              <a:bodyPr rtlCol="0" anchor="ctr"/>
              <a:lstStyle/>
              <a:p>
                <a:endParaRPr lang="en-US"/>
              </a:p>
            </p:txBody>
          </p:sp>
        </p:grpSp>
        <p:sp>
          <p:nvSpPr>
            <p:cNvPr id="67" name="Freeform 66">
              <a:extLst>
                <a:ext uri="{FF2B5EF4-FFF2-40B4-BE49-F238E27FC236}">
                  <a16:creationId xmlns:a16="http://schemas.microsoft.com/office/drawing/2014/main" id="{2B724D79-C932-D661-DD8B-2A95E1235B54}"/>
                </a:ext>
              </a:extLst>
            </p:cNvPr>
            <p:cNvSpPr/>
            <p:nvPr/>
          </p:nvSpPr>
          <p:spPr>
            <a:xfrm>
              <a:off x="1543527" y="1212272"/>
              <a:ext cx="1366867" cy="1403705"/>
            </a:xfrm>
            <a:custGeom>
              <a:avLst/>
              <a:gdLst>
                <a:gd name="connsiteX0" fmla="*/ 1723612 w 2340401"/>
                <a:gd name="connsiteY0" fmla="*/ 621872 h 2403477"/>
                <a:gd name="connsiteX1" fmla="*/ 1725515 w 2340401"/>
                <a:gd name="connsiteY1" fmla="*/ 603785 h 2403477"/>
                <a:gd name="connsiteX2" fmla="*/ 1725515 w 2340401"/>
                <a:gd name="connsiteY2" fmla="*/ 555234 h 2403477"/>
                <a:gd name="connsiteX3" fmla="*/ 1743599 w 2340401"/>
                <a:gd name="connsiteY3" fmla="*/ 524772 h 2403477"/>
                <a:gd name="connsiteX4" fmla="*/ 2009136 w 2340401"/>
                <a:gd name="connsiteY4" fmla="*/ 372457 h 2403477"/>
                <a:gd name="connsiteX5" fmla="*/ 2059578 w 2340401"/>
                <a:gd name="connsiteY5" fmla="*/ 374361 h 2403477"/>
                <a:gd name="connsiteX6" fmla="*/ 2301321 w 2340401"/>
                <a:gd name="connsiteY6" fmla="*/ 512396 h 2403477"/>
                <a:gd name="connsiteX7" fmla="*/ 2340343 w 2340401"/>
                <a:gd name="connsiteY7" fmla="*/ 580938 h 2403477"/>
                <a:gd name="connsiteX8" fmla="*/ 2340343 w 2340401"/>
                <a:gd name="connsiteY8" fmla="*/ 820833 h 2403477"/>
                <a:gd name="connsiteX9" fmla="*/ 2314646 w 2340401"/>
                <a:gd name="connsiteY9" fmla="*/ 862720 h 2403477"/>
                <a:gd name="connsiteX10" fmla="*/ 2080517 w 2340401"/>
                <a:gd name="connsiteY10" fmla="*/ 990283 h 2403477"/>
                <a:gd name="connsiteX11" fmla="*/ 2064337 w 2340401"/>
                <a:gd name="connsiteY11" fmla="*/ 1016938 h 2403477"/>
                <a:gd name="connsiteX12" fmla="*/ 2064337 w 2340401"/>
                <a:gd name="connsiteY12" fmla="*/ 1361550 h 2403477"/>
                <a:gd name="connsiteX13" fmla="*/ 2079565 w 2340401"/>
                <a:gd name="connsiteY13" fmla="*/ 1388205 h 2403477"/>
                <a:gd name="connsiteX14" fmla="*/ 2313694 w 2340401"/>
                <a:gd name="connsiteY14" fmla="*/ 1521480 h 2403477"/>
                <a:gd name="connsiteX15" fmla="*/ 2340343 w 2340401"/>
                <a:gd name="connsiteY15" fmla="*/ 1566223 h 2403477"/>
                <a:gd name="connsiteX16" fmla="*/ 2340343 w 2340401"/>
                <a:gd name="connsiteY16" fmla="*/ 1823254 h 2403477"/>
                <a:gd name="connsiteX17" fmla="*/ 2316549 w 2340401"/>
                <a:gd name="connsiteY17" fmla="*/ 1863236 h 2403477"/>
                <a:gd name="connsiteX18" fmla="*/ 2057675 w 2340401"/>
                <a:gd name="connsiteY18" fmla="*/ 2005079 h 2403477"/>
                <a:gd name="connsiteX19" fmla="*/ 2008184 w 2340401"/>
                <a:gd name="connsiteY19" fmla="*/ 2005079 h 2403477"/>
                <a:gd name="connsiteX20" fmla="*/ 1799752 w 2340401"/>
                <a:gd name="connsiteY20" fmla="*/ 1890843 h 2403477"/>
                <a:gd name="connsiteX21" fmla="*/ 1766440 w 2340401"/>
                <a:gd name="connsiteY21" fmla="*/ 1891795 h 2403477"/>
                <a:gd name="connsiteX22" fmla="*/ 1489482 w 2340401"/>
                <a:gd name="connsiteY22" fmla="*/ 2076477 h 2403477"/>
                <a:gd name="connsiteX23" fmla="*/ 1476158 w 2340401"/>
                <a:gd name="connsiteY23" fmla="*/ 2102180 h 2403477"/>
                <a:gd name="connsiteX24" fmla="*/ 1476158 w 2340401"/>
                <a:gd name="connsiteY24" fmla="*/ 2215464 h 2403477"/>
                <a:gd name="connsiteX25" fmla="*/ 1453316 w 2340401"/>
                <a:gd name="connsiteY25" fmla="*/ 2254495 h 2403477"/>
                <a:gd name="connsiteX26" fmla="*/ 1193489 w 2340401"/>
                <a:gd name="connsiteY26" fmla="*/ 2396338 h 2403477"/>
                <a:gd name="connsiteX27" fmla="*/ 1143999 w 2340401"/>
                <a:gd name="connsiteY27" fmla="*/ 2396338 h 2403477"/>
                <a:gd name="connsiteX28" fmla="*/ 883220 w 2340401"/>
                <a:gd name="connsiteY28" fmla="*/ 2253543 h 2403477"/>
                <a:gd name="connsiteX29" fmla="*/ 862282 w 2340401"/>
                <a:gd name="connsiteY29" fmla="*/ 2217368 h 2403477"/>
                <a:gd name="connsiteX30" fmla="*/ 862282 w 2340401"/>
                <a:gd name="connsiteY30" fmla="*/ 2100276 h 2403477"/>
                <a:gd name="connsiteX31" fmla="*/ 849909 w 2340401"/>
                <a:gd name="connsiteY31" fmla="*/ 2076477 h 2403477"/>
                <a:gd name="connsiteX32" fmla="*/ 571999 w 2340401"/>
                <a:gd name="connsiteY32" fmla="*/ 1891795 h 2403477"/>
                <a:gd name="connsiteX33" fmla="*/ 540592 w 2340401"/>
                <a:gd name="connsiteY33" fmla="*/ 1889891 h 2403477"/>
                <a:gd name="connsiteX34" fmla="*/ 328352 w 2340401"/>
                <a:gd name="connsiteY34" fmla="*/ 2006031 h 2403477"/>
                <a:gd name="connsiteX35" fmla="*/ 285524 w 2340401"/>
                <a:gd name="connsiteY35" fmla="*/ 2006031 h 2403477"/>
                <a:gd name="connsiteX36" fmla="*/ 18083 w 2340401"/>
                <a:gd name="connsiteY36" fmla="*/ 1859428 h 2403477"/>
                <a:gd name="connsiteX37" fmla="*/ 0 w 2340401"/>
                <a:gd name="connsiteY37" fmla="*/ 1829917 h 2403477"/>
                <a:gd name="connsiteX38" fmla="*/ 0 w 2340401"/>
                <a:gd name="connsiteY38" fmla="*/ 1556703 h 2403477"/>
                <a:gd name="connsiteX39" fmla="*/ 21890 w 2340401"/>
                <a:gd name="connsiteY39" fmla="*/ 1523384 h 2403477"/>
                <a:gd name="connsiteX40" fmla="*/ 256020 w 2340401"/>
                <a:gd name="connsiteY40" fmla="*/ 1390109 h 2403477"/>
                <a:gd name="connsiteX41" fmla="*/ 275055 w 2340401"/>
                <a:gd name="connsiteY41" fmla="*/ 1357742 h 2403477"/>
                <a:gd name="connsiteX42" fmla="*/ 275055 w 2340401"/>
                <a:gd name="connsiteY42" fmla="*/ 1015986 h 2403477"/>
                <a:gd name="connsiteX43" fmla="*/ 258875 w 2340401"/>
                <a:gd name="connsiteY43" fmla="*/ 989331 h 2403477"/>
                <a:gd name="connsiteX44" fmla="*/ 23794 w 2340401"/>
                <a:gd name="connsiteY44" fmla="*/ 861768 h 2403477"/>
                <a:gd name="connsiteX45" fmla="*/ 0 w 2340401"/>
                <a:gd name="connsiteY45" fmla="*/ 821785 h 2403477"/>
                <a:gd name="connsiteX46" fmla="*/ 0 w 2340401"/>
                <a:gd name="connsiteY46" fmla="*/ 561898 h 2403477"/>
                <a:gd name="connsiteX47" fmla="*/ 23794 w 2340401"/>
                <a:gd name="connsiteY47" fmla="*/ 521916 h 2403477"/>
                <a:gd name="connsiteX48" fmla="*/ 287427 w 2340401"/>
                <a:gd name="connsiteY48" fmla="*/ 371505 h 2403477"/>
                <a:gd name="connsiteX49" fmla="*/ 329304 w 2340401"/>
                <a:gd name="connsiteY49" fmla="*/ 371505 h 2403477"/>
                <a:gd name="connsiteX50" fmla="*/ 594841 w 2340401"/>
                <a:gd name="connsiteY50" fmla="*/ 523820 h 2403477"/>
                <a:gd name="connsiteX51" fmla="*/ 614828 w 2340401"/>
                <a:gd name="connsiteY51" fmla="*/ 559042 h 2403477"/>
                <a:gd name="connsiteX52" fmla="*/ 614828 w 2340401"/>
                <a:gd name="connsiteY52" fmla="*/ 609497 h 2403477"/>
                <a:gd name="connsiteX53" fmla="*/ 627200 w 2340401"/>
                <a:gd name="connsiteY53" fmla="*/ 617112 h 2403477"/>
                <a:gd name="connsiteX54" fmla="*/ 853716 w 2340401"/>
                <a:gd name="connsiteY54" fmla="*/ 475269 h 2403477"/>
                <a:gd name="connsiteX55" fmla="*/ 863234 w 2340401"/>
                <a:gd name="connsiteY55" fmla="*/ 455278 h 2403477"/>
                <a:gd name="connsiteX56" fmla="*/ 862282 w 2340401"/>
                <a:gd name="connsiteY56" fmla="*/ 199199 h 2403477"/>
                <a:gd name="connsiteX57" fmla="*/ 888931 w 2340401"/>
                <a:gd name="connsiteY57" fmla="*/ 153505 h 2403477"/>
                <a:gd name="connsiteX58" fmla="*/ 1143999 w 2340401"/>
                <a:gd name="connsiteY58" fmla="*/ 7854 h 2403477"/>
                <a:gd name="connsiteX59" fmla="*/ 1196345 w 2340401"/>
                <a:gd name="connsiteY59" fmla="*/ 7854 h 2403477"/>
                <a:gd name="connsiteX60" fmla="*/ 1452364 w 2340401"/>
                <a:gd name="connsiteY60" fmla="*/ 154457 h 2403477"/>
                <a:gd name="connsiteX61" fmla="*/ 1477110 w 2340401"/>
                <a:gd name="connsiteY61" fmla="*/ 197295 h 2403477"/>
                <a:gd name="connsiteX62" fmla="*/ 1476158 w 2340401"/>
                <a:gd name="connsiteY62" fmla="*/ 453374 h 2403477"/>
                <a:gd name="connsiteX63" fmla="*/ 1490434 w 2340401"/>
                <a:gd name="connsiteY63" fmla="*/ 479077 h 2403477"/>
                <a:gd name="connsiteX64" fmla="*/ 1701722 w 2340401"/>
                <a:gd name="connsiteY64" fmla="*/ 611400 h 2403477"/>
                <a:gd name="connsiteX65" fmla="*/ 1723612 w 2340401"/>
                <a:gd name="connsiteY65" fmla="*/ 621872 h 2403477"/>
                <a:gd name="connsiteX66" fmla="*/ 2000570 w 2340401"/>
                <a:gd name="connsiteY66" fmla="*/ 1189244 h 2403477"/>
                <a:gd name="connsiteX67" fmla="*/ 2000570 w 2340401"/>
                <a:gd name="connsiteY67" fmla="*/ 1012178 h 2403477"/>
                <a:gd name="connsiteX68" fmla="*/ 1991052 w 2340401"/>
                <a:gd name="connsiteY68" fmla="*/ 994091 h 2403477"/>
                <a:gd name="connsiteX69" fmla="*/ 1790234 w 2340401"/>
                <a:gd name="connsiteY69" fmla="*/ 885567 h 2403477"/>
                <a:gd name="connsiteX70" fmla="*/ 1771199 w 2340401"/>
                <a:gd name="connsiteY70" fmla="*/ 886519 h 2403477"/>
                <a:gd name="connsiteX71" fmla="*/ 1486627 w 2340401"/>
                <a:gd name="connsiteY71" fmla="*/ 1071200 h 2403477"/>
                <a:gd name="connsiteX72" fmla="*/ 1477110 w 2340401"/>
                <a:gd name="connsiteY72" fmla="*/ 1089288 h 2403477"/>
                <a:gd name="connsiteX73" fmla="*/ 1477110 w 2340401"/>
                <a:gd name="connsiteY73" fmla="*/ 1306336 h 2403477"/>
                <a:gd name="connsiteX74" fmla="*/ 1485675 w 2340401"/>
                <a:gd name="connsiteY74" fmla="*/ 1324423 h 2403477"/>
                <a:gd name="connsiteX75" fmla="*/ 1749309 w 2340401"/>
                <a:gd name="connsiteY75" fmla="*/ 1510057 h 2403477"/>
                <a:gd name="connsiteX76" fmla="*/ 1769296 w 2340401"/>
                <a:gd name="connsiteY76" fmla="*/ 1511009 h 2403477"/>
                <a:gd name="connsiteX77" fmla="*/ 1987245 w 2340401"/>
                <a:gd name="connsiteY77" fmla="*/ 1387253 h 2403477"/>
                <a:gd name="connsiteX78" fmla="*/ 2000570 w 2340401"/>
                <a:gd name="connsiteY78" fmla="*/ 1364406 h 2403477"/>
                <a:gd name="connsiteX79" fmla="*/ 2000570 w 2340401"/>
                <a:gd name="connsiteY79" fmla="*/ 1189244 h 2403477"/>
                <a:gd name="connsiteX80" fmla="*/ 338822 w 2340401"/>
                <a:gd name="connsiteY80" fmla="*/ 1187340 h 2403477"/>
                <a:gd name="connsiteX81" fmla="*/ 338822 w 2340401"/>
                <a:gd name="connsiteY81" fmla="*/ 1366310 h 2403477"/>
                <a:gd name="connsiteX82" fmla="*/ 349291 w 2340401"/>
                <a:gd name="connsiteY82" fmla="*/ 1385349 h 2403477"/>
                <a:gd name="connsiteX83" fmla="*/ 568192 w 2340401"/>
                <a:gd name="connsiteY83" fmla="*/ 1510057 h 2403477"/>
                <a:gd name="connsiteX84" fmla="*/ 588179 w 2340401"/>
                <a:gd name="connsiteY84" fmla="*/ 1510057 h 2403477"/>
                <a:gd name="connsiteX85" fmla="*/ 851813 w 2340401"/>
                <a:gd name="connsiteY85" fmla="*/ 1324423 h 2403477"/>
                <a:gd name="connsiteX86" fmla="*/ 861330 w 2340401"/>
                <a:gd name="connsiteY86" fmla="*/ 1304432 h 2403477"/>
                <a:gd name="connsiteX87" fmla="*/ 862282 w 2340401"/>
                <a:gd name="connsiteY87" fmla="*/ 1090240 h 2403477"/>
                <a:gd name="connsiteX88" fmla="*/ 850861 w 2340401"/>
                <a:gd name="connsiteY88" fmla="*/ 1069296 h 2403477"/>
                <a:gd name="connsiteX89" fmla="*/ 571048 w 2340401"/>
                <a:gd name="connsiteY89" fmla="*/ 886519 h 2403477"/>
                <a:gd name="connsiteX90" fmla="*/ 545350 w 2340401"/>
                <a:gd name="connsiteY90" fmla="*/ 885567 h 2403477"/>
                <a:gd name="connsiteX91" fmla="*/ 350242 w 2340401"/>
                <a:gd name="connsiteY91" fmla="*/ 992187 h 2403477"/>
                <a:gd name="connsiteX92" fmla="*/ 338822 w 2340401"/>
                <a:gd name="connsiteY92" fmla="*/ 1012178 h 2403477"/>
                <a:gd name="connsiteX93" fmla="*/ 338822 w 2340401"/>
                <a:gd name="connsiteY93" fmla="*/ 1187340 h 2403477"/>
                <a:gd name="connsiteX94" fmla="*/ 1477110 w 2340401"/>
                <a:gd name="connsiteY94" fmla="*/ 2005079 h 2403477"/>
                <a:gd name="connsiteX95" fmla="*/ 1488531 w 2340401"/>
                <a:gd name="connsiteY95" fmla="*/ 2000319 h 2403477"/>
                <a:gd name="connsiteX96" fmla="*/ 1719805 w 2340401"/>
                <a:gd name="connsiteY96" fmla="*/ 1846101 h 2403477"/>
                <a:gd name="connsiteX97" fmla="*/ 1725515 w 2340401"/>
                <a:gd name="connsiteY97" fmla="*/ 1834677 h 2403477"/>
                <a:gd name="connsiteX98" fmla="*/ 1724564 w 2340401"/>
                <a:gd name="connsiteY98" fmla="*/ 1583358 h 2403477"/>
                <a:gd name="connsiteX99" fmla="*/ 1714094 w 2340401"/>
                <a:gd name="connsiteY99" fmla="*/ 1563367 h 2403477"/>
                <a:gd name="connsiteX100" fmla="*/ 1457123 w 2340401"/>
                <a:gd name="connsiteY100" fmla="*/ 1381541 h 2403477"/>
                <a:gd name="connsiteX101" fmla="*/ 1429522 w 2340401"/>
                <a:gd name="connsiteY101" fmla="*/ 1379637 h 2403477"/>
                <a:gd name="connsiteX102" fmla="*/ 1215380 w 2340401"/>
                <a:gd name="connsiteY102" fmla="*/ 1496729 h 2403477"/>
                <a:gd name="connsiteX103" fmla="*/ 1202055 w 2340401"/>
                <a:gd name="connsiteY103" fmla="*/ 1518624 h 2403477"/>
                <a:gd name="connsiteX104" fmla="*/ 1202055 w 2340401"/>
                <a:gd name="connsiteY104" fmla="*/ 1752808 h 2403477"/>
                <a:gd name="connsiteX105" fmla="*/ 1216331 w 2340401"/>
                <a:gd name="connsiteY105" fmla="*/ 1777559 h 2403477"/>
                <a:gd name="connsiteX106" fmla="*/ 1451412 w 2340401"/>
                <a:gd name="connsiteY106" fmla="*/ 1911787 h 2403477"/>
                <a:gd name="connsiteX107" fmla="*/ 1477110 w 2340401"/>
                <a:gd name="connsiteY107" fmla="*/ 1956529 h 2403477"/>
                <a:gd name="connsiteX108" fmla="*/ 1477110 w 2340401"/>
                <a:gd name="connsiteY108" fmla="*/ 2005079 h 2403477"/>
                <a:gd name="connsiteX109" fmla="*/ 862282 w 2340401"/>
                <a:gd name="connsiteY109" fmla="*/ 2006983 h 2403477"/>
                <a:gd name="connsiteX110" fmla="*/ 862282 w 2340401"/>
                <a:gd name="connsiteY110" fmla="*/ 1950817 h 2403477"/>
                <a:gd name="connsiteX111" fmla="*/ 884172 w 2340401"/>
                <a:gd name="connsiteY111" fmla="*/ 1914642 h 2403477"/>
                <a:gd name="connsiteX112" fmla="*/ 1126867 w 2340401"/>
                <a:gd name="connsiteY112" fmla="*/ 1776607 h 2403477"/>
                <a:gd name="connsiteX113" fmla="*/ 1137336 w 2340401"/>
                <a:gd name="connsiteY113" fmla="*/ 1758520 h 2403477"/>
                <a:gd name="connsiteX114" fmla="*/ 1137336 w 2340401"/>
                <a:gd name="connsiteY114" fmla="*/ 1516721 h 2403477"/>
                <a:gd name="connsiteX115" fmla="*/ 1126867 w 2340401"/>
                <a:gd name="connsiteY115" fmla="*/ 1498633 h 2403477"/>
                <a:gd name="connsiteX116" fmla="*/ 907014 w 2340401"/>
                <a:gd name="connsiteY116" fmla="*/ 1378685 h 2403477"/>
                <a:gd name="connsiteX117" fmla="*/ 885124 w 2340401"/>
                <a:gd name="connsiteY117" fmla="*/ 1380589 h 2403477"/>
                <a:gd name="connsiteX118" fmla="*/ 627200 w 2340401"/>
                <a:gd name="connsiteY118" fmla="*/ 1562415 h 2403477"/>
                <a:gd name="connsiteX119" fmla="*/ 613876 w 2340401"/>
                <a:gd name="connsiteY119" fmla="*/ 1588118 h 2403477"/>
                <a:gd name="connsiteX120" fmla="*/ 613876 w 2340401"/>
                <a:gd name="connsiteY120" fmla="*/ 1835629 h 2403477"/>
                <a:gd name="connsiteX121" fmla="*/ 623394 w 2340401"/>
                <a:gd name="connsiteY121" fmla="*/ 1849909 h 2403477"/>
                <a:gd name="connsiteX122" fmla="*/ 839440 w 2340401"/>
                <a:gd name="connsiteY122" fmla="*/ 1993656 h 2403477"/>
                <a:gd name="connsiteX123" fmla="*/ 862282 w 2340401"/>
                <a:gd name="connsiteY123" fmla="*/ 2006983 h 2403477"/>
                <a:gd name="connsiteX124" fmla="*/ 1137336 w 2340401"/>
                <a:gd name="connsiteY124" fmla="*/ 758003 h 2403477"/>
                <a:gd name="connsiteX125" fmla="*/ 1137336 w 2340401"/>
                <a:gd name="connsiteY125" fmla="*/ 644719 h 2403477"/>
                <a:gd name="connsiteX126" fmla="*/ 1124964 w 2340401"/>
                <a:gd name="connsiteY126" fmla="*/ 623776 h 2403477"/>
                <a:gd name="connsiteX127" fmla="*/ 928904 w 2340401"/>
                <a:gd name="connsiteY127" fmla="*/ 517156 h 2403477"/>
                <a:gd name="connsiteX128" fmla="*/ 905110 w 2340401"/>
                <a:gd name="connsiteY128" fmla="*/ 516204 h 2403477"/>
                <a:gd name="connsiteX129" fmla="*/ 626249 w 2340401"/>
                <a:gd name="connsiteY129" fmla="*/ 691366 h 2403477"/>
                <a:gd name="connsiteX130" fmla="*/ 614828 w 2340401"/>
                <a:gd name="connsiteY130" fmla="*/ 712309 h 2403477"/>
                <a:gd name="connsiteX131" fmla="*/ 614828 w 2340401"/>
                <a:gd name="connsiteY131" fmla="*/ 826545 h 2403477"/>
                <a:gd name="connsiteX132" fmla="*/ 625297 w 2340401"/>
                <a:gd name="connsiteY132" fmla="*/ 845584 h 2403477"/>
                <a:gd name="connsiteX133" fmla="*/ 886075 w 2340401"/>
                <a:gd name="connsiteY133" fmla="*/ 1015034 h 2403477"/>
                <a:gd name="connsiteX134" fmla="*/ 906062 w 2340401"/>
                <a:gd name="connsiteY134" fmla="*/ 1015034 h 2403477"/>
                <a:gd name="connsiteX135" fmla="*/ 1127819 w 2340401"/>
                <a:gd name="connsiteY135" fmla="*/ 888423 h 2403477"/>
                <a:gd name="connsiteX136" fmla="*/ 1138288 w 2340401"/>
                <a:gd name="connsiteY136" fmla="*/ 870335 h 2403477"/>
                <a:gd name="connsiteX137" fmla="*/ 1137336 w 2340401"/>
                <a:gd name="connsiteY137" fmla="*/ 758003 h 2403477"/>
                <a:gd name="connsiteX138" fmla="*/ 1202055 w 2340401"/>
                <a:gd name="connsiteY138" fmla="*/ 756099 h 2403477"/>
                <a:gd name="connsiteX139" fmla="*/ 1202055 w 2340401"/>
                <a:gd name="connsiteY139" fmla="*/ 870335 h 2403477"/>
                <a:gd name="connsiteX140" fmla="*/ 1210621 w 2340401"/>
                <a:gd name="connsiteY140" fmla="*/ 887471 h 2403477"/>
                <a:gd name="connsiteX141" fmla="*/ 1433329 w 2340401"/>
                <a:gd name="connsiteY141" fmla="*/ 1015034 h 2403477"/>
                <a:gd name="connsiteX142" fmla="*/ 1453316 w 2340401"/>
                <a:gd name="connsiteY142" fmla="*/ 1015034 h 2403477"/>
                <a:gd name="connsiteX143" fmla="*/ 1716950 w 2340401"/>
                <a:gd name="connsiteY143" fmla="*/ 843680 h 2403477"/>
                <a:gd name="connsiteX144" fmla="*/ 1724564 w 2340401"/>
                <a:gd name="connsiteY144" fmla="*/ 830353 h 2403477"/>
                <a:gd name="connsiteX145" fmla="*/ 1724564 w 2340401"/>
                <a:gd name="connsiteY145" fmla="*/ 708501 h 2403477"/>
                <a:gd name="connsiteX146" fmla="*/ 1715046 w 2340401"/>
                <a:gd name="connsiteY146" fmla="*/ 691366 h 2403477"/>
                <a:gd name="connsiteX147" fmla="*/ 1435233 w 2340401"/>
                <a:gd name="connsiteY147" fmla="*/ 515252 h 2403477"/>
                <a:gd name="connsiteX148" fmla="*/ 1413343 w 2340401"/>
                <a:gd name="connsiteY148" fmla="*/ 514300 h 2403477"/>
                <a:gd name="connsiteX149" fmla="*/ 1215380 w 2340401"/>
                <a:gd name="connsiteY149" fmla="*/ 621872 h 2403477"/>
                <a:gd name="connsiteX150" fmla="*/ 1202055 w 2340401"/>
                <a:gd name="connsiteY150" fmla="*/ 643767 h 2403477"/>
                <a:gd name="connsiteX151" fmla="*/ 1202055 w 2340401"/>
                <a:gd name="connsiteY151" fmla="*/ 756099 h 2403477"/>
                <a:gd name="connsiteX152" fmla="*/ 1378128 w 2340401"/>
                <a:gd name="connsiteY152" fmla="*/ 1059777 h 2403477"/>
                <a:gd name="connsiteX153" fmla="*/ 1368610 w 2340401"/>
                <a:gd name="connsiteY153" fmla="*/ 1052161 h 2403477"/>
                <a:gd name="connsiteX154" fmla="*/ 1181117 w 2340401"/>
                <a:gd name="connsiteY154" fmla="*/ 944589 h 2403477"/>
                <a:gd name="connsiteX155" fmla="*/ 1157323 w 2340401"/>
                <a:gd name="connsiteY155" fmla="*/ 944589 h 2403477"/>
                <a:gd name="connsiteX156" fmla="*/ 970781 w 2340401"/>
                <a:gd name="connsiteY156" fmla="*/ 1052161 h 2403477"/>
                <a:gd name="connsiteX157" fmla="*/ 961263 w 2340401"/>
                <a:gd name="connsiteY157" fmla="*/ 1059777 h 2403477"/>
                <a:gd name="connsiteX158" fmla="*/ 966022 w 2340401"/>
                <a:gd name="connsiteY158" fmla="*/ 1063585 h 2403477"/>
                <a:gd name="connsiteX159" fmla="*/ 1161130 w 2340401"/>
                <a:gd name="connsiteY159" fmla="*/ 1170205 h 2403477"/>
                <a:gd name="connsiteX160" fmla="*/ 1179213 w 2340401"/>
                <a:gd name="connsiteY160" fmla="*/ 1168301 h 2403477"/>
                <a:gd name="connsiteX161" fmla="*/ 1310554 w 2340401"/>
                <a:gd name="connsiteY161" fmla="*/ 1096903 h 2403477"/>
                <a:gd name="connsiteX162" fmla="*/ 1378128 w 2340401"/>
                <a:gd name="connsiteY162" fmla="*/ 1059777 h 2403477"/>
                <a:gd name="connsiteX163" fmla="*/ 961263 w 2340401"/>
                <a:gd name="connsiteY163" fmla="*/ 184919 h 2403477"/>
                <a:gd name="connsiteX164" fmla="*/ 965070 w 2340401"/>
                <a:gd name="connsiteY164" fmla="*/ 189679 h 2403477"/>
                <a:gd name="connsiteX165" fmla="*/ 1161130 w 2340401"/>
                <a:gd name="connsiteY165" fmla="*/ 296300 h 2403477"/>
                <a:gd name="connsiteX166" fmla="*/ 1179213 w 2340401"/>
                <a:gd name="connsiteY166" fmla="*/ 294396 h 2403477"/>
                <a:gd name="connsiteX167" fmla="*/ 1299133 w 2340401"/>
                <a:gd name="connsiteY167" fmla="*/ 229662 h 2403477"/>
                <a:gd name="connsiteX168" fmla="*/ 1377176 w 2340401"/>
                <a:gd name="connsiteY168" fmla="*/ 186823 h 2403477"/>
                <a:gd name="connsiteX169" fmla="*/ 1367659 w 2340401"/>
                <a:gd name="connsiteY169" fmla="*/ 179208 h 2403477"/>
                <a:gd name="connsiteX170" fmla="*/ 1180165 w 2340401"/>
                <a:gd name="connsiteY170" fmla="*/ 71635 h 2403477"/>
                <a:gd name="connsiteX171" fmla="*/ 1155419 w 2340401"/>
                <a:gd name="connsiteY171" fmla="*/ 72587 h 2403477"/>
                <a:gd name="connsiteX172" fmla="*/ 1001237 w 2340401"/>
                <a:gd name="connsiteY172" fmla="*/ 161120 h 2403477"/>
                <a:gd name="connsiteX173" fmla="*/ 961263 w 2340401"/>
                <a:gd name="connsiteY173" fmla="*/ 184919 h 2403477"/>
                <a:gd name="connsiteX174" fmla="*/ 1822593 w 2340401"/>
                <a:gd name="connsiteY174" fmla="*/ 1553847 h 2403477"/>
                <a:gd name="connsiteX175" fmla="*/ 1836870 w 2340401"/>
                <a:gd name="connsiteY175" fmla="*/ 1562415 h 2403477"/>
                <a:gd name="connsiteX176" fmla="*/ 2021508 w 2340401"/>
                <a:gd name="connsiteY176" fmla="*/ 1663323 h 2403477"/>
                <a:gd name="connsiteX177" fmla="*/ 2042447 w 2340401"/>
                <a:gd name="connsiteY177" fmla="*/ 1663323 h 2403477"/>
                <a:gd name="connsiteX178" fmla="*/ 2227085 w 2340401"/>
                <a:gd name="connsiteY178" fmla="*/ 1562415 h 2403477"/>
                <a:gd name="connsiteX179" fmla="*/ 2239458 w 2340401"/>
                <a:gd name="connsiteY179" fmla="*/ 1553847 h 2403477"/>
                <a:gd name="connsiteX180" fmla="*/ 2234699 w 2340401"/>
                <a:gd name="connsiteY180" fmla="*/ 1549087 h 2403477"/>
                <a:gd name="connsiteX181" fmla="*/ 2039591 w 2340401"/>
                <a:gd name="connsiteY181" fmla="*/ 1437707 h 2403477"/>
                <a:gd name="connsiteX182" fmla="*/ 2021508 w 2340401"/>
                <a:gd name="connsiteY182" fmla="*/ 1438659 h 2403477"/>
                <a:gd name="connsiteX183" fmla="*/ 1930141 w 2340401"/>
                <a:gd name="connsiteY183" fmla="*/ 1491017 h 2403477"/>
                <a:gd name="connsiteX184" fmla="*/ 1822593 w 2340401"/>
                <a:gd name="connsiteY184" fmla="*/ 1553847 h 2403477"/>
                <a:gd name="connsiteX185" fmla="*/ 98030 w 2340401"/>
                <a:gd name="connsiteY185" fmla="*/ 553331 h 2403477"/>
                <a:gd name="connsiteX186" fmla="*/ 107547 w 2340401"/>
                <a:gd name="connsiteY186" fmla="*/ 559042 h 2403477"/>
                <a:gd name="connsiteX187" fmla="*/ 295993 w 2340401"/>
                <a:gd name="connsiteY187" fmla="*/ 661855 h 2403477"/>
                <a:gd name="connsiteX188" fmla="*/ 319787 w 2340401"/>
                <a:gd name="connsiteY188" fmla="*/ 659951 h 2403477"/>
                <a:gd name="connsiteX189" fmla="*/ 446369 w 2340401"/>
                <a:gd name="connsiteY189" fmla="*/ 590457 h 2403477"/>
                <a:gd name="connsiteX190" fmla="*/ 515846 w 2340401"/>
                <a:gd name="connsiteY190" fmla="*/ 552379 h 2403477"/>
                <a:gd name="connsiteX191" fmla="*/ 500618 w 2340401"/>
                <a:gd name="connsiteY191" fmla="*/ 540955 h 2403477"/>
                <a:gd name="connsiteX192" fmla="*/ 321690 w 2340401"/>
                <a:gd name="connsiteY192" fmla="*/ 438143 h 2403477"/>
                <a:gd name="connsiteX193" fmla="*/ 293138 w 2340401"/>
                <a:gd name="connsiteY193" fmla="*/ 438143 h 2403477"/>
                <a:gd name="connsiteX194" fmla="*/ 111354 w 2340401"/>
                <a:gd name="connsiteY194" fmla="*/ 542859 h 2403477"/>
                <a:gd name="connsiteX195" fmla="*/ 98030 w 2340401"/>
                <a:gd name="connsiteY195" fmla="*/ 553331 h 2403477"/>
                <a:gd name="connsiteX196" fmla="*/ 515846 w 2340401"/>
                <a:gd name="connsiteY196" fmla="*/ 1554799 h 2403477"/>
                <a:gd name="connsiteX197" fmla="*/ 507280 w 2340401"/>
                <a:gd name="connsiteY197" fmla="*/ 1548135 h 2403477"/>
                <a:gd name="connsiteX198" fmla="*/ 316931 w 2340401"/>
                <a:gd name="connsiteY198" fmla="*/ 1438659 h 2403477"/>
                <a:gd name="connsiteX199" fmla="*/ 295993 w 2340401"/>
                <a:gd name="connsiteY199" fmla="*/ 1439611 h 2403477"/>
                <a:gd name="connsiteX200" fmla="*/ 146569 w 2340401"/>
                <a:gd name="connsiteY200" fmla="*/ 1525288 h 2403477"/>
                <a:gd name="connsiteX201" fmla="*/ 98030 w 2340401"/>
                <a:gd name="connsiteY201" fmla="*/ 1553847 h 2403477"/>
                <a:gd name="connsiteX202" fmla="*/ 109451 w 2340401"/>
                <a:gd name="connsiteY202" fmla="*/ 1561463 h 2403477"/>
                <a:gd name="connsiteX203" fmla="*/ 298848 w 2340401"/>
                <a:gd name="connsiteY203" fmla="*/ 1664275 h 2403477"/>
                <a:gd name="connsiteX204" fmla="*/ 319787 w 2340401"/>
                <a:gd name="connsiteY204" fmla="*/ 1662371 h 2403477"/>
                <a:gd name="connsiteX205" fmla="*/ 474921 w 2340401"/>
                <a:gd name="connsiteY205" fmla="*/ 1578598 h 2403477"/>
                <a:gd name="connsiteX206" fmla="*/ 515846 w 2340401"/>
                <a:gd name="connsiteY206" fmla="*/ 1554799 h 2403477"/>
                <a:gd name="connsiteX207" fmla="*/ 1378128 w 2340401"/>
                <a:gd name="connsiteY207" fmla="*/ 1946057 h 2403477"/>
                <a:gd name="connsiteX208" fmla="*/ 1369562 w 2340401"/>
                <a:gd name="connsiteY208" fmla="*/ 1938442 h 2403477"/>
                <a:gd name="connsiteX209" fmla="*/ 1180165 w 2340401"/>
                <a:gd name="connsiteY209" fmla="*/ 1829917 h 2403477"/>
                <a:gd name="connsiteX210" fmla="*/ 1155419 w 2340401"/>
                <a:gd name="connsiteY210" fmla="*/ 1830869 h 2403477"/>
                <a:gd name="connsiteX211" fmla="*/ 998381 w 2340401"/>
                <a:gd name="connsiteY211" fmla="*/ 1921306 h 2403477"/>
                <a:gd name="connsiteX212" fmla="*/ 959360 w 2340401"/>
                <a:gd name="connsiteY212" fmla="*/ 1944153 h 2403477"/>
                <a:gd name="connsiteX213" fmla="*/ 966974 w 2340401"/>
                <a:gd name="connsiteY213" fmla="*/ 1949865 h 2403477"/>
                <a:gd name="connsiteX214" fmla="*/ 1161130 w 2340401"/>
                <a:gd name="connsiteY214" fmla="*/ 2055534 h 2403477"/>
                <a:gd name="connsiteX215" fmla="*/ 1178261 w 2340401"/>
                <a:gd name="connsiteY215" fmla="*/ 2054582 h 2403477"/>
                <a:gd name="connsiteX216" fmla="*/ 1266774 w 2340401"/>
                <a:gd name="connsiteY216" fmla="*/ 2006031 h 2403477"/>
                <a:gd name="connsiteX217" fmla="*/ 1378128 w 2340401"/>
                <a:gd name="connsiteY217" fmla="*/ 1946057 h 2403477"/>
                <a:gd name="connsiteX218" fmla="*/ 2241362 w 2340401"/>
                <a:gd name="connsiteY218" fmla="*/ 554282 h 2403477"/>
                <a:gd name="connsiteX219" fmla="*/ 2227085 w 2340401"/>
                <a:gd name="connsiteY219" fmla="*/ 543811 h 2403477"/>
                <a:gd name="connsiteX220" fmla="*/ 2044350 w 2340401"/>
                <a:gd name="connsiteY220" fmla="*/ 439095 h 2403477"/>
                <a:gd name="connsiteX221" fmla="*/ 2019605 w 2340401"/>
                <a:gd name="connsiteY221" fmla="*/ 439095 h 2403477"/>
                <a:gd name="connsiteX222" fmla="*/ 1836870 w 2340401"/>
                <a:gd name="connsiteY222" fmla="*/ 543811 h 2403477"/>
                <a:gd name="connsiteX223" fmla="*/ 1824497 w 2340401"/>
                <a:gd name="connsiteY223" fmla="*/ 553331 h 2403477"/>
                <a:gd name="connsiteX224" fmla="*/ 1829256 w 2340401"/>
                <a:gd name="connsiteY224" fmla="*/ 557138 h 2403477"/>
                <a:gd name="connsiteX225" fmla="*/ 2023412 w 2340401"/>
                <a:gd name="connsiteY225" fmla="*/ 662807 h 2403477"/>
                <a:gd name="connsiteX226" fmla="*/ 2044350 w 2340401"/>
                <a:gd name="connsiteY226" fmla="*/ 661855 h 2403477"/>
                <a:gd name="connsiteX227" fmla="*/ 2151898 w 2340401"/>
                <a:gd name="connsiteY227" fmla="*/ 603785 h 2403477"/>
                <a:gd name="connsiteX228" fmla="*/ 2241362 w 2340401"/>
                <a:gd name="connsiteY228" fmla="*/ 554282 h 2403477"/>
                <a:gd name="connsiteX229" fmla="*/ 1789282 w 2340401"/>
                <a:gd name="connsiteY229" fmla="*/ 609497 h 2403477"/>
                <a:gd name="connsiteX230" fmla="*/ 1787379 w 2340401"/>
                <a:gd name="connsiteY230" fmla="*/ 619016 h 2403477"/>
                <a:gd name="connsiteX231" fmla="*/ 1787379 w 2340401"/>
                <a:gd name="connsiteY231" fmla="*/ 801794 h 2403477"/>
                <a:gd name="connsiteX232" fmla="*/ 1797848 w 2340401"/>
                <a:gd name="connsiteY232" fmla="*/ 817025 h 2403477"/>
                <a:gd name="connsiteX233" fmla="*/ 1927285 w 2340401"/>
                <a:gd name="connsiteY233" fmla="*/ 888423 h 2403477"/>
                <a:gd name="connsiteX234" fmla="*/ 1997715 w 2340401"/>
                <a:gd name="connsiteY234" fmla="*/ 926501 h 2403477"/>
                <a:gd name="connsiteX235" fmla="*/ 1999618 w 2340401"/>
                <a:gd name="connsiteY235" fmla="*/ 915078 h 2403477"/>
                <a:gd name="connsiteX236" fmla="*/ 1999618 w 2340401"/>
                <a:gd name="connsiteY236" fmla="*/ 733252 h 2403477"/>
                <a:gd name="connsiteX237" fmla="*/ 1990101 w 2340401"/>
                <a:gd name="connsiteY237" fmla="*/ 718021 h 2403477"/>
                <a:gd name="connsiteX238" fmla="*/ 1818786 w 2340401"/>
                <a:gd name="connsiteY238" fmla="*/ 624728 h 2403477"/>
                <a:gd name="connsiteX239" fmla="*/ 1789282 w 2340401"/>
                <a:gd name="connsiteY239" fmla="*/ 609497 h 2403477"/>
                <a:gd name="connsiteX240" fmla="*/ 1999618 w 2340401"/>
                <a:gd name="connsiteY240" fmla="*/ 1927018 h 2403477"/>
                <a:gd name="connsiteX241" fmla="*/ 2000570 w 2340401"/>
                <a:gd name="connsiteY241" fmla="*/ 1908931 h 2403477"/>
                <a:gd name="connsiteX242" fmla="*/ 2000570 w 2340401"/>
                <a:gd name="connsiteY242" fmla="*/ 1740433 h 2403477"/>
                <a:gd name="connsiteX243" fmla="*/ 1986294 w 2340401"/>
                <a:gd name="connsiteY243" fmla="*/ 1715681 h 2403477"/>
                <a:gd name="connsiteX244" fmla="*/ 1802607 w 2340401"/>
                <a:gd name="connsiteY244" fmla="*/ 1615725 h 2403477"/>
                <a:gd name="connsiteX245" fmla="*/ 1787379 w 2340401"/>
                <a:gd name="connsiteY245" fmla="*/ 1625245 h 2403477"/>
                <a:gd name="connsiteX246" fmla="*/ 1787379 w 2340401"/>
                <a:gd name="connsiteY246" fmla="*/ 1796599 h 2403477"/>
                <a:gd name="connsiteX247" fmla="*/ 1799752 w 2340401"/>
                <a:gd name="connsiteY247" fmla="*/ 1817542 h 2403477"/>
                <a:gd name="connsiteX248" fmla="*/ 1958693 w 2340401"/>
                <a:gd name="connsiteY248" fmla="*/ 1904171 h 2403477"/>
                <a:gd name="connsiteX249" fmla="*/ 1999618 w 2340401"/>
                <a:gd name="connsiteY249" fmla="*/ 1927018 h 2403477"/>
                <a:gd name="connsiteX250" fmla="*/ 273151 w 2340401"/>
                <a:gd name="connsiteY250" fmla="*/ 1927018 h 2403477"/>
                <a:gd name="connsiteX251" fmla="*/ 275055 w 2340401"/>
                <a:gd name="connsiteY251" fmla="*/ 1915594 h 2403477"/>
                <a:gd name="connsiteX252" fmla="*/ 275055 w 2340401"/>
                <a:gd name="connsiteY252" fmla="*/ 1735673 h 2403477"/>
                <a:gd name="connsiteX253" fmla="*/ 263634 w 2340401"/>
                <a:gd name="connsiteY253" fmla="*/ 1718537 h 2403477"/>
                <a:gd name="connsiteX254" fmla="*/ 77091 w 2340401"/>
                <a:gd name="connsiteY254" fmla="*/ 1617629 h 2403477"/>
                <a:gd name="connsiteX255" fmla="*/ 62815 w 2340401"/>
                <a:gd name="connsiteY255" fmla="*/ 1626197 h 2403477"/>
                <a:gd name="connsiteX256" fmla="*/ 62815 w 2340401"/>
                <a:gd name="connsiteY256" fmla="*/ 1800406 h 2403477"/>
                <a:gd name="connsiteX257" fmla="*/ 73284 w 2340401"/>
                <a:gd name="connsiteY257" fmla="*/ 1817542 h 2403477"/>
                <a:gd name="connsiteX258" fmla="*/ 217950 w 2340401"/>
                <a:gd name="connsiteY258" fmla="*/ 1897507 h 2403477"/>
                <a:gd name="connsiteX259" fmla="*/ 273151 w 2340401"/>
                <a:gd name="connsiteY259" fmla="*/ 1927018 h 2403477"/>
                <a:gd name="connsiteX260" fmla="*/ 1136385 w 2340401"/>
                <a:gd name="connsiteY260" fmla="*/ 558090 h 2403477"/>
                <a:gd name="connsiteX261" fmla="*/ 1137336 w 2340401"/>
                <a:gd name="connsiteY261" fmla="*/ 541907 h 2403477"/>
                <a:gd name="connsiteX262" fmla="*/ 1137336 w 2340401"/>
                <a:gd name="connsiteY262" fmla="*/ 370553 h 2403477"/>
                <a:gd name="connsiteX263" fmla="*/ 1124012 w 2340401"/>
                <a:gd name="connsiteY263" fmla="*/ 348658 h 2403477"/>
                <a:gd name="connsiteX264" fmla="*/ 940325 w 2340401"/>
                <a:gd name="connsiteY264" fmla="*/ 248701 h 2403477"/>
                <a:gd name="connsiteX265" fmla="*/ 926049 w 2340401"/>
                <a:gd name="connsiteY265" fmla="*/ 242989 h 2403477"/>
                <a:gd name="connsiteX266" fmla="*/ 925097 w 2340401"/>
                <a:gd name="connsiteY266" fmla="*/ 260125 h 2403477"/>
                <a:gd name="connsiteX267" fmla="*/ 925097 w 2340401"/>
                <a:gd name="connsiteY267" fmla="*/ 425767 h 2403477"/>
                <a:gd name="connsiteX268" fmla="*/ 940325 w 2340401"/>
                <a:gd name="connsiteY268" fmla="*/ 451470 h 2403477"/>
                <a:gd name="connsiteX269" fmla="*/ 1085942 w 2340401"/>
                <a:gd name="connsiteY269" fmla="*/ 530483 h 2403477"/>
                <a:gd name="connsiteX270" fmla="*/ 1136385 w 2340401"/>
                <a:gd name="connsiteY270" fmla="*/ 558090 h 2403477"/>
                <a:gd name="connsiteX271" fmla="*/ 927000 w 2340401"/>
                <a:gd name="connsiteY271" fmla="*/ 1115943 h 2403477"/>
                <a:gd name="connsiteX272" fmla="*/ 925097 w 2340401"/>
                <a:gd name="connsiteY272" fmla="*/ 1124510 h 2403477"/>
                <a:gd name="connsiteX273" fmla="*/ 925097 w 2340401"/>
                <a:gd name="connsiteY273" fmla="*/ 1306336 h 2403477"/>
                <a:gd name="connsiteX274" fmla="*/ 936518 w 2340401"/>
                <a:gd name="connsiteY274" fmla="*/ 1321567 h 2403477"/>
                <a:gd name="connsiteX275" fmla="*/ 1101170 w 2340401"/>
                <a:gd name="connsiteY275" fmla="*/ 1412004 h 2403477"/>
                <a:gd name="connsiteX276" fmla="*/ 1135433 w 2340401"/>
                <a:gd name="connsiteY276" fmla="*/ 1431044 h 2403477"/>
                <a:gd name="connsiteX277" fmla="*/ 1136385 w 2340401"/>
                <a:gd name="connsiteY277" fmla="*/ 1419620 h 2403477"/>
                <a:gd name="connsiteX278" fmla="*/ 1136385 w 2340401"/>
                <a:gd name="connsiteY278" fmla="*/ 1237794 h 2403477"/>
                <a:gd name="connsiteX279" fmla="*/ 1124012 w 2340401"/>
                <a:gd name="connsiteY279" fmla="*/ 1220659 h 2403477"/>
                <a:gd name="connsiteX280" fmla="*/ 938421 w 2340401"/>
                <a:gd name="connsiteY280" fmla="*/ 1119750 h 2403477"/>
                <a:gd name="connsiteX281" fmla="*/ 927000 w 2340401"/>
                <a:gd name="connsiteY281" fmla="*/ 1115943 h 2403477"/>
                <a:gd name="connsiteX282" fmla="*/ 273151 w 2340401"/>
                <a:gd name="connsiteY282" fmla="*/ 925549 h 2403477"/>
                <a:gd name="connsiteX283" fmla="*/ 275055 w 2340401"/>
                <a:gd name="connsiteY283" fmla="*/ 916030 h 2403477"/>
                <a:gd name="connsiteX284" fmla="*/ 275055 w 2340401"/>
                <a:gd name="connsiteY284" fmla="*/ 733252 h 2403477"/>
                <a:gd name="connsiteX285" fmla="*/ 265537 w 2340401"/>
                <a:gd name="connsiteY285" fmla="*/ 718021 h 2403477"/>
                <a:gd name="connsiteX286" fmla="*/ 78043 w 2340401"/>
                <a:gd name="connsiteY286" fmla="*/ 615208 h 2403477"/>
                <a:gd name="connsiteX287" fmla="*/ 63767 w 2340401"/>
                <a:gd name="connsiteY287" fmla="*/ 624728 h 2403477"/>
                <a:gd name="connsiteX288" fmla="*/ 63767 w 2340401"/>
                <a:gd name="connsiteY288" fmla="*/ 797986 h 2403477"/>
                <a:gd name="connsiteX289" fmla="*/ 76140 w 2340401"/>
                <a:gd name="connsiteY289" fmla="*/ 817977 h 2403477"/>
                <a:gd name="connsiteX290" fmla="*/ 190349 w 2340401"/>
                <a:gd name="connsiteY290" fmla="*/ 879855 h 2403477"/>
                <a:gd name="connsiteX291" fmla="*/ 273151 w 2340401"/>
                <a:gd name="connsiteY291" fmla="*/ 925549 h 2403477"/>
                <a:gd name="connsiteX292" fmla="*/ 1203007 w 2340401"/>
                <a:gd name="connsiteY292" fmla="*/ 557138 h 2403477"/>
                <a:gd name="connsiteX293" fmla="*/ 1212524 w 2340401"/>
                <a:gd name="connsiteY293" fmla="*/ 554282 h 2403477"/>
                <a:gd name="connsiteX294" fmla="*/ 1403825 w 2340401"/>
                <a:gd name="connsiteY294" fmla="*/ 450518 h 2403477"/>
                <a:gd name="connsiteX295" fmla="*/ 1415246 w 2340401"/>
                <a:gd name="connsiteY295" fmla="*/ 429575 h 2403477"/>
                <a:gd name="connsiteX296" fmla="*/ 1415246 w 2340401"/>
                <a:gd name="connsiteY296" fmla="*/ 259173 h 2403477"/>
                <a:gd name="connsiteX297" fmla="*/ 1414294 w 2340401"/>
                <a:gd name="connsiteY297" fmla="*/ 242989 h 2403477"/>
                <a:gd name="connsiteX298" fmla="*/ 1399066 w 2340401"/>
                <a:gd name="connsiteY298" fmla="*/ 249653 h 2403477"/>
                <a:gd name="connsiteX299" fmla="*/ 1215380 w 2340401"/>
                <a:gd name="connsiteY299" fmla="*/ 349610 h 2403477"/>
                <a:gd name="connsiteX300" fmla="*/ 1203007 w 2340401"/>
                <a:gd name="connsiteY300" fmla="*/ 369601 h 2403477"/>
                <a:gd name="connsiteX301" fmla="*/ 1203007 w 2340401"/>
                <a:gd name="connsiteY301" fmla="*/ 542859 h 2403477"/>
                <a:gd name="connsiteX302" fmla="*/ 1203007 w 2340401"/>
                <a:gd name="connsiteY302" fmla="*/ 557138 h 2403477"/>
                <a:gd name="connsiteX303" fmla="*/ 551061 w 2340401"/>
                <a:gd name="connsiteY303" fmla="*/ 609497 h 2403477"/>
                <a:gd name="connsiteX304" fmla="*/ 532978 w 2340401"/>
                <a:gd name="connsiteY304" fmla="*/ 617112 h 2403477"/>
                <a:gd name="connsiteX305" fmla="*/ 347387 w 2340401"/>
                <a:gd name="connsiteY305" fmla="*/ 718021 h 2403477"/>
                <a:gd name="connsiteX306" fmla="*/ 338822 w 2340401"/>
                <a:gd name="connsiteY306" fmla="*/ 735156 h 2403477"/>
                <a:gd name="connsiteX307" fmla="*/ 338822 w 2340401"/>
                <a:gd name="connsiteY307" fmla="*/ 911270 h 2403477"/>
                <a:gd name="connsiteX308" fmla="*/ 339773 w 2340401"/>
                <a:gd name="connsiteY308" fmla="*/ 925549 h 2403477"/>
                <a:gd name="connsiteX309" fmla="*/ 357857 w 2340401"/>
                <a:gd name="connsiteY309" fmla="*/ 916982 h 2403477"/>
                <a:gd name="connsiteX310" fmla="*/ 538688 w 2340401"/>
                <a:gd name="connsiteY310" fmla="*/ 817977 h 2403477"/>
                <a:gd name="connsiteX311" fmla="*/ 551061 w 2340401"/>
                <a:gd name="connsiteY311" fmla="*/ 797034 h 2403477"/>
                <a:gd name="connsiteX312" fmla="*/ 551061 w 2340401"/>
                <a:gd name="connsiteY312" fmla="*/ 626632 h 2403477"/>
                <a:gd name="connsiteX313" fmla="*/ 551061 w 2340401"/>
                <a:gd name="connsiteY313" fmla="*/ 609497 h 2403477"/>
                <a:gd name="connsiteX314" fmla="*/ 2065289 w 2340401"/>
                <a:gd name="connsiteY314" fmla="*/ 926501 h 2403477"/>
                <a:gd name="connsiteX315" fmla="*/ 2268010 w 2340401"/>
                <a:gd name="connsiteY315" fmla="*/ 815121 h 2403477"/>
                <a:gd name="connsiteX316" fmla="*/ 2276576 w 2340401"/>
                <a:gd name="connsiteY316" fmla="*/ 797986 h 2403477"/>
                <a:gd name="connsiteX317" fmla="*/ 2276576 w 2340401"/>
                <a:gd name="connsiteY317" fmla="*/ 626632 h 2403477"/>
                <a:gd name="connsiteX318" fmla="*/ 2274673 w 2340401"/>
                <a:gd name="connsiteY318" fmla="*/ 610448 h 2403477"/>
                <a:gd name="connsiteX319" fmla="*/ 2260397 w 2340401"/>
                <a:gd name="connsiteY319" fmla="*/ 618064 h 2403477"/>
                <a:gd name="connsiteX320" fmla="*/ 2076710 w 2340401"/>
                <a:gd name="connsiteY320" fmla="*/ 718021 h 2403477"/>
                <a:gd name="connsiteX321" fmla="*/ 2065289 w 2340401"/>
                <a:gd name="connsiteY321" fmla="*/ 738012 h 2403477"/>
                <a:gd name="connsiteX322" fmla="*/ 2065289 w 2340401"/>
                <a:gd name="connsiteY322" fmla="*/ 911270 h 2403477"/>
                <a:gd name="connsiteX323" fmla="*/ 2065289 w 2340401"/>
                <a:gd name="connsiteY323" fmla="*/ 926501 h 2403477"/>
                <a:gd name="connsiteX324" fmla="*/ 1203007 w 2340401"/>
                <a:gd name="connsiteY324" fmla="*/ 1430092 h 2403477"/>
                <a:gd name="connsiteX325" fmla="*/ 1211572 w 2340401"/>
                <a:gd name="connsiteY325" fmla="*/ 1426284 h 2403477"/>
                <a:gd name="connsiteX326" fmla="*/ 1403825 w 2340401"/>
                <a:gd name="connsiteY326" fmla="*/ 1321567 h 2403477"/>
                <a:gd name="connsiteX327" fmla="*/ 1414294 w 2340401"/>
                <a:gd name="connsiteY327" fmla="*/ 1303480 h 2403477"/>
                <a:gd name="connsiteX328" fmla="*/ 1414294 w 2340401"/>
                <a:gd name="connsiteY328" fmla="*/ 1130222 h 2403477"/>
                <a:gd name="connsiteX329" fmla="*/ 1413343 w 2340401"/>
                <a:gd name="connsiteY329" fmla="*/ 1115943 h 2403477"/>
                <a:gd name="connsiteX330" fmla="*/ 1400018 w 2340401"/>
                <a:gd name="connsiteY330" fmla="*/ 1120702 h 2403477"/>
                <a:gd name="connsiteX331" fmla="*/ 1212524 w 2340401"/>
                <a:gd name="connsiteY331" fmla="*/ 1222563 h 2403477"/>
                <a:gd name="connsiteX332" fmla="*/ 1202055 w 2340401"/>
                <a:gd name="connsiteY332" fmla="*/ 1241602 h 2403477"/>
                <a:gd name="connsiteX333" fmla="*/ 1202055 w 2340401"/>
                <a:gd name="connsiteY333" fmla="*/ 1415812 h 2403477"/>
                <a:gd name="connsiteX334" fmla="*/ 1203007 w 2340401"/>
                <a:gd name="connsiteY334" fmla="*/ 1430092 h 2403477"/>
                <a:gd name="connsiteX335" fmla="*/ 339773 w 2340401"/>
                <a:gd name="connsiteY335" fmla="*/ 1926066 h 2403477"/>
                <a:gd name="connsiteX336" fmla="*/ 349291 w 2340401"/>
                <a:gd name="connsiteY336" fmla="*/ 1923210 h 2403477"/>
                <a:gd name="connsiteX337" fmla="*/ 541543 w 2340401"/>
                <a:gd name="connsiteY337" fmla="*/ 1817542 h 2403477"/>
                <a:gd name="connsiteX338" fmla="*/ 551061 w 2340401"/>
                <a:gd name="connsiteY338" fmla="*/ 1799455 h 2403477"/>
                <a:gd name="connsiteX339" fmla="*/ 551061 w 2340401"/>
                <a:gd name="connsiteY339" fmla="*/ 1625245 h 2403477"/>
                <a:gd name="connsiteX340" fmla="*/ 549157 w 2340401"/>
                <a:gd name="connsiteY340" fmla="*/ 1610965 h 2403477"/>
                <a:gd name="connsiteX341" fmla="*/ 534881 w 2340401"/>
                <a:gd name="connsiteY341" fmla="*/ 1617629 h 2403477"/>
                <a:gd name="connsiteX342" fmla="*/ 350242 w 2340401"/>
                <a:gd name="connsiteY342" fmla="*/ 1718537 h 2403477"/>
                <a:gd name="connsiteX343" fmla="*/ 338822 w 2340401"/>
                <a:gd name="connsiteY343" fmla="*/ 1738529 h 2403477"/>
                <a:gd name="connsiteX344" fmla="*/ 338822 w 2340401"/>
                <a:gd name="connsiteY344" fmla="*/ 1912738 h 2403477"/>
                <a:gd name="connsiteX345" fmla="*/ 339773 w 2340401"/>
                <a:gd name="connsiteY345" fmla="*/ 1926066 h 2403477"/>
                <a:gd name="connsiteX346" fmla="*/ 1135433 w 2340401"/>
                <a:gd name="connsiteY346" fmla="*/ 2317324 h 2403477"/>
                <a:gd name="connsiteX347" fmla="*/ 1136385 w 2340401"/>
                <a:gd name="connsiteY347" fmla="*/ 2305901 h 2403477"/>
                <a:gd name="connsiteX348" fmla="*/ 1136385 w 2340401"/>
                <a:gd name="connsiteY348" fmla="*/ 2125979 h 2403477"/>
                <a:gd name="connsiteX349" fmla="*/ 1124964 w 2340401"/>
                <a:gd name="connsiteY349" fmla="*/ 2108844 h 2403477"/>
                <a:gd name="connsiteX350" fmla="*/ 939373 w 2340401"/>
                <a:gd name="connsiteY350" fmla="*/ 2007935 h 2403477"/>
                <a:gd name="connsiteX351" fmla="*/ 924145 w 2340401"/>
                <a:gd name="connsiteY351" fmla="*/ 2003175 h 2403477"/>
                <a:gd name="connsiteX352" fmla="*/ 923193 w 2340401"/>
                <a:gd name="connsiteY352" fmla="*/ 2019359 h 2403477"/>
                <a:gd name="connsiteX353" fmla="*/ 923193 w 2340401"/>
                <a:gd name="connsiteY353" fmla="*/ 2186905 h 2403477"/>
                <a:gd name="connsiteX354" fmla="*/ 938421 w 2340401"/>
                <a:gd name="connsiteY354" fmla="*/ 2211656 h 2403477"/>
                <a:gd name="connsiteX355" fmla="*/ 1069762 w 2340401"/>
                <a:gd name="connsiteY355" fmla="*/ 2283054 h 2403477"/>
                <a:gd name="connsiteX356" fmla="*/ 1135433 w 2340401"/>
                <a:gd name="connsiteY356" fmla="*/ 2317324 h 2403477"/>
                <a:gd name="connsiteX357" fmla="*/ 1413343 w 2340401"/>
                <a:gd name="connsiteY357" fmla="*/ 2002223 h 2403477"/>
                <a:gd name="connsiteX358" fmla="*/ 1399066 w 2340401"/>
                <a:gd name="connsiteY358" fmla="*/ 2007935 h 2403477"/>
                <a:gd name="connsiteX359" fmla="*/ 1213476 w 2340401"/>
                <a:gd name="connsiteY359" fmla="*/ 2108844 h 2403477"/>
                <a:gd name="connsiteX360" fmla="*/ 1202055 w 2340401"/>
                <a:gd name="connsiteY360" fmla="*/ 2128835 h 2403477"/>
                <a:gd name="connsiteX361" fmla="*/ 1202055 w 2340401"/>
                <a:gd name="connsiteY361" fmla="*/ 2302093 h 2403477"/>
                <a:gd name="connsiteX362" fmla="*/ 1203007 w 2340401"/>
                <a:gd name="connsiteY362" fmla="*/ 2317324 h 2403477"/>
                <a:gd name="connsiteX363" fmla="*/ 1212524 w 2340401"/>
                <a:gd name="connsiteY363" fmla="*/ 2314468 h 2403477"/>
                <a:gd name="connsiteX364" fmla="*/ 1404777 w 2340401"/>
                <a:gd name="connsiteY364" fmla="*/ 2208800 h 2403477"/>
                <a:gd name="connsiteX365" fmla="*/ 1414294 w 2340401"/>
                <a:gd name="connsiteY365" fmla="*/ 2190713 h 2403477"/>
                <a:gd name="connsiteX366" fmla="*/ 1414294 w 2340401"/>
                <a:gd name="connsiteY366" fmla="*/ 2017455 h 2403477"/>
                <a:gd name="connsiteX367" fmla="*/ 1413343 w 2340401"/>
                <a:gd name="connsiteY367" fmla="*/ 2002223 h 2403477"/>
                <a:gd name="connsiteX368" fmla="*/ 2064337 w 2340401"/>
                <a:gd name="connsiteY368" fmla="*/ 1925114 h 2403477"/>
                <a:gd name="connsiteX369" fmla="*/ 2071951 w 2340401"/>
                <a:gd name="connsiteY369" fmla="*/ 1924162 h 2403477"/>
                <a:gd name="connsiteX370" fmla="*/ 2268010 w 2340401"/>
                <a:gd name="connsiteY370" fmla="*/ 1816590 h 2403477"/>
                <a:gd name="connsiteX371" fmla="*/ 2276576 w 2340401"/>
                <a:gd name="connsiteY371" fmla="*/ 1799455 h 2403477"/>
                <a:gd name="connsiteX372" fmla="*/ 2276576 w 2340401"/>
                <a:gd name="connsiteY372" fmla="*/ 1626197 h 2403477"/>
                <a:gd name="connsiteX373" fmla="*/ 2261348 w 2340401"/>
                <a:gd name="connsiteY373" fmla="*/ 1616677 h 2403477"/>
                <a:gd name="connsiteX374" fmla="*/ 2074806 w 2340401"/>
                <a:gd name="connsiteY374" fmla="*/ 1717585 h 2403477"/>
                <a:gd name="connsiteX375" fmla="*/ 2063385 w 2340401"/>
                <a:gd name="connsiteY375" fmla="*/ 1737577 h 2403477"/>
                <a:gd name="connsiteX376" fmla="*/ 2063385 w 2340401"/>
                <a:gd name="connsiteY376" fmla="*/ 1908931 h 2403477"/>
                <a:gd name="connsiteX377" fmla="*/ 2064337 w 2340401"/>
                <a:gd name="connsiteY377" fmla="*/ 1925114 h 240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2340401" h="2403477">
                  <a:moveTo>
                    <a:pt x="1723612" y="621872"/>
                  </a:moveTo>
                  <a:cubicBezTo>
                    <a:pt x="1724564" y="614256"/>
                    <a:pt x="1725515" y="609497"/>
                    <a:pt x="1725515" y="603785"/>
                  </a:cubicBezTo>
                  <a:cubicBezTo>
                    <a:pt x="1725515" y="587601"/>
                    <a:pt x="1726467" y="571418"/>
                    <a:pt x="1725515" y="555234"/>
                  </a:cubicBezTo>
                  <a:cubicBezTo>
                    <a:pt x="1725515" y="540955"/>
                    <a:pt x="1732177" y="531435"/>
                    <a:pt x="1743599" y="524772"/>
                  </a:cubicBezTo>
                  <a:cubicBezTo>
                    <a:pt x="1832111" y="474317"/>
                    <a:pt x="1921575" y="423863"/>
                    <a:pt x="2009136" y="372457"/>
                  </a:cubicBezTo>
                  <a:cubicBezTo>
                    <a:pt x="2027219" y="361985"/>
                    <a:pt x="2042447" y="363889"/>
                    <a:pt x="2059578" y="374361"/>
                  </a:cubicBezTo>
                  <a:cubicBezTo>
                    <a:pt x="2139525" y="421007"/>
                    <a:pt x="2219472" y="468605"/>
                    <a:pt x="2301321" y="512396"/>
                  </a:cubicBezTo>
                  <a:cubicBezTo>
                    <a:pt x="2330826" y="528579"/>
                    <a:pt x="2341295" y="547619"/>
                    <a:pt x="2340343" y="580938"/>
                  </a:cubicBezTo>
                  <a:cubicBezTo>
                    <a:pt x="2338440" y="660903"/>
                    <a:pt x="2339391" y="740868"/>
                    <a:pt x="2340343" y="820833"/>
                  </a:cubicBezTo>
                  <a:cubicBezTo>
                    <a:pt x="2340343" y="841776"/>
                    <a:pt x="2332729" y="853200"/>
                    <a:pt x="2314646" y="862720"/>
                  </a:cubicBezTo>
                  <a:cubicBezTo>
                    <a:pt x="2236603" y="904606"/>
                    <a:pt x="2158560" y="947445"/>
                    <a:pt x="2080517" y="990283"/>
                  </a:cubicBezTo>
                  <a:cubicBezTo>
                    <a:pt x="2069095" y="995995"/>
                    <a:pt x="2064337" y="1002659"/>
                    <a:pt x="2064337" y="1016938"/>
                  </a:cubicBezTo>
                  <a:cubicBezTo>
                    <a:pt x="2065289" y="1132126"/>
                    <a:pt x="2065289" y="1246362"/>
                    <a:pt x="2064337" y="1361550"/>
                  </a:cubicBezTo>
                  <a:cubicBezTo>
                    <a:pt x="2064337" y="1373926"/>
                    <a:pt x="2068144" y="1381541"/>
                    <a:pt x="2079565" y="1388205"/>
                  </a:cubicBezTo>
                  <a:cubicBezTo>
                    <a:pt x="2157608" y="1431995"/>
                    <a:pt x="2235651" y="1477690"/>
                    <a:pt x="2313694" y="1521480"/>
                  </a:cubicBezTo>
                  <a:cubicBezTo>
                    <a:pt x="2331777" y="1531952"/>
                    <a:pt x="2340343" y="1544328"/>
                    <a:pt x="2340343" y="1566223"/>
                  </a:cubicBezTo>
                  <a:cubicBezTo>
                    <a:pt x="2339391" y="1651900"/>
                    <a:pt x="2339391" y="1737577"/>
                    <a:pt x="2340343" y="1823254"/>
                  </a:cubicBezTo>
                  <a:cubicBezTo>
                    <a:pt x="2340343" y="1842293"/>
                    <a:pt x="2333681" y="1854669"/>
                    <a:pt x="2316549" y="1863236"/>
                  </a:cubicBezTo>
                  <a:cubicBezTo>
                    <a:pt x="2229941" y="1909883"/>
                    <a:pt x="2143332" y="1957481"/>
                    <a:pt x="2057675" y="2005079"/>
                  </a:cubicBezTo>
                  <a:cubicBezTo>
                    <a:pt x="2040543" y="2014599"/>
                    <a:pt x="2025315" y="2015551"/>
                    <a:pt x="2008184" y="2005079"/>
                  </a:cubicBezTo>
                  <a:cubicBezTo>
                    <a:pt x="1938706" y="1966049"/>
                    <a:pt x="1869229" y="1928922"/>
                    <a:pt x="1799752" y="1890843"/>
                  </a:cubicBezTo>
                  <a:cubicBezTo>
                    <a:pt x="1787379" y="1884180"/>
                    <a:pt x="1778813" y="1883228"/>
                    <a:pt x="1766440" y="1891795"/>
                  </a:cubicBezTo>
                  <a:cubicBezTo>
                    <a:pt x="1675073" y="1953673"/>
                    <a:pt x="1582753" y="2015551"/>
                    <a:pt x="1489482" y="2076477"/>
                  </a:cubicBezTo>
                  <a:cubicBezTo>
                    <a:pt x="1479013" y="2083141"/>
                    <a:pt x="1476158" y="2090756"/>
                    <a:pt x="1476158" y="2102180"/>
                  </a:cubicBezTo>
                  <a:cubicBezTo>
                    <a:pt x="1477110" y="2140259"/>
                    <a:pt x="1476158" y="2177385"/>
                    <a:pt x="1476158" y="2215464"/>
                  </a:cubicBezTo>
                  <a:cubicBezTo>
                    <a:pt x="1476158" y="2233551"/>
                    <a:pt x="1469496" y="2245927"/>
                    <a:pt x="1453316" y="2254495"/>
                  </a:cubicBezTo>
                  <a:cubicBezTo>
                    <a:pt x="1366707" y="2301141"/>
                    <a:pt x="1280098" y="2348739"/>
                    <a:pt x="1193489" y="2396338"/>
                  </a:cubicBezTo>
                  <a:cubicBezTo>
                    <a:pt x="1176358" y="2405857"/>
                    <a:pt x="1161130" y="2405857"/>
                    <a:pt x="1143999" y="2396338"/>
                  </a:cubicBezTo>
                  <a:cubicBezTo>
                    <a:pt x="1057390" y="2348739"/>
                    <a:pt x="969829" y="2301141"/>
                    <a:pt x="883220" y="2253543"/>
                  </a:cubicBezTo>
                  <a:cubicBezTo>
                    <a:pt x="868944" y="2245927"/>
                    <a:pt x="862282" y="2234503"/>
                    <a:pt x="862282" y="2217368"/>
                  </a:cubicBezTo>
                  <a:cubicBezTo>
                    <a:pt x="863234" y="2178337"/>
                    <a:pt x="862282" y="2139307"/>
                    <a:pt x="862282" y="2100276"/>
                  </a:cubicBezTo>
                  <a:cubicBezTo>
                    <a:pt x="862282" y="2089804"/>
                    <a:pt x="859426" y="2083141"/>
                    <a:pt x="849909" y="2076477"/>
                  </a:cubicBezTo>
                  <a:cubicBezTo>
                    <a:pt x="757590" y="2015551"/>
                    <a:pt x="664319" y="1953673"/>
                    <a:pt x="571999" y="1891795"/>
                  </a:cubicBezTo>
                  <a:cubicBezTo>
                    <a:pt x="560578" y="1884180"/>
                    <a:pt x="552964" y="1883228"/>
                    <a:pt x="540592" y="1889891"/>
                  </a:cubicBezTo>
                  <a:cubicBezTo>
                    <a:pt x="470162" y="1928922"/>
                    <a:pt x="398781" y="1967001"/>
                    <a:pt x="328352" y="2006031"/>
                  </a:cubicBezTo>
                  <a:cubicBezTo>
                    <a:pt x="313124" y="2014599"/>
                    <a:pt x="300752" y="2014599"/>
                    <a:pt x="285524" y="2006031"/>
                  </a:cubicBezTo>
                  <a:cubicBezTo>
                    <a:pt x="196060" y="1956529"/>
                    <a:pt x="107547" y="1908931"/>
                    <a:pt x="18083" y="1859428"/>
                  </a:cubicBezTo>
                  <a:cubicBezTo>
                    <a:pt x="5711" y="1852765"/>
                    <a:pt x="0" y="1843245"/>
                    <a:pt x="0" y="1829917"/>
                  </a:cubicBezTo>
                  <a:cubicBezTo>
                    <a:pt x="0" y="1738529"/>
                    <a:pt x="0" y="1648092"/>
                    <a:pt x="0" y="1556703"/>
                  </a:cubicBezTo>
                  <a:cubicBezTo>
                    <a:pt x="0" y="1540520"/>
                    <a:pt x="8566" y="1531000"/>
                    <a:pt x="21890" y="1523384"/>
                  </a:cubicBezTo>
                  <a:cubicBezTo>
                    <a:pt x="99933" y="1478642"/>
                    <a:pt x="177976" y="1433899"/>
                    <a:pt x="256020" y="1390109"/>
                  </a:cubicBezTo>
                  <a:cubicBezTo>
                    <a:pt x="269344" y="1382493"/>
                    <a:pt x="275055" y="1373926"/>
                    <a:pt x="275055" y="1357742"/>
                  </a:cubicBezTo>
                  <a:cubicBezTo>
                    <a:pt x="274103" y="1243506"/>
                    <a:pt x="274103" y="1130222"/>
                    <a:pt x="275055" y="1015986"/>
                  </a:cubicBezTo>
                  <a:cubicBezTo>
                    <a:pt x="275055" y="1002659"/>
                    <a:pt x="270296" y="995995"/>
                    <a:pt x="258875" y="989331"/>
                  </a:cubicBezTo>
                  <a:cubicBezTo>
                    <a:pt x="179880" y="947445"/>
                    <a:pt x="101837" y="903654"/>
                    <a:pt x="23794" y="861768"/>
                  </a:cubicBezTo>
                  <a:cubicBezTo>
                    <a:pt x="7614" y="853200"/>
                    <a:pt x="0" y="840824"/>
                    <a:pt x="0" y="821785"/>
                  </a:cubicBezTo>
                  <a:cubicBezTo>
                    <a:pt x="952" y="735156"/>
                    <a:pt x="952" y="648527"/>
                    <a:pt x="0" y="561898"/>
                  </a:cubicBezTo>
                  <a:cubicBezTo>
                    <a:pt x="0" y="542859"/>
                    <a:pt x="6662" y="531435"/>
                    <a:pt x="23794" y="521916"/>
                  </a:cubicBezTo>
                  <a:cubicBezTo>
                    <a:pt x="112306" y="472413"/>
                    <a:pt x="199867" y="421959"/>
                    <a:pt x="287427" y="371505"/>
                  </a:cubicBezTo>
                  <a:cubicBezTo>
                    <a:pt x="301704" y="362937"/>
                    <a:pt x="315028" y="362937"/>
                    <a:pt x="329304" y="371505"/>
                  </a:cubicBezTo>
                  <a:cubicBezTo>
                    <a:pt x="417816" y="422911"/>
                    <a:pt x="506329" y="473365"/>
                    <a:pt x="594841" y="523820"/>
                  </a:cubicBezTo>
                  <a:cubicBezTo>
                    <a:pt x="609117" y="531435"/>
                    <a:pt x="615780" y="542859"/>
                    <a:pt x="614828" y="559042"/>
                  </a:cubicBezTo>
                  <a:cubicBezTo>
                    <a:pt x="614828" y="576178"/>
                    <a:pt x="614828" y="592361"/>
                    <a:pt x="614828" y="609497"/>
                  </a:cubicBezTo>
                  <a:cubicBezTo>
                    <a:pt x="614828" y="619968"/>
                    <a:pt x="617683" y="622824"/>
                    <a:pt x="627200" y="617112"/>
                  </a:cubicBezTo>
                  <a:cubicBezTo>
                    <a:pt x="702388" y="569514"/>
                    <a:pt x="777577" y="522868"/>
                    <a:pt x="853716" y="475269"/>
                  </a:cubicBezTo>
                  <a:cubicBezTo>
                    <a:pt x="862282" y="470509"/>
                    <a:pt x="863234" y="463846"/>
                    <a:pt x="863234" y="455278"/>
                  </a:cubicBezTo>
                  <a:cubicBezTo>
                    <a:pt x="863234" y="369601"/>
                    <a:pt x="863234" y="284876"/>
                    <a:pt x="862282" y="199199"/>
                  </a:cubicBezTo>
                  <a:cubicBezTo>
                    <a:pt x="862282" y="177304"/>
                    <a:pt x="869896" y="163976"/>
                    <a:pt x="888931" y="153505"/>
                  </a:cubicBezTo>
                  <a:cubicBezTo>
                    <a:pt x="974588" y="105906"/>
                    <a:pt x="1059293" y="57356"/>
                    <a:pt x="1143999" y="7854"/>
                  </a:cubicBezTo>
                  <a:cubicBezTo>
                    <a:pt x="1163034" y="-2618"/>
                    <a:pt x="1178261" y="-2618"/>
                    <a:pt x="1196345" y="7854"/>
                  </a:cubicBezTo>
                  <a:cubicBezTo>
                    <a:pt x="1281050" y="57356"/>
                    <a:pt x="1366707" y="105906"/>
                    <a:pt x="1452364" y="154457"/>
                  </a:cubicBezTo>
                  <a:cubicBezTo>
                    <a:pt x="1469496" y="163976"/>
                    <a:pt x="1477110" y="177304"/>
                    <a:pt x="1477110" y="197295"/>
                  </a:cubicBezTo>
                  <a:cubicBezTo>
                    <a:pt x="1476158" y="282972"/>
                    <a:pt x="1477110" y="367697"/>
                    <a:pt x="1476158" y="453374"/>
                  </a:cubicBezTo>
                  <a:cubicBezTo>
                    <a:pt x="1476158" y="465750"/>
                    <a:pt x="1479965" y="472413"/>
                    <a:pt x="1490434" y="479077"/>
                  </a:cubicBezTo>
                  <a:cubicBezTo>
                    <a:pt x="1560863" y="522868"/>
                    <a:pt x="1631292" y="567610"/>
                    <a:pt x="1701722" y="611400"/>
                  </a:cubicBezTo>
                  <a:cubicBezTo>
                    <a:pt x="1708384" y="613304"/>
                    <a:pt x="1715046" y="616160"/>
                    <a:pt x="1723612" y="621872"/>
                  </a:cubicBezTo>
                  <a:close/>
                  <a:moveTo>
                    <a:pt x="2000570" y="1189244"/>
                  </a:moveTo>
                  <a:cubicBezTo>
                    <a:pt x="2000570" y="1130222"/>
                    <a:pt x="2000570" y="1071200"/>
                    <a:pt x="2000570" y="1012178"/>
                  </a:cubicBezTo>
                  <a:cubicBezTo>
                    <a:pt x="2000570" y="1003611"/>
                    <a:pt x="1998666" y="997899"/>
                    <a:pt x="1991052" y="994091"/>
                  </a:cubicBezTo>
                  <a:cubicBezTo>
                    <a:pt x="1924430" y="957916"/>
                    <a:pt x="1857808" y="921742"/>
                    <a:pt x="1790234" y="885567"/>
                  </a:cubicBezTo>
                  <a:cubicBezTo>
                    <a:pt x="1785475" y="882711"/>
                    <a:pt x="1775958" y="883663"/>
                    <a:pt x="1771199" y="886519"/>
                  </a:cubicBezTo>
                  <a:cubicBezTo>
                    <a:pt x="1676025" y="947445"/>
                    <a:pt x="1580850" y="1009322"/>
                    <a:pt x="1486627" y="1071200"/>
                  </a:cubicBezTo>
                  <a:cubicBezTo>
                    <a:pt x="1481868" y="1075008"/>
                    <a:pt x="1477110" y="1083576"/>
                    <a:pt x="1477110" y="1089288"/>
                  </a:cubicBezTo>
                  <a:cubicBezTo>
                    <a:pt x="1476158" y="1161637"/>
                    <a:pt x="1476158" y="1233986"/>
                    <a:pt x="1477110" y="1306336"/>
                  </a:cubicBezTo>
                  <a:cubicBezTo>
                    <a:pt x="1477110" y="1312048"/>
                    <a:pt x="1480917" y="1320615"/>
                    <a:pt x="1485675" y="1324423"/>
                  </a:cubicBezTo>
                  <a:cubicBezTo>
                    <a:pt x="1573236" y="1387253"/>
                    <a:pt x="1660797" y="1449131"/>
                    <a:pt x="1749309" y="1510057"/>
                  </a:cubicBezTo>
                  <a:cubicBezTo>
                    <a:pt x="1754068" y="1512913"/>
                    <a:pt x="1764537" y="1513865"/>
                    <a:pt x="1769296" y="1511009"/>
                  </a:cubicBezTo>
                  <a:cubicBezTo>
                    <a:pt x="1842580" y="1470074"/>
                    <a:pt x="1914913" y="1428188"/>
                    <a:pt x="1987245" y="1387253"/>
                  </a:cubicBezTo>
                  <a:cubicBezTo>
                    <a:pt x="1996763" y="1381541"/>
                    <a:pt x="2000570" y="1375830"/>
                    <a:pt x="2000570" y="1364406"/>
                  </a:cubicBezTo>
                  <a:cubicBezTo>
                    <a:pt x="2000570" y="1306336"/>
                    <a:pt x="2000570" y="1247314"/>
                    <a:pt x="2000570" y="1189244"/>
                  </a:cubicBezTo>
                  <a:close/>
                  <a:moveTo>
                    <a:pt x="338822" y="1187340"/>
                  </a:moveTo>
                  <a:cubicBezTo>
                    <a:pt x="338822" y="1247314"/>
                    <a:pt x="338822" y="1306336"/>
                    <a:pt x="338822" y="1366310"/>
                  </a:cubicBezTo>
                  <a:cubicBezTo>
                    <a:pt x="338822" y="1375830"/>
                    <a:pt x="340725" y="1380589"/>
                    <a:pt x="349291" y="1385349"/>
                  </a:cubicBezTo>
                  <a:cubicBezTo>
                    <a:pt x="422575" y="1427236"/>
                    <a:pt x="494908" y="1469122"/>
                    <a:pt x="568192" y="1510057"/>
                  </a:cubicBezTo>
                  <a:cubicBezTo>
                    <a:pt x="573903" y="1512913"/>
                    <a:pt x="583420" y="1513865"/>
                    <a:pt x="588179" y="1510057"/>
                  </a:cubicBezTo>
                  <a:cubicBezTo>
                    <a:pt x="676691" y="1449131"/>
                    <a:pt x="764252" y="1387253"/>
                    <a:pt x="851813" y="1324423"/>
                  </a:cubicBezTo>
                  <a:cubicBezTo>
                    <a:pt x="857523" y="1320615"/>
                    <a:pt x="861330" y="1311096"/>
                    <a:pt x="861330" y="1304432"/>
                  </a:cubicBezTo>
                  <a:cubicBezTo>
                    <a:pt x="862282" y="1233035"/>
                    <a:pt x="861330" y="1161637"/>
                    <a:pt x="862282" y="1090240"/>
                  </a:cubicBezTo>
                  <a:cubicBezTo>
                    <a:pt x="862282" y="1080720"/>
                    <a:pt x="859426" y="1075008"/>
                    <a:pt x="850861" y="1069296"/>
                  </a:cubicBezTo>
                  <a:cubicBezTo>
                    <a:pt x="757590" y="1008370"/>
                    <a:pt x="664319" y="948396"/>
                    <a:pt x="571048" y="886519"/>
                  </a:cubicBezTo>
                  <a:cubicBezTo>
                    <a:pt x="561530" y="880807"/>
                    <a:pt x="554868" y="879855"/>
                    <a:pt x="545350" y="885567"/>
                  </a:cubicBezTo>
                  <a:cubicBezTo>
                    <a:pt x="480632" y="921742"/>
                    <a:pt x="415913" y="956964"/>
                    <a:pt x="350242" y="992187"/>
                  </a:cubicBezTo>
                  <a:cubicBezTo>
                    <a:pt x="341677" y="996947"/>
                    <a:pt x="338822" y="1002659"/>
                    <a:pt x="338822" y="1012178"/>
                  </a:cubicBezTo>
                  <a:cubicBezTo>
                    <a:pt x="339773" y="1071200"/>
                    <a:pt x="338822" y="1129270"/>
                    <a:pt x="338822" y="1187340"/>
                  </a:cubicBezTo>
                  <a:close/>
                  <a:moveTo>
                    <a:pt x="1477110" y="2005079"/>
                  </a:moveTo>
                  <a:cubicBezTo>
                    <a:pt x="1482820" y="2002223"/>
                    <a:pt x="1486627" y="2002223"/>
                    <a:pt x="1488531" y="2000319"/>
                  </a:cubicBezTo>
                  <a:cubicBezTo>
                    <a:pt x="1565622" y="1948913"/>
                    <a:pt x="1642713" y="1897507"/>
                    <a:pt x="1719805" y="1846101"/>
                  </a:cubicBezTo>
                  <a:cubicBezTo>
                    <a:pt x="1722660" y="1844197"/>
                    <a:pt x="1725515" y="1838485"/>
                    <a:pt x="1725515" y="1834677"/>
                  </a:cubicBezTo>
                  <a:cubicBezTo>
                    <a:pt x="1725515" y="1750904"/>
                    <a:pt x="1725515" y="1667131"/>
                    <a:pt x="1724564" y="1583358"/>
                  </a:cubicBezTo>
                  <a:cubicBezTo>
                    <a:pt x="1724564" y="1576694"/>
                    <a:pt x="1719805" y="1568127"/>
                    <a:pt x="1714094" y="1563367"/>
                  </a:cubicBezTo>
                  <a:cubicBezTo>
                    <a:pt x="1628437" y="1502441"/>
                    <a:pt x="1542780" y="1442467"/>
                    <a:pt x="1457123" y="1381541"/>
                  </a:cubicBezTo>
                  <a:cubicBezTo>
                    <a:pt x="1447606" y="1374877"/>
                    <a:pt x="1439991" y="1373926"/>
                    <a:pt x="1429522" y="1379637"/>
                  </a:cubicBezTo>
                  <a:cubicBezTo>
                    <a:pt x="1358141" y="1418668"/>
                    <a:pt x="1286761" y="1457699"/>
                    <a:pt x="1215380" y="1496729"/>
                  </a:cubicBezTo>
                  <a:cubicBezTo>
                    <a:pt x="1205862" y="1501489"/>
                    <a:pt x="1202055" y="1507201"/>
                    <a:pt x="1202055" y="1518624"/>
                  </a:cubicBezTo>
                  <a:cubicBezTo>
                    <a:pt x="1203007" y="1596686"/>
                    <a:pt x="1203007" y="1674747"/>
                    <a:pt x="1202055" y="1752808"/>
                  </a:cubicBezTo>
                  <a:cubicBezTo>
                    <a:pt x="1202055" y="1765184"/>
                    <a:pt x="1205862" y="1771847"/>
                    <a:pt x="1216331" y="1777559"/>
                  </a:cubicBezTo>
                  <a:cubicBezTo>
                    <a:pt x="1295326" y="1822302"/>
                    <a:pt x="1373369" y="1867044"/>
                    <a:pt x="1451412" y="1911787"/>
                  </a:cubicBezTo>
                  <a:cubicBezTo>
                    <a:pt x="1469496" y="1922258"/>
                    <a:pt x="1479013" y="1935586"/>
                    <a:pt x="1477110" y="1956529"/>
                  </a:cubicBezTo>
                  <a:cubicBezTo>
                    <a:pt x="1476158" y="1972712"/>
                    <a:pt x="1477110" y="1987944"/>
                    <a:pt x="1477110" y="2005079"/>
                  </a:cubicBezTo>
                  <a:close/>
                  <a:moveTo>
                    <a:pt x="862282" y="2006983"/>
                  </a:moveTo>
                  <a:cubicBezTo>
                    <a:pt x="862282" y="1985088"/>
                    <a:pt x="862282" y="1967953"/>
                    <a:pt x="862282" y="1950817"/>
                  </a:cubicBezTo>
                  <a:cubicBezTo>
                    <a:pt x="861330" y="1933682"/>
                    <a:pt x="868944" y="1922258"/>
                    <a:pt x="884172" y="1914642"/>
                  </a:cubicBezTo>
                  <a:cubicBezTo>
                    <a:pt x="965070" y="1868948"/>
                    <a:pt x="1045969" y="1822302"/>
                    <a:pt x="1126867" y="1776607"/>
                  </a:cubicBezTo>
                  <a:cubicBezTo>
                    <a:pt x="1134481" y="1771847"/>
                    <a:pt x="1137336" y="1767088"/>
                    <a:pt x="1137336" y="1758520"/>
                  </a:cubicBezTo>
                  <a:cubicBezTo>
                    <a:pt x="1137336" y="1677603"/>
                    <a:pt x="1137336" y="1597638"/>
                    <a:pt x="1137336" y="1516721"/>
                  </a:cubicBezTo>
                  <a:cubicBezTo>
                    <a:pt x="1137336" y="1508153"/>
                    <a:pt x="1135433" y="1502441"/>
                    <a:pt x="1126867" y="1498633"/>
                  </a:cubicBezTo>
                  <a:cubicBezTo>
                    <a:pt x="1053583" y="1458651"/>
                    <a:pt x="980298" y="1418668"/>
                    <a:pt x="907014" y="1378685"/>
                  </a:cubicBezTo>
                  <a:cubicBezTo>
                    <a:pt x="898448" y="1373926"/>
                    <a:pt x="892738" y="1374877"/>
                    <a:pt x="885124" y="1380589"/>
                  </a:cubicBezTo>
                  <a:cubicBezTo>
                    <a:pt x="799467" y="1441515"/>
                    <a:pt x="713809" y="1502441"/>
                    <a:pt x="627200" y="1562415"/>
                  </a:cubicBezTo>
                  <a:cubicBezTo>
                    <a:pt x="617683" y="1569079"/>
                    <a:pt x="613876" y="1576694"/>
                    <a:pt x="613876" y="1588118"/>
                  </a:cubicBezTo>
                  <a:cubicBezTo>
                    <a:pt x="613876" y="1670939"/>
                    <a:pt x="613876" y="1752808"/>
                    <a:pt x="613876" y="1835629"/>
                  </a:cubicBezTo>
                  <a:cubicBezTo>
                    <a:pt x="613876" y="1840389"/>
                    <a:pt x="618635" y="1847053"/>
                    <a:pt x="623394" y="1849909"/>
                  </a:cubicBezTo>
                  <a:cubicBezTo>
                    <a:pt x="694774" y="1898459"/>
                    <a:pt x="767107" y="1946057"/>
                    <a:pt x="839440" y="1993656"/>
                  </a:cubicBezTo>
                  <a:cubicBezTo>
                    <a:pt x="845150" y="1997464"/>
                    <a:pt x="852764" y="2001271"/>
                    <a:pt x="862282" y="2006983"/>
                  </a:cubicBezTo>
                  <a:close/>
                  <a:moveTo>
                    <a:pt x="1137336" y="758003"/>
                  </a:moveTo>
                  <a:cubicBezTo>
                    <a:pt x="1137336" y="719925"/>
                    <a:pt x="1137336" y="682798"/>
                    <a:pt x="1137336" y="644719"/>
                  </a:cubicBezTo>
                  <a:cubicBezTo>
                    <a:pt x="1137336" y="634248"/>
                    <a:pt x="1133529" y="628536"/>
                    <a:pt x="1124964" y="623776"/>
                  </a:cubicBezTo>
                  <a:cubicBezTo>
                    <a:pt x="1059293" y="588553"/>
                    <a:pt x="993623" y="552379"/>
                    <a:pt x="928904" y="517156"/>
                  </a:cubicBezTo>
                  <a:cubicBezTo>
                    <a:pt x="920338" y="512396"/>
                    <a:pt x="913676" y="511444"/>
                    <a:pt x="905110" y="516204"/>
                  </a:cubicBezTo>
                  <a:cubicBezTo>
                    <a:pt x="811839" y="574274"/>
                    <a:pt x="719520" y="633296"/>
                    <a:pt x="626249" y="691366"/>
                  </a:cubicBezTo>
                  <a:cubicBezTo>
                    <a:pt x="617683" y="696125"/>
                    <a:pt x="614828" y="701837"/>
                    <a:pt x="614828" y="712309"/>
                  </a:cubicBezTo>
                  <a:cubicBezTo>
                    <a:pt x="614828" y="750388"/>
                    <a:pt x="615780" y="788466"/>
                    <a:pt x="614828" y="826545"/>
                  </a:cubicBezTo>
                  <a:cubicBezTo>
                    <a:pt x="614828" y="836065"/>
                    <a:pt x="617683" y="840824"/>
                    <a:pt x="625297" y="845584"/>
                  </a:cubicBezTo>
                  <a:cubicBezTo>
                    <a:pt x="711906" y="901750"/>
                    <a:pt x="799467" y="958868"/>
                    <a:pt x="886075" y="1015034"/>
                  </a:cubicBezTo>
                  <a:cubicBezTo>
                    <a:pt x="890834" y="1017890"/>
                    <a:pt x="901303" y="1017890"/>
                    <a:pt x="906062" y="1015034"/>
                  </a:cubicBezTo>
                  <a:cubicBezTo>
                    <a:pt x="980298" y="973148"/>
                    <a:pt x="1053583" y="931261"/>
                    <a:pt x="1127819" y="888423"/>
                  </a:cubicBezTo>
                  <a:cubicBezTo>
                    <a:pt x="1135433" y="883663"/>
                    <a:pt x="1138288" y="878903"/>
                    <a:pt x="1138288" y="870335"/>
                  </a:cubicBezTo>
                  <a:cubicBezTo>
                    <a:pt x="1137336" y="833209"/>
                    <a:pt x="1137336" y="796082"/>
                    <a:pt x="1137336" y="758003"/>
                  </a:cubicBezTo>
                  <a:close/>
                  <a:moveTo>
                    <a:pt x="1202055" y="756099"/>
                  </a:moveTo>
                  <a:cubicBezTo>
                    <a:pt x="1202055" y="794178"/>
                    <a:pt x="1202055" y="832257"/>
                    <a:pt x="1202055" y="870335"/>
                  </a:cubicBezTo>
                  <a:cubicBezTo>
                    <a:pt x="1202055" y="876047"/>
                    <a:pt x="1205862" y="884615"/>
                    <a:pt x="1210621" y="887471"/>
                  </a:cubicBezTo>
                  <a:cubicBezTo>
                    <a:pt x="1284857" y="930309"/>
                    <a:pt x="1359093" y="973148"/>
                    <a:pt x="1433329" y="1015034"/>
                  </a:cubicBezTo>
                  <a:cubicBezTo>
                    <a:pt x="1439040" y="1017890"/>
                    <a:pt x="1448557" y="1017890"/>
                    <a:pt x="1453316" y="1015034"/>
                  </a:cubicBezTo>
                  <a:cubicBezTo>
                    <a:pt x="1541828" y="958868"/>
                    <a:pt x="1629389" y="901750"/>
                    <a:pt x="1716950" y="843680"/>
                  </a:cubicBezTo>
                  <a:cubicBezTo>
                    <a:pt x="1720756" y="840824"/>
                    <a:pt x="1724564" y="835113"/>
                    <a:pt x="1724564" y="830353"/>
                  </a:cubicBezTo>
                  <a:cubicBezTo>
                    <a:pt x="1725515" y="789418"/>
                    <a:pt x="1725515" y="749436"/>
                    <a:pt x="1724564" y="708501"/>
                  </a:cubicBezTo>
                  <a:cubicBezTo>
                    <a:pt x="1724564" y="702789"/>
                    <a:pt x="1719805" y="695174"/>
                    <a:pt x="1715046" y="691366"/>
                  </a:cubicBezTo>
                  <a:cubicBezTo>
                    <a:pt x="1621775" y="632344"/>
                    <a:pt x="1528504" y="574274"/>
                    <a:pt x="1435233" y="515252"/>
                  </a:cubicBezTo>
                  <a:cubicBezTo>
                    <a:pt x="1427619" y="510492"/>
                    <a:pt x="1420956" y="510492"/>
                    <a:pt x="1413343" y="514300"/>
                  </a:cubicBezTo>
                  <a:cubicBezTo>
                    <a:pt x="1347672" y="550475"/>
                    <a:pt x="1282002" y="586649"/>
                    <a:pt x="1215380" y="621872"/>
                  </a:cubicBezTo>
                  <a:cubicBezTo>
                    <a:pt x="1205862" y="626632"/>
                    <a:pt x="1202055" y="633296"/>
                    <a:pt x="1202055" y="643767"/>
                  </a:cubicBezTo>
                  <a:cubicBezTo>
                    <a:pt x="1202055" y="682798"/>
                    <a:pt x="1202055" y="719925"/>
                    <a:pt x="1202055" y="756099"/>
                  </a:cubicBezTo>
                  <a:close/>
                  <a:moveTo>
                    <a:pt x="1378128" y="1059777"/>
                  </a:moveTo>
                  <a:cubicBezTo>
                    <a:pt x="1374321" y="1055969"/>
                    <a:pt x="1371466" y="1054065"/>
                    <a:pt x="1368610" y="1052161"/>
                  </a:cubicBezTo>
                  <a:cubicBezTo>
                    <a:pt x="1305795" y="1015986"/>
                    <a:pt x="1242980" y="980763"/>
                    <a:pt x="1181117" y="944589"/>
                  </a:cubicBezTo>
                  <a:cubicBezTo>
                    <a:pt x="1173503" y="939829"/>
                    <a:pt x="1165889" y="938877"/>
                    <a:pt x="1157323" y="944589"/>
                  </a:cubicBezTo>
                  <a:cubicBezTo>
                    <a:pt x="1095460" y="980763"/>
                    <a:pt x="1032644" y="1015986"/>
                    <a:pt x="970781" y="1052161"/>
                  </a:cubicBezTo>
                  <a:cubicBezTo>
                    <a:pt x="966974" y="1054065"/>
                    <a:pt x="964118" y="1056921"/>
                    <a:pt x="961263" y="1059777"/>
                  </a:cubicBezTo>
                  <a:cubicBezTo>
                    <a:pt x="964118" y="1061681"/>
                    <a:pt x="965070" y="1062632"/>
                    <a:pt x="966022" y="1063585"/>
                  </a:cubicBezTo>
                  <a:cubicBezTo>
                    <a:pt x="1030741" y="1098807"/>
                    <a:pt x="1095460" y="1134982"/>
                    <a:pt x="1161130" y="1170205"/>
                  </a:cubicBezTo>
                  <a:cubicBezTo>
                    <a:pt x="1165889" y="1173061"/>
                    <a:pt x="1174454" y="1171157"/>
                    <a:pt x="1179213" y="1168301"/>
                  </a:cubicBezTo>
                  <a:cubicBezTo>
                    <a:pt x="1222993" y="1144502"/>
                    <a:pt x="1266774" y="1120702"/>
                    <a:pt x="1310554" y="1096903"/>
                  </a:cubicBezTo>
                  <a:cubicBezTo>
                    <a:pt x="1333396" y="1084528"/>
                    <a:pt x="1355286" y="1072152"/>
                    <a:pt x="1378128" y="1059777"/>
                  </a:cubicBezTo>
                  <a:close/>
                  <a:moveTo>
                    <a:pt x="961263" y="184919"/>
                  </a:moveTo>
                  <a:cubicBezTo>
                    <a:pt x="964118" y="187775"/>
                    <a:pt x="964118" y="188727"/>
                    <a:pt x="965070" y="189679"/>
                  </a:cubicBezTo>
                  <a:cubicBezTo>
                    <a:pt x="1030741" y="225854"/>
                    <a:pt x="1095460" y="261077"/>
                    <a:pt x="1161130" y="296300"/>
                  </a:cubicBezTo>
                  <a:cubicBezTo>
                    <a:pt x="1165889" y="299155"/>
                    <a:pt x="1174454" y="297252"/>
                    <a:pt x="1179213" y="294396"/>
                  </a:cubicBezTo>
                  <a:cubicBezTo>
                    <a:pt x="1219187" y="273452"/>
                    <a:pt x="1259160" y="251557"/>
                    <a:pt x="1299133" y="229662"/>
                  </a:cubicBezTo>
                  <a:cubicBezTo>
                    <a:pt x="1324830" y="215382"/>
                    <a:pt x="1350527" y="201103"/>
                    <a:pt x="1377176" y="186823"/>
                  </a:cubicBezTo>
                  <a:cubicBezTo>
                    <a:pt x="1373369" y="183016"/>
                    <a:pt x="1370514" y="181112"/>
                    <a:pt x="1367659" y="179208"/>
                  </a:cubicBezTo>
                  <a:cubicBezTo>
                    <a:pt x="1304844" y="143033"/>
                    <a:pt x="1242028" y="107810"/>
                    <a:pt x="1180165" y="71635"/>
                  </a:cubicBezTo>
                  <a:cubicBezTo>
                    <a:pt x="1171599" y="66876"/>
                    <a:pt x="1163985" y="66876"/>
                    <a:pt x="1155419" y="72587"/>
                  </a:cubicBezTo>
                  <a:cubicBezTo>
                    <a:pt x="1104025" y="102098"/>
                    <a:pt x="1052631" y="131609"/>
                    <a:pt x="1001237" y="161120"/>
                  </a:cubicBezTo>
                  <a:cubicBezTo>
                    <a:pt x="988864" y="168736"/>
                    <a:pt x="975540" y="176352"/>
                    <a:pt x="961263" y="184919"/>
                  </a:cubicBezTo>
                  <a:close/>
                  <a:moveTo>
                    <a:pt x="1822593" y="1553847"/>
                  </a:moveTo>
                  <a:cubicBezTo>
                    <a:pt x="1829256" y="1557655"/>
                    <a:pt x="1833063" y="1560511"/>
                    <a:pt x="1836870" y="1562415"/>
                  </a:cubicBezTo>
                  <a:cubicBezTo>
                    <a:pt x="1898733" y="1595734"/>
                    <a:pt x="1959645" y="1630005"/>
                    <a:pt x="2021508" y="1663323"/>
                  </a:cubicBezTo>
                  <a:cubicBezTo>
                    <a:pt x="2027219" y="1666179"/>
                    <a:pt x="2036736" y="1666179"/>
                    <a:pt x="2042447" y="1663323"/>
                  </a:cubicBezTo>
                  <a:cubicBezTo>
                    <a:pt x="2104310" y="1630005"/>
                    <a:pt x="2166174" y="1596686"/>
                    <a:pt x="2227085" y="1562415"/>
                  </a:cubicBezTo>
                  <a:cubicBezTo>
                    <a:pt x="2230892" y="1560511"/>
                    <a:pt x="2234699" y="1556703"/>
                    <a:pt x="2239458" y="1553847"/>
                  </a:cubicBezTo>
                  <a:cubicBezTo>
                    <a:pt x="2236603" y="1550991"/>
                    <a:pt x="2235651" y="1550039"/>
                    <a:pt x="2234699" y="1549087"/>
                  </a:cubicBezTo>
                  <a:cubicBezTo>
                    <a:pt x="2169981" y="1511961"/>
                    <a:pt x="2105262" y="1473882"/>
                    <a:pt x="2039591" y="1437707"/>
                  </a:cubicBezTo>
                  <a:cubicBezTo>
                    <a:pt x="2034833" y="1434851"/>
                    <a:pt x="2026267" y="1436755"/>
                    <a:pt x="2021508" y="1438659"/>
                  </a:cubicBezTo>
                  <a:cubicBezTo>
                    <a:pt x="1991052" y="1455795"/>
                    <a:pt x="1960596" y="1472930"/>
                    <a:pt x="1930141" y="1491017"/>
                  </a:cubicBezTo>
                  <a:cubicBezTo>
                    <a:pt x="1895878" y="1511961"/>
                    <a:pt x="1860663" y="1531952"/>
                    <a:pt x="1822593" y="1553847"/>
                  </a:cubicBezTo>
                  <a:close/>
                  <a:moveTo>
                    <a:pt x="98030" y="553331"/>
                  </a:moveTo>
                  <a:cubicBezTo>
                    <a:pt x="102789" y="556186"/>
                    <a:pt x="104692" y="558090"/>
                    <a:pt x="107547" y="559042"/>
                  </a:cubicBezTo>
                  <a:cubicBezTo>
                    <a:pt x="170362" y="593313"/>
                    <a:pt x="233178" y="627584"/>
                    <a:pt x="295993" y="661855"/>
                  </a:cubicBezTo>
                  <a:cubicBezTo>
                    <a:pt x="304559" y="666615"/>
                    <a:pt x="312173" y="664711"/>
                    <a:pt x="319787" y="659951"/>
                  </a:cubicBezTo>
                  <a:cubicBezTo>
                    <a:pt x="361663" y="637104"/>
                    <a:pt x="403540" y="614256"/>
                    <a:pt x="446369" y="590457"/>
                  </a:cubicBezTo>
                  <a:cubicBezTo>
                    <a:pt x="468259" y="578082"/>
                    <a:pt x="491101" y="565706"/>
                    <a:pt x="515846" y="552379"/>
                  </a:cubicBezTo>
                  <a:cubicBezTo>
                    <a:pt x="509184" y="547619"/>
                    <a:pt x="505377" y="543811"/>
                    <a:pt x="500618" y="540955"/>
                  </a:cubicBezTo>
                  <a:cubicBezTo>
                    <a:pt x="440658" y="506684"/>
                    <a:pt x="380698" y="473365"/>
                    <a:pt x="321690" y="438143"/>
                  </a:cubicBezTo>
                  <a:cubicBezTo>
                    <a:pt x="311221" y="432431"/>
                    <a:pt x="303607" y="431479"/>
                    <a:pt x="293138" y="438143"/>
                  </a:cubicBezTo>
                  <a:cubicBezTo>
                    <a:pt x="233178" y="473365"/>
                    <a:pt x="172266" y="507636"/>
                    <a:pt x="111354" y="542859"/>
                  </a:cubicBezTo>
                  <a:cubicBezTo>
                    <a:pt x="107547" y="546667"/>
                    <a:pt x="103740" y="549523"/>
                    <a:pt x="98030" y="553331"/>
                  </a:cubicBezTo>
                  <a:close/>
                  <a:moveTo>
                    <a:pt x="515846" y="1554799"/>
                  </a:moveTo>
                  <a:cubicBezTo>
                    <a:pt x="512039" y="1550991"/>
                    <a:pt x="510136" y="1549087"/>
                    <a:pt x="507280" y="1548135"/>
                  </a:cubicBezTo>
                  <a:cubicBezTo>
                    <a:pt x="443514" y="1511961"/>
                    <a:pt x="380698" y="1475786"/>
                    <a:pt x="316931" y="1438659"/>
                  </a:cubicBezTo>
                  <a:cubicBezTo>
                    <a:pt x="309317" y="1433899"/>
                    <a:pt x="303607" y="1434851"/>
                    <a:pt x="295993" y="1439611"/>
                  </a:cubicBezTo>
                  <a:cubicBezTo>
                    <a:pt x="246502" y="1468170"/>
                    <a:pt x="196060" y="1496729"/>
                    <a:pt x="146569" y="1525288"/>
                  </a:cubicBezTo>
                  <a:cubicBezTo>
                    <a:pt x="130389" y="1533856"/>
                    <a:pt x="115161" y="1543376"/>
                    <a:pt x="98030" y="1553847"/>
                  </a:cubicBezTo>
                  <a:cubicBezTo>
                    <a:pt x="103740" y="1557655"/>
                    <a:pt x="106596" y="1559559"/>
                    <a:pt x="109451" y="1561463"/>
                  </a:cubicBezTo>
                  <a:cubicBezTo>
                    <a:pt x="172266" y="1595734"/>
                    <a:pt x="235081" y="1630005"/>
                    <a:pt x="298848" y="1664275"/>
                  </a:cubicBezTo>
                  <a:cubicBezTo>
                    <a:pt x="303607" y="1667131"/>
                    <a:pt x="314076" y="1666179"/>
                    <a:pt x="319787" y="1662371"/>
                  </a:cubicBezTo>
                  <a:cubicBezTo>
                    <a:pt x="372133" y="1634764"/>
                    <a:pt x="423527" y="1606205"/>
                    <a:pt x="474921" y="1578598"/>
                  </a:cubicBezTo>
                  <a:cubicBezTo>
                    <a:pt x="487294" y="1571935"/>
                    <a:pt x="500618" y="1563367"/>
                    <a:pt x="515846" y="1554799"/>
                  </a:cubicBezTo>
                  <a:close/>
                  <a:moveTo>
                    <a:pt x="1378128" y="1946057"/>
                  </a:moveTo>
                  <a:cubicBezTo>
                    <a:pt x="1374321" y="1942250"/>
                    <a:pt x="1372418" y="1940346"/>
                    <a:pt x="1369562" y="1938442"/>
                  </a:cubicBezTo>
                  <a:cubicBezTo>
                    <a:pt x="1306747" y="1902267"/>
                    <a:pt x="1242980" y="1866092"/>
                    <a:pt x="1180165" y="1829917"/>
                  </a:cubicBezTo>
                  <a:cubicBezTo>
                    <a:pt x="1170647" y="1824206"/>
                    <a:pt x="1163985" y="1826110"/>
                    <a:pt x="1155419" y="1830869"/>
                  </a:cubicBezTo>
                  <a:cubicBezTo>
                    <a:pt x="1103073" y="1861332"/>
                    <a:pt x="1050727" y="1890843"/>
                    <a:pt x="998381" y="1921306"/>
                  </a:cubicBezTo>
                  <a:cubicBezTo>
                    <a:pt x="986009" y="1928922"/>
                    <a:pt x="973636" y="1935586"/>
                    <a:pt x="959360" y="1944153"/>
                  </a:cubicBezTo>
                  <a:cubicBezTo>
                    <a:pt x="963167" y="1947009"/>
                    <a:pt x="965070" y="1948913"/>
                    <a:pt x="966974" y="1949865"/>
                  </a:cubicBezTo>
                  <a:cubicBezTo>
                    <a:pt x="1031692" y="1985088"/>
                    <a:pt x="1096411" y="2020311"/>
                    <a:pt x="1161130" y="2055534"/>
                  </a:cubicBezTo>
                  <a:cubicBezTo>
                    <a:pt x="1165889" y="2057437"/>
                    <a:pt x="1173503" y="2057437"/>
                    <a:pt x="1178261" y="2054582"/>
                  </a:cubicBezTo>
                  <a:cubicBezTo>
                    <a:pt x="1207765" y="2039350"/>
                    <a:pt x="1237270" y="2022215"/>
                    <a:pt x="1266774" y="2006031"/>
                  </a:cubicBezTo>
                  <a:cubicBezTo>
                    <a:pt x="1303892" y="1986992"/>
                    <a:pt x="1340058" y="1967001"/>
                    <a:pt x="1378128" y="1946057"/>
                  </a:cubicBezTo>
                  <a:close/>
                  <a:moveTo>
                    <a:pt x="2241362" y="554282"/>
                  </a:moveTo>
                  <a:cubicBezTo>
                    <a:pt x="2235651" y="549523"/>
                    <a:pt x="2231844" y="546667"/>
                    <a:pt x="2227085" y="543811"/>
                  </a:cubicBezTo>
                  <a:cubicBezTo>
                    <a:pt x="2166174" y="508588"/>
                    <a:pt x="2105262" y="474317"/>
                    <a:pt x="2044350" y="439095"/>
                  </a:cubicBezTo>
                  <a:cubicBezTo>
                    <a:pt x="2034833" y="433383"/>
                    <a:pt x="2028171" y="434335"/>
                    <a:pt x="2019605" y="439095"/>
                  </a:cubicBezTo>
                  <a:cubicBezTo>
                    <a:pt x="1958693" y="474317"/>
                    <a:pt x="1897781" y="508588"/>
                    <a:pt x="1836870" y="543811"/>
                  </a:cubicBezTo>
                  <a:cubicBezTo>
                    <a:pt x="1833063" y="546667"/>
                    <a:pt x="1829256" y="549523"/>
                    <a:pt x="1824497" y="553331"/>
                  </a:cubicBezTo>
                  <a:cubicBezTo>
                    <a:pt x="1827352" y="555234"/>
                    <a:pt x="1828304" y="556186"/>
                    <a:pt x="1829256" y="557138"/>
                  </a:cubicBezTo>
                  <a:cubicBezTo>
                    <a:pt x="1893974" y="592361"/>
                    <a:pt x="1958693" y="627584"/>
                    <a:pt x="2023412" y="662807"/>
                  </a:cubicBezTo>
                  <a:cubicBezTo>
                    <a:pt x="2029122" y="665663"/>
                    <a:pt x="2038640" y="664711"/>
                    <a:pt x="2044350" y="661855"/>
                  </a:cubicBezTo>
                  <a:cubicBezTo>
                    <a:pt x="2080517" y="642815"/>
                    <a:pt x="2116683" y="622824"/>
                    <a:pt x="2151898" y="603785"/>
                  </a:cubicBezTo>
                  <a:cubicBezTo>
                    <a:pt x="2181402" y="587601"/>
                    <a:pt x="2209954" y="571418"/>
                    <a:pt x="2241362" y="554282"/>
                  </a:cubicBezTo>
                  <a:close/>
                  <a:moveTo>
                    <a:pt x="1789282" y="609497"/>
                  </a:moveTo>
                  <a:cubicBezTo>
                    <a:pt x="1788330" y="615208"/>
                    <a:pt x="1787379" y="617112"/>
                    <a:pt x="1787379" y="619016"/>
                  </a:cubicBezTo>
                  <a:cubicBezTo>
                    <a:pt x="1787379" y="679942"/>
                    <a:pt x="1787379" y="740868"/>
                    <a:pt x="1787379" y="801794"/>
                  </a:cubicBezTo>
                  <a:cubicBezTo>
                    <a:pt x="1787379" y="806554"/>
                    <a:pt x="1793089" y="814169"/>
                    <a:pt x="1797848" y="817025"/>
                  </a:cubicBezTo>
                  <a:cubicBezTo>
                    <a:pt x="1840676" y="840824"/>
                    <a:pt x="1884457" y="864624"/>
                    <a:pt x="1927285" y="888423"/>
                  </a:cubicBezTo>
                  <a:cubicBezTo>
                    <a:pt x="1950127" y="900798"/>
                    <a:pt x="1973921" y="913174"/>
                    <a:pt x="1997715" y="926501"/>
                  </a:cubicBezTo>
                  <a:cubicBezTo>
                    <a:pt x="1998666" y="921742"/>
                    <a:pt x="1999618" y="917934"/>
                    <a:pt x="1999618" y="915078"/>
                  </a:cubicBezTo>
                  <a:cubicBezTo>
                    <a:pt x="1999618" y="854152"/>
                    <a:pt x="1999618" y="794178"/>
                    <a:pt x="1999618" y="733252"/>
                  </a:cubicBezTo>
                  <a:cubicBezTo>
                    <a:pt x="1999618" y="728492"/>
                    <a:pt x="1994859" y="720877"/>
                    <a:pt x="1990101" y="718021"/>
                  </a:cubicBezTo>
                  <a:cubicBezTo>
                    <a:pt x="1932996" y="686606"/>
                    <a:pt x="1875891" y="655191"/>
                    <a:pt x="1818786" y="624728"/>
                  </a:cubicBezTo>
                  <a:cubicBezTo>
                    <a:pt x="1810221" y="619016"/>
                    <a:pt x="1800703" y="614256"/>
                    <a:pt x="1789282" y="609497"/>
                  </a:cubicBezTo>
                  <a:close/>
                  <a:moveTo>
                    <a:pt x="1999618" y="1927018"/>
                  </a:moveTo>
                  <a:cubicBezTo>
                    <a:pt x="1999618" y="1919402"/>
                    <a:pt x="2000570" y="1914642"/>
                    <a:pt x="2000570" y="1908931"/>
                  </a:cubicBezTo>
                  <a:cubicBezTo>
                    <a:pt x="2000570" y="1852765"/>
                    <a:pt x="2000570" y="1796599"/>
                    <a:pt x="2000570" y="1740433"/>
                  </a:cubicBezTo>
                  <a:cubicBezTo>
                    <a:pt x="2000570" y="1728057"/>
                    <a:pt x="1996763" y="1721393"/>
                    <a:pt x="1986294" y="1715681"/>
                  </a:cubicBezTo>
                  <a:cubicBezTo>
                    <a:pt x="1924430" y="1682363"/>
                    <a:pt x="1863518" y="1649044"/>
                    <a:pt x="1802607" y="1615725"/>
                  </a:cubicBezTo>
                  <a:cubicBezTo>
                    <a:pt x="1790234" y="1609061"/>
                    <a:pt x="1787379" y="1610013"/>
                    <a:pt x="1787379" y="1625245"/>
                  </a:cubicBezTo>
                  <a:cubicBezTo>
                    <a:pt x="1787379" y="1682363"/>
                    <a:pt x="1787379" y="1739481"/>
                    <a:pt x="1787379" y="1796599"/>
                  </a:cubicBezTo>
                  <a:cubicBezTo>
                    <a:pt x="1787379" y="1807070"/>
                    <a:pt x="1791186" y="1812782"/>
                    <a:pt x="1799752" y="1817542"/>
                  </a:cubicBezTo>
                  <a:cubicBezTo>
                    <a:pt x="1853049" y="1846101"/>
                    <a:pt x="1905395" y="1875612"/>
                    <a:pt x="1958693" y="1904171"/>
                  </a:cubicBezTo>
                  <a:cubicBezTo>
                    <a:pt x="1971066" y="1912738"/>
                    <a:pt x="1984390" y="1919402"/>
                    <a:pt x="1999618" y="1927018"/>
                  </a:cubicBezTo>
                  <a:close/>
                  <a:moveTo>
                    <a:pt x="273151" y="1927018"/>
                  </a:moveTo>
                  <a:cubicBezTo>
                    <a:pt x="274103" y="1922258"/>
                    <a:pt x="275055" y="1918450"/>
                    <a:pt x="275055" y="1915594"/>
                  </a:cubicBezTo>
                  <a:cubicBezTo>
                    <a:pt x="275055" y="1855621"/>
                    <a:pt x="275055" y="1795647"/>
                    <a:pt x="275055" y="1735673"/>
                  </a:cubicBezTo>
                  <a:cubicBezTo>
                    <a:pt x="275055" y="1726153"/>
                    <a:pt x="270296" y="1722345"/>
                    <a:pt x="263634" y="1718537"/>
                  </a:cubicBezTo>
                  <a:cubicBezTo>
                    <a:pt x="201770" y="1685219"/>
                    <a:pt x="138955" y="1650948"/>
                    <a:pt x="77091" y="1617629"/>
                  </a:cubicBezTo>
                  <a:cubicBezTo>
                    <a:pt x="64719" y="1610965"/>
                    <a:pt x="62815" y="1611917"/>
                    <a:pt x="62815" y="1626197"/>
                  </a:cubicBezTo>
                  <a:cubicBezTo>
                    <a:pt x="62815" y="1684267"/>
                    <a:pt x="62815" y="1742337"/>
                    <a:pt x="62815" y="1800406"/>
                  </a:cubicBezTo>
                  <a:cubicBezTo>
                    <a:pt x="62815" y="1806118"/>
                    <a:pt x="67574" y="1814686"/>
                    <a:pt x="73284" y="1817542"/>
                  </a:cubicBezTo>
                  <a:cubicBezTo>
                    <a:pt x="120872" y="1844197"/>
                    <a:pt x="169411" y="1870852"/>
                    <a:pt x="217950" y="1897507"/>
                  </a:cubicBezTo>
                  <a:cubicBezTo>
                    <a:pt x="236033" y="1907027"/>
                    <a:pt x="253164" y="1916546"/>
                    <a:pt x="273151" y="1927018"/>
                  </a:cubicBezTo>
                  <a:close/>
                  <a:moveTo>
                    <a:pt x="1136385" y="558090"/>
                  </a:moveTo>
                  <a:cubicBezTo>
                    <a:pt x="1136385" y="550475"/>
                    <a:pt x="1137336" y="546667"/>
                    <a:pt x="1137336" y="541907"/>
                  </a:cubicBezTo>
                  <a:cubicBezTo>
                    <a:pt x="1137336" y="484789"/>
                    <a:pt x="1137336" y="427671"/>
                    <a:pt x="1137336" y="370553"/>
                  </a:cubicBezTo>
                  <a:cubicBezTo>
                    <a:pt x="1137336" y="359129"/>
                    <a:pt x="1133529" y="353418"/>
                    <a:pt x="1124012" y="348658"/>
                  </a:cubicBezTo>
                  <a:cubicBezTo>
                    <a:pt x="1062148" y="315339"/>
                    <a:pt x="1001237" y="282020"/>
                    <a:pt x="940325" y="248701"/>
                  </a:cubicBezTo>
                  <a:cubicBezTo>
                    <a:pt x="936518" y="246797"/>
                    <a:pt x="931759" y="245845"/>
                    <a:pt x="926049" y="242989"/>
                  </a:cubicBezTo>
                  <a:cubicBezTo>
                    <a:pt x="926049" y="249653"/>
                    <a:pt x="925097" y="255365"/>
                    <a:pt x="925097" y="260125"/>
                  </a:cubicBezTo>
                  <a:cubicBezTo>
                    <a:pt x="925097" y="315339"/>
                    <a:pt x="925097" y="370553"/>
                    <a:pt x="925097" y="425767"/>
                  </a:cubicBezTo>
                  <a:cubicBezTo>
                    <a:pt x="925097" y="439095"/>
                    <a:pt x="928904" y="445758"/>
                    <a:pt x="940325" y="451470"/>
                  </a:cubicBezTo>
                  <a:cubicBezTo>
                    <a:pt x="988864" y="477173"/>
                    <a:pt x="1037403" y="503828"/>
                    <a:pt x="1085942" y="530483"/>
                  </a:cubicBezTo>
                  <a:cubicBezTo>
                    <a:pt x="1101170" y="540003"/>
                    <a:pt x="1118301" y="548571"/>
                    <a:pt x="1136385" y="558090"/>
                  </a:cubicBezTo>
                  <a:close/>
                  <a:moveTo>
                    <a:pt x="927000" y="1115943"/>
                  </a:moveTo>
                  <a:cubicBezTo>
                    <a:pt x="926049" y="1119750"/>
                    <a:pt x="925097" y="1122606"/>
                    <a:pt x="925097" y="1124510"/>
                  </a:cubicBezTo>
                  <a:cubicBezTo>
                    <a:pt x="925097" y="1185436"/>
                    <a:pt x="925097" y="1245410"/>
                    <a:pt x="925097" y="1306336"/>
                  </a:cubicBezTo>
                  <a:cubicBezTo>
                    <a:pt x="925097" y="1312048"/>
                    <a:pt x="930807" y="1318712"/>
                    <a:pt x="936518" y="1321567"/>
                  </a:cubicBezTo>
                  <a:cubicBezTo>
                    <a:pt x="991719" y="1352030"/>
                    <a:pt x="1045969" y="1381541"/>
                    <a:pt x="1101170" y="1412004"/>
                  </a:cubicBezTo>
                  <a:cubicBezTo>
                    <a:pt x="1112591" y="1417716"/>
                    <a:pt x="1123060" y="1424380"/>
                    <a:pt x="1135433" y="1431044"/>
                  </a:cubicBezTo>
                  <a:cubicBezTo>
                    <a:pt x="1136385" y="1425332"/>
                    <a:pt x="1136385" y="1422476"/>
                    <a:pt x="1136385" y="1419620"/>
                  </a:cubicBezTo>
                  <a:cubicBezTo>
                    <a:pt x="1136385" y="1358694"/>
                    <a:pt x="1136385" y="1298720"/>
                    <a:pt x="1136385" y="1237794"/>
                  </a:cubicBezTo>
                  <a:cubicBezTo>
                    <a:pt x="1136385" y="1228275"/>
                    <a:pt x="1130674" y="1224467"/>
                    <a:pt x="1124012" y="1220659"/>
                  </a:cubicBezTo>
                  <a:cubicBezTo>
                    <a:pt x="1062148" y="1187340"/>
                    <a:pt x="1000285" y="1153069"/>
                    <a:pt x="938421" y="1119750"/>
                  </a:cubicBezTo>
                  <a:cubicBezTo>
                    <a:pt x="936518" y="1118799"/>
                    <a:pt x="931759" y="1117847"/>
                    <a:pt x="927000" y="1115943"/>
                  </a:cubicBezTo>
                  <a:close/>
                  <a:moveTo>
                    <a:pt x="273151" y="925549"/>
                  </a:moveTo>
                  <a:cubicBezTo>
                    <a:pt x="274103" y="920790"/>
                    <a:pt x="275055" y="918886"/>
                    <a:pt x="275055" y="916030"/>
                  </a:cubicBezTo>
                  <a:cubicBezTo>
                    <a:pt x="275055" y="855104"/>
                    <a:pt x="275055" y="794178"/>
                    <a:pt x="275055" y="733252"/>
                  </a:cubicBezTo>
                  <a:cubicBezTo>
                    <a:pt x="275055" y="728492"/>
                    <a:pt x="270296" y="720877"/>
                    <a:pt x="265537" y="718021"/>
                  </a:cubicBezTo>
                  <a:cubicBezTo>
                    <a:pt x="203674" y="683750"/>
                    <a:pt x="140858" y="649479"/>
                    <a:pt x="78043" y="615208"/>
                  </a:cubicBezTo>
                  <a:cubicBezTo>
                    <a:pt x="65670" y="608545"/>
                    <a:pt x="63767" y="609497"/>
                    <a:pt x="63767" y="624728"/>
                  </a:cubicBezTo>
                  <a:cubicBezTo>
                    <a:pt x="63767" y="682798"/>
                    <a:pt x="63767" y="739916"/>
                    <a:pt x="63767" y="797986"/>
                  </a:cubicBezTo>
                  <a:cubicBezTo>
                    <a:pt x="63767" y="807506"/>
                    <a:pt x="67574" y="813217"/>
                    <a:pt x="76140" y="817977"/>
                  </a:cubicBezTo>
                  <a:cubicBezTo>
                    <a:pt x="114210" y="837968"/>
                    <a:pt x="152279" y="859864"/>
                    <a:pt x="190349" y="879855"/>
                  </a:cubicBezTo>
                  <a:cubicBezTo>
                    <a:pt x="216046" y="894134"/>
                    <a:pt x="243647" y="909366"/>
                    <a:pt x="273151" y="925549"/>
                  </a:cubicBezTo>
                  <a:close/>
                  <a:moveTo>
                    <a:pt x="1203007" y="557138"/>
                  </a:moveTo>
                  <a:cubicBezTo>
                    <a:pt x="1206814" y="555234"/>
                    <a:pt x="1209669" y="555234"/>
                    <a:pt x="1212524" y="554282"/>
                  </a:cubicBezTo>
                  <a:cubicBezTo>
                    <a:pt x="1276291" y="520012"/>
                    <a:pt x="1340058" y="484789"/>
                    <a:pt x="1403825" y="450518"/>
                  </a:cubicBezTo>
                  <a:cubicBezTo>
                    <a:pt x="1412391" y="445758"/>
                    <a:pt x="1415246" y="439095"/>
                    <a:pt x="1415246" y="429575"/>
                  </a:cubicBezTo>
                  <a:cubicBezTo>
                    <a:pt x="1415246" y="372457"/>
                    <a:pt x="1415246" y="316291"/>
                    <a:pt x="1415246" y="259173"/>
                  </a:cubicBezTo>
                  <a:cubicBezTo>
                    <a:pt x="1415246" y="254413"/>
                    <a:pt x="1414294" y="249653"/>
                    <a:pt x="1414294" y="242989"/>
                  </a:cubicBezTo>
                  <a:cubicBezTo>
                    <a:pt x="1407632" y="245845"/>
                    <a:pt x="1402873" y="246797"/>
                    <a:pt x="1399066" y="249653"/>
                  </a:cubicBezTo>
                  <a:cubicBezTo>
                    <a:pt x="1338155" y="282972"/>
                    <a:pt x="1276291" y="316291"/>
                    <a:pt x="1215380" y="349610"/>
                  </a:cubicBezTo>
                  <a:cubicBezTo>
                    <a:pt x="1206814" y="354370"/>
                    <a:pt x="1203007" y="360081"/>
                    <a:pt x="1203007" y="369601"/>
                  </a:cubicBezTo>
                  <a:cubicBezTo>
                    <a:pt x="1203007" y="427671"/>
                    <a:pt x="1203007" y="484789"/>
                    <a:pt x="1203007" y="542859"/>
                  </a:cubicBezTo>
                  <a:cubicBezTo>
                    <a:pt x="1202055" y="546667"/>
                    <a:pt x="1203007" y="551427"/>
                    <a:pt x="1203007" y="557138"/>
                  </a:cubicBezTo>
                  <a:close/>
                  <a:moveTo>
                    <a:pt x="551061" y="609497"/>
                  </a:moveTo>
                  <a:cubicBezTo>
                    <a:pt x="543447" y="613304"/>
                    <a:pt x="538688" y="615208"/>
                    <a:pt x="532978" y="617112"/>
                  </a:cubicBezTo>
                  <a:cubicBezTo>
                    <a:pt x="471114" y="650431"/>
                    <a:pt x="409251" y="684702"/>
                    <a:pt x="347387" y="718021"/>
                  </a:cubicBezTo>
                  <a:cubicBezTo>
                    <a:pt x="339773" y="721829"/>
                    <a:pt x="338822" y="727540"/>
                    <a:pt x="338822" y="735156"/>
                  </a:cubicBezTo>
                  <a:cubicBezTo>
                    <a:pt x="338822" y="794178"/>
                    <a:pt x="338822" y="852248"/>
                    <a:pt x="338822" y="911270"/>
                  </a:cubicBezTo>
                  <a:cubicBezTo>
                    <a:pt x="338822" y="915078"/>
                    <a:pt x="339773" y="919837"/>
                    <a:pt x="339773" y="925549"/>
                  </a:cubicBezTo>
                  <a:cubicBezTo>
                    <a:pt x="346435" y="921742"/>
                    <a:pt x="352146" y="919837"/>
                    <a:pt x="357857" y="916982"/>
                  </a:cubicBezTo>
                  <a:cubicBezTo>
                    <a:pt x="417816" y="883663"/>
                    <a:pt x="478728" y="850344"/>
                    <a:pt x="538688" y="817977"/>
                  </a:cubicBezTo>
                  <a:cubicBezTo>
                    <a:pt x="548206" y="813217"/>
                    <a:pt x="551061" y="807506"/>
                    <a:pt x="551061" y="797034"/>
                  </a:cubicBezTo>
                  <a:cubicBezTo>
                    <a:pt x="551061" y="739916"/>
                    <a:pt x="551061" y="683750"/>
                    <a:pt x="551061" y="626632"/>
                  </a:cubicBezTo>
                  <a:cubicBezTo>
                    <a:pt x="552013" y="621872"/>
                    <a:pt x="551061" y="617112"/>
                    <a:pt x="551061" y="609497"/>
                  </a:cubicBezTo>
                  <a:close/>
                  <a:moveTo>
                    <a:pt x="2065289" y="926501"/>
                  </a:moveTo>
                  <a:cubicBezTo>
                    <a:pt x="2134766" y="888423"/>
                    <a:pt x="2201388" y="852248"/>
                    <a:pt x="2268010" y="815121"/>
                  </a:cubicBezTo>
                  <a:cubicBezTo>
                    <a:pt x="2272769" y="812265"/>
                    <a:pt x="2276576" y="803698"/>
                    <a:pt x="2276576" y="797986"/>
                  </a:cubicBezTo>
                  <a:cubicBezTo>
                    <a:pt x="2277528" y="740868"/>
                    <a:pt x="2276576" y="683750"/>
                    <a:pt x="2276576" y="626632"/>
                  </a:cubicBezTo>
                  <a:cubicBezTo>
                    <a:pt x="2276576" y="621872"/>
                    <a:pt x="2275624" y="617112"/>
                    <a:pt x="2274673" y="610448"/>
                  </a:cubicBezTo>
                  <a:cubicBezTo>
                    <a:pt x="2268010" y="613304"/>
                    <a:pt x="2264203" y="615208"/>
                    <a:pt x="2260397" y="618064"/>
                  </a:cubicBezTo>
                  <a:cubicBezTo>
                    <a:pt x="2199485" y="651383"/>
                    <a:pt x="2137621" y="684702"/>
                    <a:pt x="2076710" y="718021"/>
                  </a:cubicBezTo>
                  <a:cubicBezTo>
                    <a:pt x="2068144" y="722780"/>
                    <a:pt x="2065289" y="728492"/>
                    <a:pt x="2065289" y="738012"/>
                  </a:cubicBezTo>
                  <a:cubicBezTo>
                    <a:pt x="2065289" y="796082"/>
                    <a:pt x="2065289" y="853200"/>
                    <a:pt x="2065289" y="911270"/>
                  </a:cubicBezTo>
                  <a:cubicBezTo>
                    <a:pt x="2064337" y="914126"/>
                    <a:pt x="2065289" y="918886"/>
                    <a:pt x="2065289" y="926501"/>
                  </a:cubicBezTo>
                  <a:close/>
                  <a:moveTo>
                    <a:pt x="1203007" y="1430092"/>
                  </a:moveTo>
                  <a:cubicBezTo>
                    <a:pt x="1207765" y="1428188"/>
                    <a:pt x="1209669" y="1427236"/>
                    <a:pt x="1211572" y="1426284"/>
                  </a:cubicBezTo>
                  <a:cubicBezTo>
                    <a:pt x="1275339" y="1391061"/>
                    <a:pt x="1340058" y="1355838"/>
                    <a:pt x="1403825" y="1321567"/>
                  </a:cubicBezTo>
                  <a:cubicBezTo>
                    <a:pt x="1411439" y="1317760"/>
                    <a:pt x="1414294" y="1312048"/>
                    <a:pt x="1414294" y="1303480"/>
                  </a:cubicBezTo>
                  <a:cubicBezTo>
                    <a:pt x="1414294" y="1245410"/>
                    <a:pt x="1414294" y="1188292"/>
                    <a:pt x="1414294" y="1130222"/>
                  </a:cubicBezTo>
                  <a:cubicBezTo>
                    <a:pt x="1414294" y="1126414"/>
                    <a:pt x="1413343" y="1121655"/>
                    <a:pt x="1413343" y="1115943"/>
                  </a:cubicBezTo>
                  <a:cubicBezTo>
                    <a:pt x="1407632" y="1117847"/>
                    <a:pt x="1403825" y="1118799"/>
                    <a:pt x="1400018" y="1120702"/>
                  </a:cubicBezTo>
                  <a:cubicBezTo>
                    <a:pt x="1337203" y="1154973"/>
                    <a:pt x="1275339" y="1189244"/>
                    <a:pt x="1212524" y="1222563"/>
                  </a:cubicBezTo>
                  <a:cubicBezTo>
                    <a:pt x="1203959" y="1227323"/>
                    <a:pt x="1202055" y="1232083"/>
                    <a:pt x="1202055" y="1241602"/>
                  </a:cubicBezTo>
                  <a:cubicBezTo>
                    <a:pt x="1202055" y="1299672"/>
                    <a:pt x="1202055" y="1357742"/>
                    <a:pt x="1202055" y="1415812"/>
                  </a:cubicBezTo>
                  <a:cubicBezTo>
                    <a:pt x="1202055" y="1419620"/>
                    <a:pt x="1203007" y="1424380"/>
                    <a:pt x="1203007" y="1430092"/>
                  </a:cubicBezTo>
                  <a:close/>
                  <a:moveTo>
                    <a:pt x="339773" y="1926066"/>
                  </a:moveTo>
                  <a:cubicBezTo>
                    <a:pt x="343580" y="1924162"/>
                    <a:pt x="346435" y="1924162"/>
                    <a:pt x="349291" y="1923210"/>
                  </a:cubicBezTo>
                  <a:cubicBezTo>
                    <a:pt x="413058" y="1887987"/>
                    <a:pt x="477777" y="1853717"/>
                    <a:pt x="541543" y="1817542"/>
                  </a:cubicBezTo>
                  <a:cubicBezTo>
                    <a:pt x="546302" y="1814686"/>
                    <a:pt x="551061" y="1806118"/>
                    <a:pt x="551061" y="1799455"/>
                  </a:cubicBezTo>
                  <a:cubicBezTo>
                    <a:pt x="552013" y="1741385"/>
                    <a:pt x="551061" y="1683315"/>
                    <a:pt x="551061" y="1625245"/>
                  </a:cubicBezTo>
                  <a:cubicBezTo>
                    <a:pt x="551061" y="1621437"/>
                    <a:pt x="550109" y="1617629"/>
                    <a:pt x="549157" y="1610965"/>
                  </a:cubicBezTo>
                  <a:cubicBezTo>
                    <a:pt x="543447" y="1613821"/>
                    <a:pt x="538688" y="1615725"/>
                    <a:pt x="534881" y="1617629"/>
                  </a:cubicBezTo>
                  <a:cubicBezTo>
                    <a:pt x="473018" y="1650948"/>
                    <a:pt x="412106" y="1685219"/>
                    <a:pt x="350242" y="1718537"/>
                  </a:cubicBezTo>
                  <a:cubicBezTo>
                    <a:pt x="341677" y="1723297"/>
                    <a:pt x="338822" y="1729009"/>
                    <a:pt x="338822" y="1738529"/>
                  </a:cubicBezTo>
                  <a:cubicBezTo>
                    <a:pt x="338822" y="1796599"/>
                    <a:pt x="338822" y="1854669"/>
                    <a:pt x="338822" y="1912738"/>
                  </a:cubicBezTo>
                  <a:cubicBezTo>
                    <a:pt x="338822" y="1916546"/>
                    <a:pt x="339773" y="1920354"/>
                    <a:pt x="339773" y="1926066"/>
                  </a:cubicBezTo>
                  <a:close/>
                  <a:moveTo>
                    <a:pt x="1135433" y="2317324"/>
                  </a:moveTo>
                  <a:cubicBezTo>
                    <a:pt x="1136385" y="2311613"/>
                    <a:pt x="1136385" y="2308756"/>
                    <a:pt x="1136385" y="2305901"/>
                  </a:cubicBezTo>
                  <a:cubicBezTo>
                    <a:pt x="1136385" y="2245927"/>
                    <a:pt x="1136385" y="2185953"/>
                    <a:pt x="1136385" y="2125979"/>
                  </a:cubicBezTo>
                  <a:cubicBezTo>
                    <a:pt x="1136385" y="2116459"/>
                    <a:pt x="1131626" y="2112652"/>
                    <a:pt x="1124964" y="2108844"/>
                  </a:cubicBezTo>
                  <a:cubicBezTo>
                    <a:pt x="1063100" y="2075525"/>
                    <a:pt x="1001237" y="2041254"/>
                    <a:pt x="939373" y="2007935"/>
                  </a:cubicBezTo>
                  <a:cubicBezTo>
                    <a:pt x="935566" y="2006031"/>
                    <a:pt x="930807" y="2005079"/>
                    <a:pt x="924145" y="2003175"/>
                  </a:cubicBezTo>
                  <a:cubicBezTo>
                    <a:pt x="924145" y="2010791"/>
                    <a:pt x="923193" y="2014599"/>
                    <a:pt x="923193" y="2019359"/>
                  </a:cubicBezTo>
                  <a:cubicBezTo>
                    <a:pt x="923193" y="2075525"/>
                    <a:pt x="923193" y="2130739"/>
                    <a:pt x="923193" y="2186905"/>
                  </a:cubicBezTo>
                  <a:cubicBezTo>
                    <a:pt x="923193" y="2199280"/>
                    <a:pt x="927952" y="2205944"/>
                    <a:pt x="938421" y="2211656"/>
                  </a:cubicBezTo>
                  <a:cubicBezTo>
                    <a:pt x="982202" y="2235455"/>
                    <a:pt x="1025982" y="2259254"/>
                    <a:pt x="1069762" y="2283054"/>
                  </a:cubicBezTo>
                  <a:cubicBezTo>
                    <a:pt x="1091653" y="2294477"/>
                    <a:pt x="1113543" y="2304949"/>
                    <a:pt x="1135433" y="2317324"/>
                  </a:cubicBezTo>
                  <a:close/>
                  <a:moveTo>
                    <a:pt x="1413343" y="2002223"/>
                  </a:moveTo>
                  <a:cubicBezTo>
                    <a:pt x="1406680" y="2004127"/>
                    <a:pt x="1402873" y="2006031"/>
                    <a:pt x="1399066" y="2007935"/>
                  </a:cubicBezTo>
                  <a:cubicBezTo>
                    <a:pt x="1337203" y="2041254"/>
                    <a:pt x="1275339" y="2075525"/>
                    <a:pt x="1213476" y="2108844"/>
                  </a:cubicBezTo>
                  <a:cubicBezTo>
                    <a:pt x="1204910" y="2113603"/>
                    <a:pt x="1202055" y="2119315"/>
                    <a:pt x="1202055" y="2128835"/>
                  </a:cubicBezTo>
                  <a:cubicBezTo>
                    <a:pt x="1202055" y="2186905"/>
                    <a:pt x="1202055" y="2244023"/>
                    <a:pt x="1202055" y="2302093"/>
                  </a:cubicBezTo>
                  <a:cubicBezTo>
                    <a:pt x="1202055" y="2306853"/>
                    <a:pt x="1203007" y="2311613"/>
                    <a:pt x="1203007" y="2317324"/>
                  </a:cubicBezTo>
                  <a:cubicBezTo>
                    <a:pt x="1206814" y="2316372"/>
                    <a:pt x="1209669" y="2315420"/>
                    <a:pt x="1212524" y="2314468"/>
                  </a:cubicBezTo>
                  <a:cubicBezTo>
                    <a:pt x="1276291" y="2279246"/>
                    <a:pt x="1341010" y="2244975"/>
                    <a:pt x="1404777" y="2208800"/>
                  </a:cubicBezTo>
                  <a:cubicBezTo>
                    <a:pt x="1409536" y="2205944"/>
                    <a:pt x="1414294" y="2197377"/>
                    <a:pt x="1414294" y="2190713"/>
                  </a:cubicBezTo>
                  <a:cubicBezTo>
                    <a:pt x="1415246" y="2132643"/>
                    <a:pt x="1414294" y="2075525"/>
                    <a:pt x="1414294" y="2017455"/>
                  </a:cubicBezTo>
                  <a:cubicBezTo>
                    <a:pt x="1414294" y="2012695"/>
                    <a:pt x="1414294" y="2008887"/>
                    <a:pt x="1413343" y="2002223"/>
                  </a:cubicBezTo>
                  <a:close/>
                  <a:moveTo>
                    <a:pt x="2064337" y="1925114"/>
                  </a:moveTo>
                  <a:cubicBezTo>
                    <a:pt x="2069095" y="1924162"/>
                    <a:pt x="2070999" y="1924162"/>
                    <a:pt x="2071951" y="1924162"/>
                  </a:cubicBezTo>
                  <a:cubicBezTo>
                    <a:pt x="2137621" y="1888939"/>
                    <a:pt x="2203292" y="1852765"/>
                    <a:pt x="2268010" y="1816590"/>
                  </a:cubicBezTo>
                  <a:cubicBezTo>
                    <a:pt x="2272769" y="1813734"/>
                    <a:pt x="2276576" y="1805166"/>
                    <a:pt x="2276576" y="1799455"/>
                  </a:cubicBezTo>
                  <a:cubicBezTo>
                    <a:pt x="2277528" y="1741385"/>
                    <a:pt x="2276576" y="1684267"/>
                    <a:pt x="2276576" y="1626197"/>
                  </a:cubicBezTo>
                  <a:cubicBezTo>
                    <a:pt x="2276576" y="1610965"/>
                    <a:pt x="2274673" y="1610013"/>
                    <a:pt x="2261348" y="1616677"/>
                  </a:cubicBezTo>
                  <a:cubicBezTo>
                    <a:pt x="2199485" y="1649996"/>
                    <a:pt x="2137621" y="1684267"/>
                    <a:pt x="2074806" y="1717585"/>
                  </a:cubicBezTo>
                  <a:cubicBezTo>
                    <a:pt x="2065289" y="1722345"/>
                    <a:pt x="2063385" y="1729009"/>
                    <a:pt x="2063385" y="1737577"/>
                  </a:cubicBezTo>
                  <a:cubicBezTo>
                    <a:pt x="2063385" y="1794695"/>
                    <a:pt x="2063385" y="1851813"/>
                    <a:pt x="2063385" y="1908931"/>
                  </a:cubicBezTo>
                  <a:cubicBezTo>
                    <a:pt x="2064337" y="1914642"/>
                    <a:pt x="2064337" y="1919402"/>
                    <a:pt x="2064337" y="1925114"/>
                  </a:cubicBezTo>
                  <a:close/>
                </a:path>
              </a:pathLst>
            </a:custGeom>
            <a:grpFill/>
            <a:ln w="9514" cap="flat">
              <a:noFill/>
              <a:prstDash val="solid"/>
              <a:miter/>
            </a:ln>
          </p:spPr>
          <p:txBody>
            <a:bodyPr rtlCol="0" anchor="ctr"/>
            <a:lstStyle/>
            <a:p>
              <a:endParaRPr lang="en-US"/>
            </a:p>
          </p:txBody>
        </p:sp>
      </p:grpSp>
    </p:spTree>
    <p:extLst>
      <p:ext uri="{BB962C8B-B14F-4D97-AF65-F5344CB8AC3E}">
        <p14:creationId xmlns:p14="http://schemas.microsoft.com/office/powerpoint/2010/main" val="1752226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57F5240-AB1D-47E8-EC03-22661D16B3A8}"/>
              </a:ext>
            </a:extLst>
          </p:cNvPr>
          <p:cNvGraphicFramePr>
            <a:graphicFrameLocks noGrp="1"/>
          </p:cNvGraphicFramePr>
          <p:nvPr>
            <p:extLst>
              <p:ext uri="{D42A27DB-BD31-4B8C-83A1-F6EECF244321}">
                <p14:modId xmlns:p14="http://schemas.microsoft.com/office/powerpoint/2010/main" val="2961683144"/>
              </p:ext>
            </p:extLst>
          </p:nvPr>
        </p:nvGraphicFramePr>
        <p:xfrm>
          <a:off x="466725" y="1746250"/>
          <a:ext cx="6623394" cy="7744991"/>
        </p:xfrm>
        <a:graphic>
          <a:graphicData uri="http://schemas.openxmlformats.org/drawingml/2006/table">
            <a:tbl>
              <a:tblPr firstRow="1" firstCol="1" bandRow="1">
                <a:tableStyleId>{5C22544A-7EE6-4342-B048-85BDC9FD1C3A}</a:tableStyleId>
              </a:tblPr>
              <a:tblGrid>
                <a:gridCol w="1607438">
                  <a:extLst>
                    <a:ext uri="{9D8B030D-6E8A-4147-A177-3AD203B41FA5}">
                      <a16:colId xmlns:a16="http://schemas.microsoft.com/office/drawing/2014/main" val="1731353426"/>
                    </a:ext>
                  </a:extLst>
                </a:gridCol>
                <a:gridCol w="3281608">
                  <a:extLst>
                    <a:ext uri="{9D8B030D-6E8A-4147-A177-3AD203B41FA5}">
                      <a16:colId xmlns:a16="http://schemas.microsoft.com/office/drawing/2014/main" val="1287503018"/>
                    </a:ext>
                  </a:extLst>
                </a:gridCol>
                <a:gridCol w="1734348">
                  <a:extLst>
                    <a:ext uri="{9D8B030D-6E8A-4147-A177-3AD203B41FA5}">
                      <a16:colId xmlns:a16="http://schemas.microsoft.com/office/drawing/2014/main" val="3069623697"/>
                    </a:ext>
                  </a:extLst>
                </a:gridCol>
              </a:tblGrid>
              <a:tr h="521829">
                <a:tc>
                  <a:txBody>
                    <a:bodyPr/>
                    <a:lstStyle/>
                    <a:p>
                      <a:pPr marL="226695" indent="-226695" algn="ctr">
                        <a:lnSpc>
                          <a:spcPct val="107000"/>
                        </a:lnSpc>
                        <a:spcBef>
                          <a:spcPts val="480"/>
                        </a:spcBef>
                        <a:spcAft>
                          <a:spcPts val="600"/>
                        </a:spcAft>
                      </a:pPr>
                      <a:r>
                        <a:rPr lang="en-GB" sz="1400" b="1">
                          <a:solidFill>
                            <a:srgbClr val="63C7CA"/>
                          </a:solidFill>
                          <a:effectLst/>
                          <a:latin typeface="Calibri" panose="020F0502020204030204" pitchFamily="34" charset="0"/>
                          <a:ea typeface="Calibri" panose="020F0502020204030204" pitchFamily="34" charset="0"/>
                          <a:cs typeface="Calibri" panose="020F0502020204030204" pitchFamily="34" charset="0"/>
                        </a:rPr>
                        <a:t>Approaches</a:t>
                      </a:r>
                      <a:endParaRPr lang="en-LB" sz="1400">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tc>
                  <a:txBody>
                    <a:bodyPr/>
                    <a:lstStyle/>
                    <a:p>
                      <a:pPr marL="226695" indent="-226695" algn="ctr">
                        <a:lnSpc>
                          <a:spcPct val="107000"/>
                        </a:lnSpc>
                        <a:spcBef>
                          <a:spcPts val="480"/>
                        </a:spcBef>
                        <a:spcAft>
                          <a:spcPts val="600"/>
                        </a:spcAft>
                      </a:pPr>
                      <a:r>
                        <a:rPr lang="en-GB" sz="1400" b="1">
                          <a:solidFill>
                            <a:srgbClr val="63C7CA"/>
                          </a:solidFill>
                          <a:effectLst/>
                          <a:latin typeface="Calibri" panose="020F0502020204030204" pitchFamily="34" charset="0"/>
                          <a:ea typeface="Calibri" panose="020F0502020204030204" pitchFamily="34" charset="0"/>
                          <a:cs typeface="Calibri" panose="020F0502020204030204" pitchFamily="34" charset="0"/>
                        </a:rPr>
                        <a:t>The main idea</a:t>
                      </a:r>
                      <a:endParaRPr lang="en-LB" sz="1400">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tc>
                  <a:txBody>
                    <a:bodyPr/>
                    <a:lstStyle/>
                    <a:p>
                      <a:pPr marL="226695" indent="-226695" algn="ctr">
                        <a:lnSpc>
                          <a:spcPct val="107000"/>
                        </a:lnSpc>
                        <a:spcBef>
                          <a:spcPts val="480"/>
                        </a:spcBef>
                        <a:spcAft>
                          <a:spcPts val="600"/>
                        </a:spcAft>
                      </a:pPr>
                      <a:r>
                        <a:rPr lang="en-GB" sz="1400" b="1">
                          <a:solidFill>
                            <a:srgbClr val="63C7CA"/>
                          </a:solidFill>
                          <a:effectLst/>
                          <a:latin typeface="Calibri" panose="020F0502020204030204" pitchFamily="34" charset="0"/>
                          <a:ea typeface="Calibri" panose="020F0502020204030204" pitchFamily="34" charset="0"/>
                          <a:cs typeface="Calibri" panose="020F0502020204030204" pitchFamily="34" charset="0"/>
                        </a:rPr>
                        <a:t>Authors</a:t>
                      </a:r>
                      <a:endParaRPr lang="en-LB" sz="1400">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extLst>
                  <a:ext uri="{0D108BD9-81ED-4DB2-BD59-A6C34878D82A}">
                    <a16:rowId xmlns:a16="http://schemas.microsoft.com/office/drawing/2014/main" val="297222362"/>
                  </a:ext>
                </a:extLst>
              </a:tr>
              <a:tr h="1359896">
                <a:tc rowSpan="3">
                  <a:txBody>
                    <a:bodyPr/>
                    <a:lstStyle/>
                    <a:p>
                      <a:pPr marL="11113" marR="0" indent="-11113" algn="ctr" defTabSz="2072941" rtl="0" eaLnBrk="1" fontAlgn="auto" latinLnBrk="0" hangingPunct="1">
                        <a:lnSpc>
                          <a:spcPct val="100000"/>
                        </a:lnSpc>
                        <a:spcBef>
                          <a:spcPts val="0"/>
                        </a:spcBef>
                        <a:spcAft>
                          <a:spcPts val="0"/>
                        </a:spcAft>
                        <a:buClrTx/>
                        <a:buSzTx/>
                        <a:buFontTx/>
                        <a:buNone/>
                        <a:tabLst/>
                        <a:defRPr/>
                      </a:pPr>
                      <a:r>
                        <a:rPr lang="en-US" sz="1100">
                          <a:solidFill>
                            <a:schemeClr val="bg1"/>
                          </a:solidFill>
                          <a:effectLst/>
                          <a:latin typeface="Calibri" panose="020F0502020204030204" pitchFamily="34" charset="0"/>
                          <a:ea typeface="Calibri" panose="020F0502020204030204" pitchFamily="34" charset="0"/>
                          <a:cs typeface="Calibri" panose="020F0502020204030204" pitchFamily="34" charset="0"/>
                        </a:rPr>
                        <a:t>Voice of customer or</a:t>
                      </a:r>
                    </a:p>
                    <a:p>
                      <a:pPr marL="11113" marR="0" indent="-11113" algn="ctr" defTabSz="2072941" rtl="0" eaLnBrk="1" fontAlgn="auto" latinLnBrk="0" hangingPunct="1">
                        <a:lnSpc>
                          <a:spcPct val="100000"/>
                        </a:lnSpc>
                        <a:spcBef>
                          <a:spcPts val="0"/>
                        </a:spcBef>
                        <a:spcAft>
                          <a:spcPts val="0"/>
                        </a:spcAft>
                        <a:buClrTx/>
                        <a:buSzTx/>
                        <a:buFontTx/>
                        <a:buNone/>
                        <a:tabLst/>
                        <a:defRPr/>
                      </a:pPr>
                      <a:r>
                        <a:rPr lang="en-US" sz="1100">
                          <a:solidFill>
                            <a:schemeClr val="bg1"/>
                          </a:solidFill>
                          <a:effectLst/>
                          <a:latin typeface="Calibri" panose="020F0502020204030204" pitchFamily="34" charset="0"/>
                          <a:ea typeface="Calibri" panose="020F0502020204030204" pitchFamily="34" charset="0"/>
                          <a:cs typeface="Calibri" panose="020F0502020204030204" pitchFamily="34" charset="0"/>
                        </a:rPr>
                        <a:t>voice of</a:t>
                      </a:r>
                      <a:endParaRPr lang="ru-RU"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1113" marR="0" indent="-11113" algn="ctr" defTabSz="2072941" rtl="0" eaLnBrk="1" fontAlgn="auto" latinLnBrk="0" hangingPunct="1">
                        <a:lnSpc>
                          <a:spcPct val="100000"/>
                        </a:lnSpc>
                        <a:spcBef>
                          <a:spcPts val="0"/>
                        </a:spcBef>
                        <a:spcAft>
                          <a:spcPts val="0"/>
                        </a:spcAft>
                        <a:buClrTx/>
                        <a:buSzTx/>
                        <a:buFontTx/>
                        <a:buNone/>
                        <a:tabLst/>
                        <a:defRPr/>
                      </a:pPr>
                      <a:r>
                        <a:rPr lang="en-US" sz="1100">
                          <a:solidFill>
                            <a:schemeClr val="bg1"/>
                          </a:solidFill>
                          <a:effectLst/>
                          <a:latin typeface="Calibri" panose="020F0502020204030204" pitchFamily="34" charset="0"/>
                          <a:ea typeface="Calibri" panose="020F0502020204030204" pitchFamily="34" charset="0"/>
                          <a:cs typeface="Calibri" panose="020F0502020204030204" pitchFamily="34" charset="0"/>
                        </a:rPr>
                        <a:t>stakeholder </a:t>
                      </a:r>
                      <a:endParaRPr lang="en-LB"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7938" indent="-7938" algn="l">
                        <a:lnSpc>
                          <a:spcPct val="107000"/>
                        </a:lnSpc>
                        <a:spcBef>
                          <a:spcPts val="480"/>
                        </a:spcBef>
                        <a:spcAft>
                          <a:spcPts val="600"/>
                        </a:spcAft>
                        <a:tabLst/>
                      </a:pPr>
                      <a:r>
                        <a:rPr lang="en-GB"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Gathering information</a:t>
                      </a:r>
                      <a:r>
                        <a:rPr lang="ru-RU"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regarding what stakeholders think and feel about their experiences to learn about their expectations and experience regarding services provided, as part of the quality management process.</a:t>
                      </a:r>
                      <a:endParaRPr lang="en-LB" sz="1100" b="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tc>
                  <a:txBody>
                    <a:bodyPr/>
                    <a:lstStyle/>
                    <a:p>
                      <a:pPr marL="226695" indent="-226695" algn="l">
                        <a:lnSpc>
                          <a:spcPct val="107000"/>
                        </a:lnSpc>
                        <a:spcBef>
                          <a:spcPts val="480"/>
                        </a:spcBef>
                        <a:spcAft>
                          <a:spcPts val="600"/>
                        </a:spcAft>
                      </a:pPr>
                      <a:r>
                        <a:rPr lang="en-GB"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Griffin &amp; Hauser, 1993</a:t>
                      </a:r>
                      <a:endParaRPr lang="en-LB" sz="1100" b="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extLst>
                  <a:ext uri="{0D108BD9-81ED-4DB2-BD59-A6C34878D82A}">
                    <a16:rowId xmlns:a16="http://schemas.microsoft.com/office/drawing/2014/main" val="674532248"/>
                  </a:ext>
                </a:extLst>
              </a:tr>
              <a:tr h="1014182">
                <a:tc vMerge="1">
                  <a:txBody>
                    <a:bodyPr/>
                    <a:lstStyle/>
                    <a:p>
                      <a:pPr marL="453390" indent="-226695" algn="ctr">
                        <a:lnSpc>
                          <a:spcPct val="107000"/>
                        </a:lnSpc>
                        <a:spcBef>
                          <a:spcPts val="1600"/>
                        </a:spcBef>
                        <a:spcAft>
                          <a:spcPts val="1200"/>
                        </a:spcAft>
                      </a:pPr>
                      <a:endParaRPr lang="en-LB"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1C1442"/>
                    </a:solidFill>
                  </a:tcPr>
                </a:tc>
                <a:tc>
                  <a:txBody>
                    <a:bodyPr/>
                    <a:lstStyle/>
                    <a:p>
                      <a:pPr marL="12700" indent="-12700" algn="l">
                        <a:lnSpc>
                          <a:spcPct val="100000"/>
                        </a:lnSpc>
                        <a:spcBef>
                          <a:spcPts val="480"/>
                        </a:spcBef>
                        <a:spcAft>
                          <a:spcPts val="600"/>
                        </a:spcAft>
                        <a:tabLs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Opinions of the higher education stakeholders and students as the voice of customers in higher education and a factor to assess the performance and quality of higher education.</a:t>
                      </a:r>
                      <a:endParaRPr lang="ru-RU"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2700" indent="-12700" algn="l">
                        <a:lnSpc>
                          <a:spcPct val="100000"/>
                        </a:lnSpc>
                        <a:spcBef>
                          <a:spcPts val="480"/>
                        </a:spcBef>
                        <a:spcAft>
                          <a:spcPts val="600"/>
                        </a:spcAft>
                        <a:tabLs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Degtjarjova, Lapina, &amp; Freidenfelds, 2018</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1819341720"/>
                  </a:ext>
                </a:extLst>
              </a:tr>
              <a:tr h="892479">
                <a:tc vMerge="1">
                  <a:txBody>
                    <a:bodyPr/>
                    <a:lstStyle/>
                    <a:p>
                      <a:pPr marL="453390" indent="-226695" algn="ctr">
                        <a:lnSpc>
                          <a:spcPct val="107000"/>
                        </a:lnSpc>
                        <a:spcBef>
                          <a:spcPts val="1600"/>
                        </a:spcBef>
                        <a:spcAft>
                          <a:spcPts val="1200"/>
                        </a:spcAft>
                      </a:pPr>
                      <a:endParaRPr lang="en-LB"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1C1442"/>
                    </a:solidFill>
                  </a:tcPr>
                </a:tc>
                <a:tc>
                  <a:txBody>
                    <a:bodyPr/>
                    <a:lstStyle/>
                    <a:p>
                      <a:pPr marL="12700" indent="-12700" algn="l">
                        <a:lnSpc>
                          <a:spcPct val="100000"/>
                        </a:lnSpc>
                        <a:spcBef>
                          <a:spcPts val="480"/>
                        </a:spcBef>
                        <a:spcAft>
                          <a:spcPts val="600"/>
                        </a:spcAft>
                        <a:tabLs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Stakeholder participation in decision-making as significant component of Corporate Social Responsibility.</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just">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Edinger-Schons et al., 2020</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773361868"/>
                  </a:ext>
                </a:extLst>
              </a:tr>
              <a:tr h="867645">
                <a:tc>
                  <a:txBody>
                    <a:bodyPr/>
                    <a:lstStyle/>
                    <a:p>
                      <a:pPr marL="11113" marR="0" indent="0" algn="ctr" defTabSz="2072941" rtl="0" eaLnBrk="1" fontAlgn="auto" latinLnBrk="0" hangingPunct="1">
                        <a:lnSpc>
                          <a:spcPct val="100000"/>
                        </a:lnSpc>
                        <a:spcBef>
                          <a:spcPts val="0"/>
                        </a:spcBef>
                        <a:spcAft>
                          <a:spcPts val="0"/>
                        </a:spcAft>
                        <a:buClrTx/>
                        <a:buSzTx/>
                        <a:buFontTx/>
                        <a:buNone/>
                        <a:tabLst/>
                        <a:defRPr/>
                      </a:pPr>
                      <a:r>
                        <a:rPr lang="en-US"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Continuous</a:t>
                      </a:r>
                    </a:p>
                    <a:p>
                      <a:pPr marL="11113" marR="0" indent="0" algn="ctr" defTabSz="2072941" rtl="0" eaLnBrk="1" fontAlgn="auto" latinLnBrk="0" hangingPunct="1">
                        <a:lnSpc>
                          <a:spcPct val="100000"/>
                        </a:lnSpc>
                        <a:spcBef>
                          <a:spcPts val="0"/>
                        </a:spcBef>
                        <a:spcAft>
                          <a:spcPts val="0"/>
                        </a:spcAft>
                        <a:buClrTx/>
                        <a:buSzTx/>
                        <a:buFontTx/>
                        <a:buNone/>
                        <a:tabLst/>
                        <a:defRPr/>
                      </a:pPr>
                      <a:r>
                        <a:rPr lang="en-US"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improvement based</a:t>
                      </a:r>
                    </a:p>
                    <a:p>
                      <a:pPr marL="11113" marR="0" indent="-11113" algn="ctr" defTabSz="2072941" rtl="0" eaLnBrk="1" fontAlgn="auto" latinLnBrk="0" hangingPunct="1">
                        <a:lnSpc>
                          <a:spcPct val="100000"/>
                        </a:lnSpc>
                        <a:spcBef>
                          <a:spcPts val="0"/>
                        </a:spcBef>
                        <a:spcAft>
                          <a:spcPts val="0"/>
                        </a:spcAft>
                        <a:buClrTx/>
                        <a:buSzTx/>
                        <a:buFontTx/>
                        <a:buNone/>
                        <a:tabLst/>
                        <a:defRPr/>
                      </a:pPr>
                      <a:r>
                        <a:rPr lang="en-US"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on stakeholders’ needs </a:t>
                      </a:r>
                      <a:endParaRPr lang="en-LB"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2700" indent="-12700" algn="just">
                        <a:lnSpc>
                          <a:spcPct val="100000"/>
                        </a:lnSpc>
                        <a:spcBef>
                          <a:spcPts val="480"/>
                        </a:spcBef>
                        <a:spcAft>
                          <a:spcPts val="600"/>
                        </a:spcAft>
                        <a:tabLs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Stakeholder needs analysis is integral part of modern HEI management and a good starting point for the improvement.</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just">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Marić, 2013.</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1252355578"/>
                  </a:ext>
                </a:extLst>
              </a:tr>
              <a:tr h="1176698">
                <a:tc rowSpan="4">
                  <a:txBody>
                    <a:bodyPr/>
                    <a:lstStyle/>
                    <a:p>
                      <a:pPr marL="239713" marR="0" indent="-239713" algn="ctr" defTabSz="2072941" rtl="0" eaLnBrk="1" fontAlgn="auto" latinLnBrk="0" hangingPunct="1">
                        <a:lnSpc>
                          <a:spcPct val="100000"/>
                        </a:lnSpc>
                        <a:spcBef>
                          <a:spcPts val="0"/>
                        </a:spcBef>
                        <a:spcAft>
                          <a:spcPts val="0"/>
                        </a:spcAft>
                        <a:buClrTx/>
                        <a:buSzTx/>
                        <a:buFontTx/>
                        <a:buNone/>
                        <a:tabLst/>
                        <a:defRPr/>
                      </a:pPr>
                      <a:r>
                        <a:rPr lang="en-US"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Creating shared</a:t>
                      </a:r>
                    </a:p>
                    <a:p>
                      <a:pPr marL="239713" marR="0" indent="-239713" algn="ctr" defTabSz="2072941" rtl="0" eaLnBrk="1" fontAlgn="auto" latinLnBrk="0" hangingPunct="1">
                        <a:lnSpc>
                          <a:spcPct val="100000"/>
                        </a:lnSpc>
                        <a:spcBef>
                          <a:spcPts val="0"/>
                        </a:spcBef>
                        <a:spcAft>
                          <a:spcPts val="0"/>
                        </a:spcAft>
                        <a:buClrTx/>
                        <a:buSzTx/>
                        <a:buFontTx/>
                        <a:buNone/>
                        <a:tabLst/>
                        <a:defRPr/>
                      </a:pPr>
                      <a:r>
                        <a:rPr lang="en-US"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value </a:t>
                      </a:r>
                      <a:endParaRPr lang="en-LB"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indent="-11113" algn="just">
                        <a:lnSpc>
                          <a:spcPct val="100000"/>
                        </a:lnSpc>
                        <a:spcBef>
                          <a:spcPts val="480"/>
                        </a:spcBef>
                        <a:spcAft>
                          <a:spcPts val="600"/>
                        </a:spcAft>
                        <a:tabLs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The relationships between HEIs and their stakeholders can be improved based on the principles of stakeholder theory.</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indent="-11113" algn="just">
                        <a:lnSpc>
                          <a:spcPct val="100000"/>
                        </a:lnSpc>
                        <a:spcBef>
                          <a:spcPts val="480"/>
                        </a:spcBef>
                        <a:spcAft>
                          <a:spcPts val="600"/>
                        </a:spcAft>
                        <a:tabLs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De Freitas Langrafe et al., 2020</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180058725"/>
                  </a:ext>
                </a:extLst>
              </a:tr>
              <a:tr h="591144">
                <a:tc vMerge="1">
                  <a:txBody>
                    <a:bodyPr/>
                    <a:lstStyle/>
                    <a:p>
                      <a:pPr marL="453390" marR="0" indent="-226695" algn="ctr" defTabSz="2072941" rtl="0" eaLnBrk="1" fontAlgn="auto" latinLnBrk="0" hangingPunct="1">
                        <a:lnSpc>
                          <a:spcPct val="100000"/>
                        </a:lnSpc>
                        <a:spcBef>
                          <a:spcPts val="0"/>
                        </a:spcBef>
                        <a:spcAft>
                          <a:spcPts val="0"/>
                        </a:spcAft>
                        <a:buClrTx/>
                        <a:buSzTx/>
                        <a:buFontTx/>
                        <a:buNone/>
                        <a:tabLst/>
                        <a:defRPr/>
                      </a:pPr>
                      <a:endParaRPr lang="en-LB"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1C1442"/>
                    </a:solidFill>
                  </a:tcPr>
                </a:tc>
                <a:tc>
                  <a:txBody>
                    <a:bodyPr/>
                    <a:lstStyle/>
                    <a:p>
                      <a:pPr marL="11113" indent="-11113" algn="just">
                        <a:lnSpc>
                          <a:spcPct val="100000"/>
                        </a:lnSpc>
                        <a:spcBef>
                          <a:spcPts val="480"/>
                        </a:spcBef>
                        <a:spcAft>
                          <a:spcPts val="600"/>
                        </a:spcAft>
                        <a:tabLs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The changing approaches to the role of business in society they can become the initiator of change.</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just">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Jose, 2016</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423838952"/>
                  </a:ext>
                </a:extLst>
              </a:tr>
              <a:tr h="587112">
                <a:tc vMerge="1">
                  <a:txBody>
                    <a:bodyPr/>
                    <a:lstStyle/>
                    <a:p>
                      <a:pPr marL="453390" marR="0" indent="-226695" algn="ctr" defTabSz="2072941" rtl="0" eaLnBrk="1" fontAlgn="auto" latinLnBrk="0" hangingPunct="1">
                        <a:lnSpc>
                          <a:spcPct val="100000"/>
                        </a:lnSpc>
                        <a:spcBef>
                          <a:spcPts val="0"/>
                        </a:spcBef>
                        <a:spcAft>
                          <a:spcPts val="0"/>
                        </a:spcAft>
                        <a:buClrTx/>
                        <a:buSzTx/>
                        <a:buFontTx/>
                        <a:buNone/>
                        <a:tabLst/>
                        <a:defRPr/>
                      </a:pPr>
                      <a:endParaRPr lang="en-LB"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1C1442"/>
                    </a:solidFill>
                  </a:tcPr>
                </a:tc>
                <a:tc>
                  <a:txBody>
                    <a:bodyPr/>
                    <a:lstStyle/>
                    <a:p>
                      <a:pPr marL="11113" indent="-11113" algn="just">
                        <a:lnSpc>
                          <a:spcPct val="100000"/>
                        </a:lnSpc>
                        <a:spcBef>
                          <a:spcPts val="480"/>
                        </a:spcBef>
                        <a:spcAft>
                          <a:spcPts val="600"/>
                        </a:spcAft>
                        <a:tabLs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For cooperation to be successful, identification of the interests of partners is crucial.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just">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Rowley, 1997</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1979314843"/>
                  </a:ext>
                </a:extLst>
              </a:tr>
              <a:tr h="734006">
                <a:tc vMerge="1">
                  <a:txBody>
                    <a:bodyPr/>
                    <a:lstStyle/>
                    <a:p>
                      <a:pPr marL="453390" marR="0" indent="-226695" algn="ctr" defTabSz="2072941" rtl="0" eaLnBrk="1" fontAlgn="auto" latinLnBrk="0" hangingPunct="1">
                        <a:lnSpc>
                          <a:spcPct val="100000"/>
                        </a:lnSpc>
                        <a:spcBef>
                          <a:spcPts val="0"/>
                        </a:spcBef>
                        <a:spcAft>
                          <a:spcPts val="0"/>
                        </a:spcAft>
                        <a:buClrTx/>
                        <a:buSzTx/>
                        <a:buFontTx/>
                        <a:buNone/>
                        <a:tabLst/>
                        <a:defRPr/>
                      </a:pPr>
                      <a:endParaRPr lang="en-LB"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1C1442"/>
                    </a:solidFill>
                  </a:tcPr>
                </a:tc>
                <a:tc>
                  <a:txBody>
                    <a:bodyPr/>
                    <a:lstStyle/>
                    <a:p>
                      <a:pPr marL="11113" indent="-11113" algn="just">
                        <a:lnSpc>
                          <a:spcPct val="100000"/>
                        </a:lnSpc>
                        <a:spcBef>
                          <a:spcPts val="480"/>
                        </a:spcBef>
                        <a:spcAft>
                          <a:spcPts val="600"/>
                        </a:spcAft>
                        <a:tabLs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Stakeholder synergy creates new value opportunities by increasing value for multiple groups without reducing value for any one group.</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just">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Tantalo &amp; Priem, 2016</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1446138347"/>
                  </a:ext>
                </a:extLst>
              </a:tr>
            </a:tbl>
          </a:graphicData>
        </a:graphic>
      </p:graphicFrame>
      <p:sp>
        <p:nvSpPr>
          <p:cNvPr id="10" name="Text Placeholder 9">
            <a:extLst>
              <a:ext uri="{FF2B5EF4-FFF2-40B4-BE49-F238E27FC236}">
                <a16:creationId xmlns:a16="http://schemas.microsoft.com/office/drawing/2014/main" id="{D7597EA5-3430-CE2D-DFF6-A6D17DC9C69F}"/>
              </a:ext>
            </a:extLst>
          </p:cNvPr>
          <p:cNvSpPr>
            <a:spLocks noGrp="1"/>
          </p:cNvSpPr>
          <p:nvPr>
            <p:ph type="body" sz="quarter" idx="48"/>
          </p:nvPr>
        </p:nvSpPr>
        <p:spPr>
          <a:xfrm>
            <a:off x="466725" y="773113"/>
            <a:ext cx="6725212" cy="501051"/>
          </a:xfrm>
        </p:spPr>
        <p:txBody>
          <a:bodyPr>
            <a:noAutofit/>
          </a:bodyPr>
          <a:lstStyle/>
          <a:p>
            <a:pPr marL="14288" algn="just">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The following approaches for stakeholder engagement in higher education can be distinguished in the scientific literature (Table 2.1).</a:t>
            </a:r>
            <a:endParaRPr lang="en-LB">
              <a:effectLst/>
              <a:latin typeface="Calibri" panose="020F0502020204030204" pitchFamily="34" charset="0"/>
              <a:ea typeface="Calibri" panose="020F050202020403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86DCA463-6C29-84D9-28AA-D88FE3638612}"/>
              </a:ext>
            </a:extLst>
          </p:cNvPr>
          <p:cNvSpPr>
            <a:spLocks noGrp="1"/>
          </p:cNvSpPr>
          <p:nvPr>
            <p:ph type="sldNum" sz="quarter" idx="4"/>
          </p:nvPr>
        </p:nvSpPr>
        <p:spPr/>
        <p:txBody>
          <a:bodyPr/>
          <a:lstStyle/>
          <a:p>
            <a:fld id="{CB2079F2-58AF-ED44-82D7-E04B2F6FD686}" type="slidenum">
              <a:rPr lang="en-US" smtClean="0"/>
              <a:pPr/>
              <a:t>15</a:t>
            </a:fld>
            <a:endParaRPr lang="en-US" dirty="0"/>
          </a:p>
        </p:txBody>
      </p:sp>
    </p:spTree>
    <p:extLst>
      <p:ext uri="{BB962C8B-B14F-4D97-AF65-F5344CB8AC3E}">
        <p14:creationId xmlns:p14="http://schemas.microsoft.com/office/powerpoint/2010/main" val="2281542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57F5240-AB1D-47E8-EC03-22661D16B3A8}"/>
              </a:ext>
            </a:extLst>
          </p:cNvPr>
          <p:cNvGraphicFramePr>
            <a:graphicFrameLocks noGrp="1"/>
          </p:cNvGraphicFramePr>
          <p:nvPr>
            <p:extLst>
              <p:ext uri="{D42A27DB-BD31-4B8C-83A1-F6EECF244321}">
                <p14:modId xmlns:p14="http://schemas.microsoft.com/office/powerpoint/2010/main" val="2363505251"/>
              </p:ext>
            </p:extLst>
          </p:nvPr>
        </p:nvGraphicFramePr>
        <p:xfrm>
          <a:off x="466725" y="808700"/>
          <a:ext cx="6623394" cy="6437596"/>
        </p:xfrm>
        <a:graphic>
          <a:graphicData uri="http://schemas.openxmlformats.org/drawingml/2006/table">
            <a:tbl>
              <a:tblPr firstRow="1" firstCol="1" bandRow="1">
                <a:tableStyleId>{5C22544A-7EE6-4342-B048-85BDC9FD1C3A}</a:tableStyleId>
              </a:tblPr>
              <a:tblGrid>
                <a:gridCol w="1607438">
                  <a:extLst>
                    <a:ext uri="{9D8B030D-6E8A-4147-A177-3AD203B41FA5}">
                      <a16:colId xmlns:a16="http://schemas.microsoft.com/office/drawing/2014/main" val="1731353426"/>
                    </a:ext>
                  </a:extLst>
                </a:gridCol>
                <a:gridCol w="3281608">
                  <a:extLst>
                    <a:ext uri="{9D8B030D-6E8A-4147-A177-3AD203B41FA5}">
                      <a16:colId xmlns:a16="http://schemas.microsoft.com/office/drawing/2014/main" val="1287503018"/>
                    </a:ext>
                  </a:extLst>
                </a:gridCol>
                <a:gridCol w="1734348">
                  <a:extLst>
                    <a:ext uri="{9D8B030D-6E8A-4147-A177-3AD203B41FA5}">
                      <a16:colId xmlns:a16="http://schemas.microsoft.com/office/drawing/2014/main" val="3069623697"/>
                    </a:ext>
                  </a:extLst>
                </a:gridCol>
              </a:tblGrid>
              <a:tr h="521829">
                <a:tc>
                  <a:txBody>
                    <a:bodyPr/>
                    <a:lstStyle/>
                    <a:p>
                      <a:pPr marL="226695" indent="-226695" algn="ctr">
                        <a:lnSpc>
                          <a:spcPct val="107000"/>
                        </a:lnSpc>
                        <a:spcBef>
                          <a:spcPts val="480"/>
                        </a:spcBef>
                        <a:spcAft>
                          <a:spcPts val="600"/>
                        </a:spcAft>
                      </a:pPr>
                      <a:r>
                        <a:rPr lang="en-GB" sz="1400" b="1">
                          <a:solidFill>
                            <a:srgbClr val="63C7CA"/>
                          </a:solidFill>
                          <a:effectLst/>
                          <a:latin typeface="Calibri" panose="020F0502020204030204" pitchFamily="34" charset="0"/>
                          <a:ea typeface="Calibri" panose="020F0502020204030204" pitchFamily="34" charset="0"/>
                          <a:cs typeface="Calibri" panose="020F0502020204030204" pitchFamily="34" charset="0"/>
                        </a:rPr>
                        <a:t>Approaches</a:t>
                      </a:r>
                      <a:endParaRPr lang="en-LB" sz="1400">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tc>
                  <a:txBody>
                    <a:bodyPr/>
                    <a:lstStyle/>
                    <a:p>
                      <a:pPr marL="226695" indent="-226695" algn="ctr">
                        <a:lnSpc>
                          <a:spcPct val="107000"/>
                        </a:lnSpc>
                        <a:spcBef>
                          <a:spcPts val="480"/>
                        </a:spcBef>
                        <a:spcAft>
                          <a:spcPts val="600"/>
                        </a:spcAft>
                      </a:pPr>
                      <a:r>
                        <a:rPr lang="en-GB" sz="1400" b="1" dirty="0">
                          <a:solidFill>
                            <a:srgbClr val="63C7CA"/>
                          </a:solidFill>
                          <a:effectLst/>
                          <a:latin typeface="Calibri" panose="020F0502020204030204" pitchFamily="34" charset="0"/>
                          <a:ea typeface="Calibri" panose="020F0502020204030204" pitchFamily="34" charset="0"/>
                          <a:cs typeface="Calibri" panose="020F0502020204030204" pitchFamily="34" charset="0"/>
                        </a:rPr>
                        <a:t>The Main Idea</a:t>
                      </a:r>
                      <a:endParaRPr lang="en-LB" sz="1400" dirty="0">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tc>
                  <a:txBody>
                    <a:bodyPr/>
                    <a:lstStyle/>
                    <a:p>
                      <a:pPr marL="226695" indent="-226695" algn="ctr">
                        <a:lnSpc>
                          <a:spcPct val="107000"/>
                        </a:lnSpc>
                        <a:spcBef>
                          <a:spcPts val="480"/>
                        </a:spcBef>
                        <a:spcAft>
                          <a:spcPts val="600"/>
                        </a:spcAft>
                      </a:pPr>
                      <a:r>
                        <a:rPr lang="en-GB" sz="1400" b="1">
                          <a:solidFill>
                            <a:srgbClr val="63C7CA"/>
                          </a:solidFill>
                          <a:effectLst/>
                          <a:latin typeface="Calibri" panose="020F0502020204030204" pitchFamily="34" charset="0"/>
                          <a:ea typeface="Calibri" panose="020F0502020204030204" pitchFamily="34" charset="0"/>
                          <a:cs typeface="Calibri" panose="020F0502020204030204" pitchFamily="34" charset="0"/>
                        </a:rPr>
                        <a:t>Authors</a:t>
                      </a:r>
                      <a:endParaRPr lang="en-LB" sz="1400">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extLst>
                  <a:ext uri="{0D108BD9-81ED-4DB2-BD59-A6C34878D82A}">
                    <a16:rowId xmlns:a16="http://schemas.microsoft.com/office/drawing/2014/main" val="297222362"/>
                  </a:ext>
                </a:extLst>
              </a:tr>
              <a:tr h="1176698">
                <a:tc rowSpan="4">
                  <a:txBody>
                    <a:bodyPr/>
                    <a:lstStyle/>
                    <a:p>
                      <a:pPr marL="11113" marR="0" indent="-11113" algn="ctr" defTabSz="2072941" rtl="0" eaLnBrk="1" fontAlgn="auto" latinLnBrk="0" hangingPunct="1">
                        <a:lnSpc>
                          <a:spcPct val="100000"/>
                        </a:lnSpc>
                        <a:spcBef>
                          <a:spcPts val="0"/>
                        </a:spcBef>
                        <a:spcAft>
                          <a:spcPts val="0"/>
                        </a:spcAft>
                        <a:buClrTx/>
                        <a:buSzTx/>
                        <a:buFontTx/>
                        <a:buNone/>
                        <a:tabLst/>
                        <a:defRPr/>
                      </a:pPr>
                      <a:r>
                        <a:rPr lang="en-US" sz="1100">
                          <a:solidFill>
                            <a:schemeClr val="bg1"/>
                          </a:solidFill>
                          <a:effectLst/>
                          <a:latin typeface="Calibri" panose="020F0502020204030204" pitchFamily="34" charset="0"/>
                          <a:ea typeface="Calibri" panose="020F0502020204030204" pitchFamily="34" charset="0"/>
                          <a:cs typeface="Calibri" panose="020F0502020204030204" pitchFamily="34" charset="0"/>
                        </a:rPr>
                        <a:t>Open innovation</a:t>
                      </a:r>
                      <a:endParaRPr lang="en-LB"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indent="-11113" algn="just">
                        <a:lnSpc>
                          <a:spcPct val="100000"/>
                        </a:lnSpc>
                        <a:spcBef>
                          <a:spcPts val="480"/>
                        </a:spcBef>
                        <a:spcAft>
                          <a:spcPts val="600"/>
                        </a:spcAft>
                        <a:tabLs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Open Innovation combines internal and external ideas into architectures and systems whose requirements are defined by a business model.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1113" indent="-11113" algn="just">
                        <a:lnSpc>
                          <a:spcPct val="100000"/>
                        </a:lnSpc>
                        <a:spcBef>
                          <a:spcPts val="480"/>
                        </a:spcBef>
                        <a:spcAft>
                          <a:spcPts val="600"/>
                        </a:spcAft>
                        <a:tabLs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Involving other parties when developing new products and technologies can be of great added value.</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just">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Chesbrough, 2003</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180058725"/>
                  </a:ext>
                </a:extLst>
              </a:tr>
              <a:tr h="965178">
                <a:tc vMerge="1">
                  <a:txBody>
                    <a:bodyPr/>
                    <a:lstStyle/>
                    <a:p>
                      <a:pPr marL="453390" marR="0" indent="-226695" algn="ctr" defTabSz="2072941" rtl="0" eaLnBrk="1" fontAlgn="auto" latinLnBrk="0" hangingPunct="1">
                        <a:lnSpc>
                          <a:spcPct val="100000"/>
                        </a:lnSpc>
                        <a:spcBef>
                          <a:spcPts val="0"/>
                        </a:spcBef>
                        <a:spcAft>
                          <a:spcPts val="0"/>
                        </a:spcAft>
                        <a:buClrTx/>
                        <a:buSzTx/>
                        <a:buFontTx/>
                        <a:buNone/>
                        <a:tabLst/>
                        <a:defRPr/>
                      </a:pPr>
                      <a:endParaRPr lang="en-LB"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1C1442"/>
                    </a:solidFill>
                  </a:tcPr>
                </a:tc>
                <a:tc>
                  <a:txBody>
                    <a:bodyPr/>
                    <a:lstStyle/>
                    <a:p>
                      <a:pPr marL="11113" indent="-11113" algn="just">
                        <a:lnSpc>
                          <a:spcPct val="100000"/>
                        </a:lnSpc>
                        <a:spcBef>
                          <a:spcPts val="480"/>
                        </a:spcBef>
                        <a:spcAft>
                          <a:spcPts val="600"/>
                        </a:spcAft>
                        <a:tabLs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Participation of an organisation in networks can facilitate the development of the necessary capabilities to remain competitive, including fill the knowledge gaps and develop technological, marketing, management, and ICT capabilities.</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just">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Bettiol et al., 2016</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423838952"/>
                  </a:ext>
                </a:extLst>
              </a:tr>
              <a:tr h="587112">
                <a:tc vMerge="1">
                  <a:txBody>
                    <a:bodyPr/>
                    <a:lstStyle/>
                    <a:p>
                      <a:pPr marL="453390" marR="0" indent="-226695" algn="ctr" defTabSz="2072941" rtl="0" eaLnBrk="1" fontAlgn="auto" latinLnBrk="0" hangingPunct="1">
                        <a:lnSpc>
                          <a:spcPct val="100000"/>
                        </a:lnSpc>
                        <a:spcBef>
                          <a:spcPts val="0"/>
                        </a:spcBef>
                        <a:spcAft>
                          <a:spcPts val="0"/>
                        </a:spcAft>
                        <a:buClrTx/>
                        <a:buSzTx/>
                        <a:buFontTx/>
                        <a:buNone/>
                        <a:tabLst/>
                        <a:defRPr/>
                      </a:pPr>
                      <a:endParaRPr lang="en-LB"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1C1442"/>
                    </a:solidFill>
                  </a:tcPr>
                </a:tc>
                <a:tc>
                  <a:txBody>
                    <a:bodyPr/>
                    <a:lstStyle/>
                    <a:p>
                      <a:pPr marL="11113" indent="-11113" algn="just">
                        <a:lnSpc>
                          <a:spcPct val="100000"/>
                        </a:lnSpc>
                        <a:spcBef>
                          <a:spcPts val="480"/>
                        </a:spcBef>
                        <a:spcAft>
                          <a:spcPts val="600"/>
                        </a:spcAft>
                        <a:tabLs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Cooperation with stakeholders is important in building ecosystems for innovation.</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just">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Carayannis et al., 2018</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1979314843"/>
                  </a:ext>
                </a:extLst>
              </a:tr>
              <a:tr h="1267930">
                <a:tc vMerge="1">
                  <a:txBody>
                    <a:bodyPr/>
                    <a:lstStyle/>
                    <a:p>
                      <a:pPr marL="453390" marR="0" indent="-226695" algn="ctr" defTabSz="2072941" rtl="0" eaLnBrk="1" fontAlgn="auto" latinLnBrk="0" hangingPunct="1">
                        <a:lnSpc>
                          <a:spcPct val="100000"/>
                        </a:lnSpc>
                        <a:spcBef>
                          <a:spcPts val="0"/>
                        </a:spcBef>
                        <a:spcAft>
                          <a:spcPts val="0"/>
                        </a:spcAft>
                        <a:buClrTx/>
                        <a:buSzTx/>
                        <a:buFontTx/>
                        <a:buNone/>
                        <a:tabLst/>
                        <a:defRPr/>
                      </a:pPr>
                      <a:endParaRPr lang="en-LB"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1C1442"/>
                    </a:solidFill>
                  </a:tcPr>
                </a:tc>
                <a:tc>
                  <a:txBody>
                    <a:bodyPr/>
                    <a:lstStyle/>
                    <a:p>
                      <a:pPr marL="11113" indent="-11113" algn="just">
                        <a:lnSpc>
                          <a:spcPct val="100000"/>
                        </a:lnSpc>
                        <a:spcBef>
                          <a:spcPts val="480"/>
                        </a:spcBef>
                        <a:spcAft>
                          <a:spcPts val="600"/>
                        </a:spcAft>
                        <a:tabLs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The principles of openness, transparency and stakeholder involvement in international standardization align with the concepts of open and responsible innovation, and the standardization process can be characterized by the inbound, outbound, and interaction processes.</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just">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Pīlēna et al., 2021</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1446138347"/>
                  </a:ext>
                </a:extLst>
              </a:tr>
              <a:tr h="946031">
                <a:tc rowSpan="2">
                  <a:txBody>
                    <a:bodyPr/>
                    <a:lstStyle/>
                    <a:p>
                      <a:pPr marL="11113" marR="0" indent="-11113" algn="ctr" defTabSz="2072941" rtl="0" eaLnBrk="1" fontAlgn="auto" latinLnBrk="0" hangingPunct="1">
                        <a:lnSpc>
                          <a:spcPct val="100000"/>
                        </a:lnSpc>
                        <a:spcBef>
                          <a:spcPts val="0"/>
                        </a:spcBef>
                        <a:spcAft>
                          <a:spcPts val="0"/>
                        </a:spcAft>
                        <a:buClrTx/>
                        <a:buSzTx/>
                        <a:buFontTx/>
                        <a:buNone/>
                        <a:tabLst/>
                        <a:defRPr/>
                      </a:pPr>
                      <a:r>
                        <a:rPr lang="en-US" sz="1100">
                          <a:solidFill>
                            <a:schemeClr val="bg1"/>
                          </a:solidFill>
                          <a:effectLst/>
                          <a:latin typeface="Calibri" panose="020F0502020204030204" pitchFamily="34" charset="0"/>
                          <a:ea typeface="Calibri" panose="020F0502020204030204" pitchFamily="34" charset="0"/>
                          <a:cs typeface="Calibri" panose="020F0502020204030204" pitchFamily="34" charset="0"/>
                        </a:rPr>
                        <a:t>Compliance to the labour market demands </a:t>
                      </a:r>
                      <a:endParaRPr lang="en-LB"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indent="-11113" algn="just">
                        <a:lnSpc>
                          <a:spcPct val="107000"/>
                        </a:lnSpc>
                        <a:spcBef>
                          <a:spcPts val="480"/>
                        </a:spcBef>
                        <a:spcAft>
                          <a:spcPts val="600"/>
                        </a:spcAft>
                        <a:tabLs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By creating collaborations between different partners, an ecosystem is formed that enhances the necessary skills of students in the labour market.</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just">
                        <a:lnSpc>
                          <a:spcPct val="107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Ņikitina et al., 2020</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26695" indent="-226695" algn="just">
                        <a:lnSpc>
                          <a:spcPct val="107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35858678"/>
                  </a:ext>
                </a:extLst>
              </a:tr>
              <a:tr h="972818">
                <a:tc vMerge="1">
                  <a:txBody>
                    <a:bodyPr/>
                    <a:lstStyle/>
                    <a:p>
                      <a:pPr marL="11113" marR="0" indent="-11113" algn="ctr" defTabSz="2072941" rtl="0" eaLnBrk="1" fontAlgn="auto" latinLnBrk="0" hangingPunct="1">
                        <a:lnSpc>
                          <a:spcPct val="100000"/>
                        </a:lnSpc>
                        <a:spcBef>
                          <a:spcPts val="0"/>
                        </a:spcBef>
                        <a:spcAft>
                          <a:spcPts val="0"/>
                        </a:spcAft>
                        <a:buClrTx/>
                        <a:buSzTx/>
                        <a:buFontTx/>
                        <a:buNone/>
                        <a:tabLst/>
                        <a:defRPr/>
                      </a:pPr>
                      <a:endParaRPr lang="en-LB"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1C1442"/>
                    </a:solidFill>
                  </a:tcPr>
                </a:tc>
                <a:tc>
                  <a:txBody>
                    <a:bodyPr/>
                    <a:lstStyle/>
                    <a:p>
                      <a:pPr marL="11113" indent="-11113" algn="just">
                        <a:lnSpc>
                          <a:spcPct val="107000"/>
                        </a:lnSpc>
                        <a:spcBef>
                          <a:spcPts val="480"/>
                        </a:spcBef>
                        <a:spcAft>
                          <a:spcPts val="600"/>
                        </a:spcAft>
                        <a:tabLs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By incorporating entrepreneurship education into their curricula, HEIs can enhance their students’ competitiveness in the job market and contribute to the lasting impact of entrepreneurship education in universities worldwide.</a:t>
                      </a:r>
                    </a:p>
                  </a:txBody>
                  <a:tcPr marL="68580" marR="68580" marT="0" marB="0" anchor="ctr">
                    <a:solidFill>
                      <a:srgbClr val="8A2061"/>
                    </a:solidFill>
                  </a:tcPr>
                </a:tc>
                <a:tc>
                  <a:txBody>
                    <a:bodyPr/>
                    <a:lstStyle/>
                    <a:p>
                      <a:pPr marL="226695" indent="-226695" algn="just">
                        <a:lnSpc>
                          <a:spcPct val="107000"/>
                        </a:lnSpc>
                        <a:spcBef>
                          <a:spcPts val="480"/>
                        </a:spcBef>
                        <a:spcAft>
                          <a:spcPts val="600"/>
                        </a:spcAft>
                      </a:pP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Nikitina et al., 2022</a:t>
                      </a:r>
                      <a:endParaRPr lang="en-L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26695" indent="-226695" algn="just">
                        <a:lnSpc>
                          <a:spcPct val="107000"/>
                        </a:lnSpc>
                        <a:spcBef>
                          <a:spcPts val="480"/>
                        </a:spcBef>
                        <a:spcAft>
                          <a:spcPts val="600"/>
                        </a:spcAft>
                      </a:pPr>
                      <a:r>
                        <a:rPr lang="en-G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L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2029133085"/>
                  </a:ext>
                </a:extLst>
              </a:tr>
            </a:tbl>
          </a:graphicData>
        </a:graphic>
      </p:graphicFrame>
      <p:sp>
        <p:nvSpPr>
          <p:cNvPr id="7" name="Slide Number Placeholder 6">
            <a:extLst>
              <a:ext uri="{FF2B5EF4-FFF2-40B4-BE49-F238E27FC236}">
                <a16:creationId xmlns:a16="http://schemas.microsoft.com/office/drawing/2014/main" id="{86DCA463-6C29-84D9-28AA-D88FE3638612}"/>
              </a:ext>
            </a:extLst>
          </p:cNvPr>
          <p:cNvSpPr>
            <a:spLocks noGrp="1"/>
          </p:cNvSpPr>
          <p:nvPr>
            <p:ph type="sldNum" sz="quarter" idx="4"/>
          </p:nvPr>
        </p:nvSpPr>
        <p:spPr/>
        <p:txBody>
          <a:bodyPr/>
          <a:lstStyle/>
          <a:p>
            <a:fld id="{CB2079F2-58AF-ED44-82D7-E04B2F6FD686}" type="slidenum">
              <a:rPr lang="en-US" smtClean="0"/>
              <a:pPr/>
              <a:t>16</a:t>
            </a:fld>
            <a:endParaRPr lang="en-US" dirty="0"/>
          </a:p>
        </p:txBody>
      </p:sp>
      <p:sp>
        <p:nvSpPr>
          <p:cNvPr id="2" name="Text Placeholder 9">
            <a:extLst>
              <a:ext uri="{FF2B5EF4-FFF2-40B4-BE49-F238E27FC236}">
                <a16:creationId xmlns:a16="http://schemas.microsoft.com/office/drawing/2014/main" id="{FA229698-762F-F287-D3DE-D4C4168D82F6}"/>
              </a:ext>
            </a:extLst>
          </p:cNvPr>
          <p:cNvSpPr txBox="1">
            <a:spLocks/>
          </p:cNvSpPr>
          <p:nvPr/>
        </p:nvSpPr>
        <p:spPr>
          <a:xfrm>
            <a:off x="920496" y="7408191"/>
            <a:ext cx="5718683" cy="294467"/>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80340" algn="just">
              <a:lnSpc>
                <a:spcPct val="107000"/>
              </a:lnSpc>
              <a:spcBef>
                <a:spcPts val="1400"/>
              </a:spcBef>
              <a:spcAft>
                <a:spcPts val="600"/>
              </a:spcAft>
            </a:pPr>
            <a:r>
              <a:rPr lang="en-GB" b="1" i="1">
                <a:solidFill>
                  <a:srgbClr val="8A2061"/>
                </a:solidFill>
              </a:rPr>
              <a:t>Table 2.1. Approaches and principles for stakeholder engagement in higher education </a:t>
            </a:r>
            <a:endParaRPr lang="en-LB" b="1" i="1">
              <a:solidFill>
                <a:srgbClr val="8A2061"/>
              </a:solidFill>
            </a:endParaRPr>
          </a:p>
        </p:txBody>
      </p:sp>
      <p:sp>
        <p:nvSpPr>
          <p:cNvPr id="6" name="Text Placeholder 9">
            <a:extLst>
              <a:ext uri="{FF2B5EF4-FFF2-40B4-BE49-F238E27FC236}">
                <a16:creationId xmlns:a16="http://schemas.microsoft.com/office/drawing/2014/main" id="{6473B75E-ABCB-8E08-7250-1DDF0259D3D9}"/>
              </a:ext>
            </a:extLst>
          </p:cNvPr>
          <p:cNvSpPr>
            <a:spLocks noGrp="1"/>
          </p:cNvSpPr>
          <p:nvPr>
            <p:ph type="body" sz="quarter" idx="48"/>
          </p:nvPr>
        </p:nvSpPr>
        <p:spPr>
          <a:xfrm>
            <a:off x="466725" y="7840339"/>
            <a:ext cx="6308829" cy="2475962"/>
          </a:xfrm>
        </p:spPr>
        <p:txBody>
          <a:bodyPr>
            <a:noAutofit/>
          </a:bodyPr>
          <a:lstStyle/>
          <a:p>
            <a:pPr marL="14288" algn="just">
              <a:spcBef>
                <a:spcPts val="1400"/>
              </a:spcBef>
              <a:spcAft>
                <a:spcPts val="600"/>
              </a:spcAft>
            </a:pPr>
            <a:r>
              <a:rPr lang="en-GB" dirty="0">
                <a:effectLst/>
                <a:latin typeface="Calibri" panose="020F0502020204030204" pitchFamily="34" charset="0"/>
                <a:ea typeface="Calibri" panose="020F0502020204030204" pitchFamily="34" charset="0"/>
                <a:cs typeface="Arial" panose="020B0604020202020204" pitchFamily="34" charset="0"/>
              </a:rPr>
              <a:t>Although the research suggests clear benefits to stakeholder engagement in higher education, day-to-day practice show that HEIs mostly engage in interactions with their traditional stakeholders, such as students, fellow researchers, funding organizations, research sponsors, et cetera. </a:t>
            </a:r>
            <a:r>
              <a:rPr lang="en-GB" dirty="0" err="1">
                <a:effectLst/>
                <a:latin typeface="Calibri" panose="020F0502020204030204" pitchFamily="34" charset="0"/>
                <a:ea typeface="Calibri" panose="020F0502020204030204" pitchFamily="34" charset="0"/>
                <a:cs typeface="Arial" panose="020B0604020202020204" pitchFamily="34" charset="0"/>
              </a:rPr>
              <a:t>Jongbloed</a:t>
            </a:r>
            <a:r>
              <a:rPr lang="en-GB" dirty="0">
                <a:effectLst/>
                <a:latin typeface="Calibri" panose="020F0502020204030204" pitchFamily="34" charset="0"/>
                <a:ea typeface="Calibri" panose="020F0502020204030204" pitchFamily="34" charset="0"/>
                <a:cs typeface="Arial" panose="020B0604020202020204" pitchFamily="34" charset="0"/>
              </a:rPr>
              <a:t>, Enders and Salerno (2008) have identified three main barriers that prevent HEIs from the wider type of community engagement, including working with industry:</a:t>
            </a:r>
          </a:p>
        </p:txBody>
      </p:sp>
    </p:spTree>
    <p:extLst>
      <p:ext uri="{BB962C8B-B14F-4D97-AF65-F5344CB8AC3E}">
        <p14:creationId xmlns:p14="http://schemas.microsoft.com/office/powerpoint/2010/main" val="3501955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357F96A-8218-A20A-9910-C3E82BD3AE82}"/>
              </a:ext>
            </a:extLst>
          </p:cNvPr>
          <p:cNvSpPr/>
          <p:nvPr/>
        </p:nvSpPr>
        <p:spPr>
          <a:xfrm>
            <a:off x="0" y="4457700"/>
            <a:ext cx="7559675" cy="6234113"/>
          </a:xfrm>
          <a:prstGeom prst="rect">
            <a:avLst/>
          </a:pr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86DCA463-6C29-84D9-28AA-D88FE3638612}"/>
              </a:ext>
            </a:extLst>
          </p:cNvPr>
          <p:cNvSpPr>
            <a:spLocks noGrp="1"/>
          </p:cNvSpPr>
          <p:nvPr>
            <p:ph type="sldNum" sz="quarter" idx="4"/>
          </p:nvPr>
        </p:nvSpPr>
        <p:spPr/>
        <p:txBody>
          <a:bodyPr/>
          <a:lstStyle/>
          <a:p>
            <a:fld id="{CB2079F2-58AF-ED44-82D7-E04B2F6FD686}" type="slidenum">
              <a:rPr lang="en-US" smtClean="0"/>
              <a:pPr/>
              <a:t>17</a:t>
            </a:fld>
            <a:endParaRPr lang="en-US" dirty="0"/>
          </a:p>
        </p:txBody>
      </p:sp>
      <p:sp>
        <p:nvSpPr>
          <p:cNvPr id="22" name="Text Placeholder 10">
            <a:extLst>
              <a:ext uri="{FF2B5EF4-FFF2-40B4-BE49-F238E27FC236}">
                <a16:creationId xmlns:a16="http://schemas.microsoft.com/office/drawing/2014/main" id="{C0E87FDC-534F-51A0-102D-09B97F61A248}"/>
              </a:ext>
            </a:extLst>
          </p:cNvPr>
          <p:cNvSpPr txBox="1">
            <a:spLocks/>
          </p:cNvSpPr>
          <p:nvPr/>
        </p:nvSpPr>
        <p:spPr>
          <a:xfrm>
            <a:off x="1697266" y="819822"/>
            <a:ext cx="5377619" cy="457237"/>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The determination of the research agenda and the educational offerings of universities: the public research agenda and the supply of educational programs may be very different from the demands expressed by the private sector.</a:t>
            </a:r>
          </a:p>
        </p:txBody>
      </p:sp>
      <p:sp>
        <p:nvSpPr>
          <p:cNvPr id="23" name="Text Placeholder 10">
            <a:extLst>
              <a:ext uri="{FF2B5EF4-FFF2-40B4-BE49-F238E27FC236}">
                <a16:creationId xmlns:a16="http://schemas.microsoft.com/office/drawing/2014/main" id="{577021C2-E0FB-7135-19DA-710087950349}"/>
              </a:ext>
            </a:extLst>
          </p:cNvPr>
          <p:cNvSpPr txBox="1">
            <a:spLocks/>
          </p:cNvSpPr>
          <p:nvPr/>
        </p:nvSpPr>
        <p:spPr>
          <a:xfrm>
            <a:off x="484789" y="853035"/>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1</a:t>
            </a:r>
          </a:p>
        </p:txBody>
      </p:sp>
      <p:sp>
        <p:nvSpPr>
          <p:cNvPr id="29" name="Triangle 28">
            <a:extLst>
              <a:ext uri="{FF2B5EF4-FFF2-40B4-BE49-F238E27FC236}">
                <a16:creationId xmlns:a16="http://schemas.microsoft.com/office/drawing/2014/main" id="{A4E8679B-C69A-4A09-A7D8-B9FBD965D42C}"/>
              </a:ext>
            </a:extLst>
          </p:cNvPr>
          <p:cNvSpPr/>
          <p:nvPr/>
        </p:nvSpPr>
        <p:spPr>
          <a:xfrm rot="5400000">
            <a:off x="1467506" y="968586"/>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487FEBFA-D24E-7538-52E4-12C4D6697EA9}"/>
              </a:ext>
            </a:extLst>
          </p:cNvPr>
          <p:cNvSpPr/>
          <p:nvPr/>
        </p:nvSpPr>
        <p:spPr>
          <a:xfrm>
            <a:off x="474850" y="1390792"/>
            <a:ext cx="6667830" cy="10800"/>
          </a:xfrm>
          <a:prstGeom prst="rect">
            <a:avLst/>
          </a:prstGeom>
          <a:solidFill>
            <a:srgbClr val="186BA8"/>
          </a:solidFill>
          <a:ln>
            <a:solidFill>
              <a:srgbClr val="8A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12" name="Text Placeholder 10">
            <a:extLst>
              <a:ext uri="{FF2B5EF4-FFF2-40B4-BE49-F238E27FC236}">
                <a16:creationId xmlns:a16="http://schemas.microsoft.com/office/drawing/2014/main" id="{B7B188E6-2365-630D-A584-DEBD8D980C7E}"/>
              </a:ext>
            </a:extLst>
          </p:cNvPr>
          <p:cNvSpPr txBox="1">
            <a:spLocks/>
          </p:cNvSpPr>
          <p:nvPr/>
        </p:nvSpPr>
        <p:spPr>
          <a:xfrm>
            <a:off x="1697266" y="1565256"/>
            <a:ext cx="5445414" cy="457237"/>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The internal reward structure of universities: funding parameters that determine the public budget often do not include rewards for regional engagement or community interaction, the research assessment criteria do not take into account engagement with non-academic communities.</a:t>
            </a:r>
          </a:p>
        </p:txBody>
      </p:sp>
      <p:sp>
        <p:nvSpPr>
          <p:cNvPr id="13" name="Text Placeholder 10">
            <a:extLst>
              <a:ext uri="{FF2B5EF4-FFF2-40B4-BE49-F238E27FC236}">
                <a16:creationId xmlns:a16="http://schemas.microsoft.com/office/drawing/2014/main" id="{26901194-BBC9-A0E9-7CB8-13F33C114700}"/>
              </a:ext>
            </a:extLst>
          </p:cNvPr>
          <p:cNvSpPr txBox="1">
            <a:spLocks/>
          </p:cNvSpPr>
          <p:nvPr/>
        </p:nvSpPr>
        <p:spPr>
          <a:xfrm>
            <a:off x="484789" y="1569757"/>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2</a:t>
            </a:r>
          </a:p>
        </p:txBody>
      </p:sp>
      <p:sp>
        <p:nvSpPr>
          <p:cNvPr id="14" name="Triangle 13">
            <a:extLst>
              <a:ext uri="{FF2B5EF4-FFF2-40B4-BE49-F238E27FC236}">
                <a16:creationId xmlns:a16="http://schemas.microsoft.com/office/drawing/2014/main" id="{BB3F9E4A-3466-DA64-6231-85793191A466}"/>
              </a:ext>
            </a:extLst>
          </p:cNvPr>
          <p:cNvSpPr/>
          <p:nvPr/>
        </p:nvSpPr>
        <p:spPr>
          <a:xfrm rot="5400000">
            <a:off x="1467506" y="1670399"/>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20F3530-0D47-E960-5144-FD2FB7DF0272}"/>
              </a:ext>
            </a:extLst>
          </p:cNvPr>
          <p:cNvSpPr/>
          <p:nvPr/>
        </p:nvSpPr>
        <p:spPr>
          <a:xfrm>
            <a:off x="474850" y="2169356"/>
            <a:ext cx="6667830" cy="10800"/>
          </a:xfrm>
          <a:prstGeom prst="rect">
            <a:avLst/>
          </a:prstGeom>
          <a:solidFill>
            <a:srgbClr val="186BA8"/>
          </a:solidFill>
          <a:ln>
            <a:solidFill>
              <a:srgbClr val="8A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16" name="Text Placeholder 10">
            <a:extLst>
              <a:ext uri="{FF2B5EF4-FFF2-40B4-BE49-F238E27FC236}">
                <a16:creationId xmlns:a16="http://schemas.microsoft.com/office/drawing/2014/main" id="{9C8E1A25-F938-ADBF-9FB2-9DF11693B15C}"/>
              </a:ext>
            </a:extLst>
          </p:cNvPr>
          <p:cNvSpPr txBox="1">
            <a:spLocks/>
          </p:cNvSpPr>
          <p:nvPr/>
        </p:nvSpPr>
        <p:spPr>
          <a:xfrm>
            <a:off x="1687327" y="2310690"/>
            <a:ext cx="5377619" cy="457237"/>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The lack of an entrepreneurial culture in universities: the defining identity of academic staff characterised by independence of thought and action and reluctance to be driven by external demands in the sense of consulting or contract opportunities. </a:t>
            </a:r>
          </a:p>
        </p:txBody>
      </p:sp>
      <p:sp>
        <p:nvSpPr>
          <p:cNvPr id="17" name="Text Placeholder 10">
            <a:extLst>
              <a:ext uri="{FF2B5EF4-FFF2-40B4-BE49-F238E27FC236}">
                <a16:creationId xmlns:a16="http://schemas.microsoft.com/office/drawing/2014/main" id="{293E3181-C524-3710-AB6B-FAD1D9099BFE}"/>
              </a:ext>
            </a:extLst>
          </p:cNvPr>
          <p:cNvSpPr txBox="1">
            <a:spLocks/>
          </p:cNvSpPr>
          <p:nvPr/>
        </p:nvSpPr>
        <p:spPr>
          <a:xfrm>
            <a:off x="474850" y="2304147"/>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3</a:t>
            </a:r>
          </a:p>
        </p:txBody>
      </p:sp>
      <p:sp>
        <p:nvSpPr>
          <p:cNvPr id="18" name="Triangle 17">
            <a:extLst>
              <a:ext uri="{FF2B5EF4-FFF2-40B4-BE49-F238E27FC236}">
                <a16:creationId xmlns:a16="http://schemas.microsoft.com/office/drawing/2014/main" id="{9DA4D198-12B7-B318-DC04-B55F5DB43895}"/>
              </a:ext>
            </a:extLst>
          </p:cNvPr>
          <p:cNvSpPr/>
          <p:nvPr/>
        </p:nvSpPr>
        <p:spPr>
          <a:xfrm rot="5400000">
            <a:off x="1467506" y="2436263"/>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10">
            <a:extLst>
              <a:ext uri="{FF2B5EF4-FFF2-40B4-BE49-F238E27FC236}">
                <a16:creationId xmlns:a16="http://schemas.microsoft.com/office/drawing/2014/main" id="{89370DC5-E2D0-6E24-E129-F51B0461E441}"/>
              </a:ext>
            </a:extLst>
          </p:cNvPr>
          <p:cNvSpPr txBox="1">
            <a:spLocks/>
          </p:cNvSpPr>
          <p:nvPr/>
        </p:nvSpPr>
        <p:spPr>
          <a:xfrm>
            <a:off x="466725" y="3177915"/>
            <a:ext cx="6667830" cy="1056710"/>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dirty="0"/>
              <a:t>All this means that the undertaking of the active stakeholder engagement is still obstructed by many institutional barriers, implying that the acceptance of a third mission of HEIs is not a straightforward action. Thus, a theoretical model for stakeholders’ engagement in higher education can provide a clear roadmap of engagement opportunities and potential action for all involved higher education and business stakeholders. Promoting awareness and developing incentives to overcome the barriers is further recommended in order to implement the engagement model in practice. </a:t>
            </a:r>
          </a:p>
        </p:txBody>
      </p:sp>
      <p:pic>
        <p:nvPicPr>
          <p:cNvPr id="28" name="Picture Placeholder 28">
            <a:extLst>
              <a:ext uri="{FF2B5EF4-FFF2-40B4-BE49-F238E27FC236}">
                <a16:creationId xmlns:a16="http://schemas.microsoft.com/office/drawing/2014/main" id="{9BACD200-209A-BD8F-FC4C-3110679B31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2754" y="4749430"/>
            <a:ext cx="2915999" cy="1727134"/>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p:spPr>
      </p:pic>
      <p:pic>
        <p:nvPicPr>
          <p:cNvPr id="31" name="Picture Placeholder 26">
            <a:extLst>
              <a:ext uri="{FF2B5EF4-FFF2-40B4-BE49-F238E27FC236}">
                <a16:creationId xmlns:a16="http://schemas.microsoft.com/office/drawing/2014/main" id="{63BC4F7E-E16B-A82F-0A3E-692E7ECE388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002754" y="6937891"/>
            <a:ext cx="2916000" cy="3251732"/>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p:spPr>
      </p:pic>
      <p:pic>
        <p:nvPicPr>
          <p:cNvPr id="32" name="Picture Placeholder 30">
            <a:extLst>
              <a:ext uri="{FF2B5EF4-FFF2-40B4-BE49-F238E27FC236}">
                <a16:creationId xmlns:a16="http://schemas.microsoft.com/office/drawing/2014/main" id="{DBF453A3-3CDF-9EEC-797F-18FAE0C323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0922" y="8381123"/>
            <a:ext cx="2915998" cy="1808500"/>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p:spPr>
      </p:pic>
      <p:pic>
        <p:nvPicPr>
          <p:cNvPr id="33" name="Picture Placeholder 24">
            <a:extLst>
              <a:ext uri="{FF2B5EF4-FFF2-40B4-BE49-F238E27FC236}">
                <a16:creationId xmlns:a16="http://schemas.microsoft.com/office/drawing/2014/main" id="{A3486F6E-033E-3921-3A11-320BA8AE197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0921" y="4746975"/>
            <a:ext cx="2915999" cy="3199550"/>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p:spPr>
      </p:pic>
    </p:spTree>
    <p:extLst>
      <p:ext uri="{BB962C8B-B14F-4D97-AF65-F5344CB8AC3E}">
        <p14:creationId xmlns:p14="http://schemas.microsoft.com/office/powerpoint/2010/main" val="3881211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1CB05AB-FD67-5D03-53EC-3B14DD08C2CC}"/>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1" y="2961861"/>
            <a:ext cx="7559676" cy="6275074"/>
          </a:xfrm>
        </p:spPr>
      </p:pic>
      <p:sp>
        <p:nvSpPr>
          <p:cNvPr id="7" name="Rectangle 6">
            <a:extLst>
              <a:ext uri="{FF2B5EF4-FFF2-40B4-BE49-F238E27FC236}">
                <a16:creationId xmlns:a16="http://schemas.microsoft.com/office/drawing/2014/main" id="{497BBBC7-DD89-4C59-4D24-A0CB9FDD6017}"/>
              </a:ext>
            </a:extLst>
          </p:cNvPr>
          <p:cNvSpPr/>
          <p:nvPr/>
        </p:nvSpPr>
        <p:spPr>
          <a:xfrm>
            <a:off x="0" y="8747400"/>
            <a:ext cx="7559675" cy="489535"/>
          </a:xfrm>
          <a:prstGeom prst="rect">
            <a:avLst/>
          </a:prstGeom>
          <a:gradFill flip="none" rotWithShape="1">
            <a:gsLst>
              <a:gs pos="0">
                <a:srgbClr val="1C1442">
                  <a:alpha val="19000"/>
                </a:srgbClr>
              </a:gs>
              <a:gs pos="64000">
                <a:srgbClr val="8A2061"/>
              </a:gs>
              <a:gs pos="100000">
                <a:srgbClr val="1C144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65E2ACD-FBFC-A0DB-65BA-C3DA10CE91DC}"/>
              </a:ext>
            </a:extLst>
          </p:cNvPr>
          <p:cNvSpPr>
            <a:spLocks noGrp="1"/>
          </p:cNvSpPr>
          <p:nvPr>
            <p:ph type="body" sz="quarter" idx="18"/>
          </p:nvPr>
        </p:nvSpPr>
        <p:spPr>
          <a:xfrm>
            <a:off x="2062919" y="975556"/>
            <a:ext cx="5283043" cy="1722726"/>
          </a:xfrm>
        </p:spPr>
        <p:txBody>
          <a:bodyPr/>
          <a:lstStyle/>
          <a:p>
            <a:pPr>
              <a:spcBef>
                <a:spcPts val="0"/>
              </a:spcBef>
            </a:pPr>
            <a:r>
              <a:rPr lang="en-GB">
                <a:solidFill>
                  <a:srgbClr val="8A2061"/>
                </a:solidFill>
              </a:rPr>
              <a:t>NATIONAL EXPERIENCE AND MECHANISMS FOR STAKEHOLDER ENGAGEMENT </a:t>
            </a:r>
          </a:p>
        </p:txBody>
      </p:sp>
      <p:sp>
        <p:nvSpPr>
          <p:cNvPr id="4" name="Text Placeholder 3">
            <a:extLst>
              <a:ext uri="{FF2B5EF4-FFF2-40B4-BE49-F238E27FC236}">
                <a16:creationId xmlns:a16="http://schemas.microsoft.com/office/drawing/2014/main" id="{A1252006-0BE2-E5AA-5750-12DC1BB75F3E}"/>
              </a:ext>
            </a:extLst>
          </p:cNvPr>
          <p:cNvSpPr>
            <a:spLocks noGrp="1"/>
          </p:cNvSpPr>
          <p:nvPr>
            <p:ph type="body" sz="quarter" idx="14"/>
          </p:nvPr>
        </p:nvSpPr>
        <p:spPr/>
        <p:txBody>
          <a:bodyPr/>
          <a:lstStyle/>
          <a:p>
            <a:pPr marL="0" indent="0" defTabSz="2072941" rtl="0" eaLnBrk="1" latinLnBrk="0" hangingPunct="1">
              <a:lnSpc>
                <a:spcPct val="100000"/>
              </a:lnSpc>
              <a:spcBef>
                <a:spcPts val="2267"/>
              </a:spcBef>
              <a:buFont typeface="Arial" panose="020B0604020202020204" pitchFamily="34" charset="0"/>
              <a:buNone/>
            </a:pPr>
            <a:r>
              <a:rPr lang="en-GB"/>
              <a:t>03</a:t>
            </a:r>
          </a:p>
        </p:txBody>
      </p:sp>
    </p:spTree>
    <p:extLst>
      <p:ext uri="{BB962C8B-B14F-4D97-AF65-F5344CB8AC3E}">
        <p14:creationId xmlns:p14="http://schemas.microsoft.com/office/powerpoint/2010/main" val="3348663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7597EA5-3430-CE2D-DFF6-A6D17DC9C69F}"/>
              </a:ext>
            </a:extLst>
          </p:cNvPr>
          <p:cNvSpPr>
            <a:spLocks noGrp="1"/>
          </p:cNvSpPr>
          <p:nvPr>
            <p:ph type="body" sz="quarter" idx="48"/>
          </p:nvPr>
        </p:nvSpPr>
        <p:spPr>
          <a:xfrm>
            <a:off x="375292" y="4031673"/>
            <a:ext cx="6816645" cy="6551222"/>
          </a:xfrm>
        </p:spPr>
        <p:txBody>
          <a:bodyPr numCol="2"/>
          <a:lstStyle/>
          <a:p>
            <a:pPr marL="12700" algn="just">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The National Tripartite Council is the main tripartite consultation mechanism between the government and the social partners in Latvia. It has one sub-council that is devoted to the education and employment issues:  The Vocational Education and Employment Sub-Council (in Latvian – </a:t>
            </a:r>
            <a:r>
              <a:rPr lang="en-GB" i="1">
                <a:effectLst/>
                <a:latin typeface="Calibri" panose="020F0502020204030204" pitchFamily="34" charset="0"/>
                <a:ea typeface="Calibri" panose="020F0502020204030204" pitchFamily="34" charset="0"/>
                <a:cs typeface="Arial" panose="020B0604020202020204" pitchFamily="34" charset="0"/>
              </a:rPr>
              <a:t>Profesionālās izglītības un nodarbinātības trīspusējā sadarbības apakšpadome</a:t>
            </a:r>
            <a:r>
              <a:rPr lang="en-GB">
                <a:effectLst/>
                <a:latin typeface="Calibri" panose="020F0502020204030204" pitchFamily="34" charset="0"/>
                <a:ea typeface="Calibri" panose="020F0502020204030204" pitchFamily="34" charset="0"/>
                <a:cs typeface="Arial" panose="020B0604020202020204" pitchFamily="34" charset="0"/>
              </a:rPr>
              <a:t>, hereinafter – PINTSA). The PINTSA has been established to promote the cooperation of the government, employers and trade unions in the field of development and implementation of national policy and strategic human resources development, education and employment. </a:t>
            </a:r>
            <a:r>
              <a:rPr lang="en-LB">
                <a:effectLst/>
                <a:latin typeface="Calibri" panose="020F0502020204030204" pitchFamily="34" charset="0"/>
                <a:ea typeface="Calibri" panose="020F0502020204030204" pitchFamily="34" charset="0"/>
                <a:cs typeface="Arial" panose="020B0604020202020204" pitchFamily="34" charset="0"/>
              </a:rPr>
              <a:t>Employers' representatives are nominated by the Employers’ Confederation of Latvia (LDDK), employees' representatives - by the Free Trade Confederation of Latvia (LBAS), and state representatives are nominated by the ministries specified in the PINTSA regulation. </a:t>
            </a:r>
          </a:p>
          <a:p>
            <a:pPr marL="12700" algn="just">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PINTSA is responsible for establishment and monitoring the operation of the Sectorial Expert Councils (SECs) which are the tripartite consultative boards dealing with human resource development in particular sectors. PINTSA is also responsible for adopting sectoral qualification frameworks, occupational standards; it decides on the number of learners to be financed by the state budget in vocational education. In these decisions, PINTSA relies on the recommendations of SECs. The Secretariat of PINTSA is based in the Ministry of Education and Science. </a:t>
            </a:r>
            <a:endParaRPr lang="en-LB">
              <a:effectLst/>
              <a:latin typeface="Calibri" panose="020F0502020204030204" pitchFamily="34" charset="0"/>
              <a:ea typeface="Calibri" panose="020F0502020204030204" pitchFamily="34" charset="0"/>
              <a:cs typeface="Arial" panose="020B0604020202020204" pitchFamily="34" charset="0"/>
            </a:endParaRPr>
          </a:p>
          <a:p>
            <a:pPr marL="12700" algn="just">
              <a:spcBef>
                <a:spcPts val="1400"/>
              </a:spcBef>
              <a:spcAft>
                <a:spcPts val="600"/>
              </a:spcAft>
            </a:pPr>
            <a:r>
              <a:rPr lang="en-LB">
                <a:effectLst/>
                <a:latin typeface="Calibri" panose="020F0502020204030204" pitchFamily="34" charset="0"/>
                <a:ea typeface="Calibri" panose="020F0502020204030204" pitchFamily="34" charset="0"/>
                <a:cs typeface="Arial" panose="020B0604020202020204" pitchFamily="34" charset="0"/>
              </a:rPr>
              <a:t>In addition, the Ministry of Education and Science has also established various other decision-making or advisory working groups on specific issues. For example, there is an Adult Education Management Board which (Izglītības un zinātnes ministrija, 2020): </a:t>
            </a:r>
          </a:p>
          <a:p>
            <a:pPr marL="342900" lvl="0" indent="-342900" algn="just">
              <a:spcBef>
                <a:spcPts val="1400"/>
              </a:spcBef>
              <a:buClr>
                <a:srgbClr val="8A2061"/>
              </a:buClr>
              <a:buFont typeface="Wingdings" pitchFamily="2" charset="2"/>
              <a:buChar char=""/>
            </a:pPr>
            <a:r>
              <a:rPr lang="en-LB">
                <a:effectLst/>
                <a:latin typeface="Calibri" panose="020F0502020204030204" pitchFamily="34" charset="0"/>
                <a:ea typeface="Calibri" panose="020F0502020204030204" pitchFamily="34" charset="0"/>
                <a:cs typeface="Arial" panose="020B0604020202020204" pitchFamily="34" charset="0"/>
              </a:rPr>
              <a:t>ensures inter-institutional cooperation and information exchange in the field of adult education,</a:t>
            </a:r>
          </a:p>
          <a:p>
            <a:pPr marL="342900" lvl="0" indent="-342900" algn="just">
              <a:buClr>
                <a:srgbClr val="8A2061"/>
              </a:buClr>
              <a:buFont typeface="Wingdings" pitchFamily="2" charset="2"/>
              <a:buChar char=""/>
            </a:pPr>
            <a:r>
              <a:rPr lang="en-LB">
                <a:effectLst/>
                <a:latin typeface="Calibri" panose="020F0502020204030204" pitchFamily="34" charset="0"/>
                <a:ea typeface="Calibri" panose="020F0502020204030204" pitchFamily="34" charset="0"/>
                <a:cs typeface="Arial" panose="020B0604020202020204" pitchFamily="34" charset="0"/>
              </a:rPr>
              <a:t>determines and approves the goals and objectives of adult education,</a:t>
            </a:r>
          </a:p>
          <a:p>
            <a:pPr marL="342900" lvl="0" indent="-342900" algn="just">
              <a:buClr>
                <a:srgbClr val="8A2061"/>
              </a:buClr>
              <a:buFont typeface="Wingdings" pitchFamily="2" charset="2"/>
              <a:buChar char=""/>
            </a:pPr>
            <a:r>
              <a:rPr lang="en-LB">
                <a:effectLst/>
                <a:latin typeface="Calibri" panose="020F0502020204030204" pitchFamily="34" charset="0"/>
                <a:ea typeface="Calibri" panose="020F0502020204030204" pitchFamily="34" charset="0"/>
                <a:cs typeface="Arial" panose="020B0604020202020204" pitchFamily="34" charset="0"/>
              </a:rPr>
              <a:t>provides proposals for the development of normative acts and policy planning documents and for the necessary improvements of the adult education system,</a:t>
            </a:r>
          </a:p>
          <a:p>
            <a:pPr marL="342900" lvl="0" indent="-342900" algn="just">
              <a:buClr>
                <a:srgbClr val="8A2061"/>
              </a:buClr>
              <a:buFont typeface="Wingdings" pitchFamily="2" charset="2"/>
              <a:buChar char=""/>
            </a:pPr>
            <a:r>
              <a:rPr lang="en-LB">
                <a:effectLst/>
                <a:latin typeface="Calibri" panose="020F0502020204030204" pitchFamily="34" charset="0"/>
                <a:ea typeface="Calibri" panose="020F0502020204030204" pitchFamily="34" charset="0"/>
                <a:cs typeface="Arial" panose="020B0604020202020204" pitchFamily="34" charset="0"/>
              </a:rPr>
              <a:t>decides on the principles of distribution of funding intended for adult education; - provides proposals for improving the offer of adult education,</a:t>
            </a:r>
          </a:p>
          <a:p>
            <a:pPr marL="342900" lvl="0" indent="-342900" algn="just">
              <a:buClr>
                <a:srgbClr val="8A2061"/>
              </a:buClr>
              <a:buFont typeface="Wingdings" pitchFamily="2" charset="2"/>
              <a:buChar char=""/>
            </a:pPr>
            <a:r>
              <a:rPr lang="en-LB">
                <a:effectLst/>
                <a:latin typeface="Calibri" panose="020F0502020204030204" pitchFamily="34" charset="0"/>
                <a:ea typeface="Calibri" panose="020F0502020204030204" pitchFamily="34" charset="0"/>
                <a:cs typeface="Arial" panose="020B0604020202020204" pitchFamily="34" charset="0"/>
              </a:rPr>
              <a:t>carries out a regular assessment of the results and effectiveness of the implementation of adult education, including the implemented EU projects,</a:t>
            </a:r>
          </a:p>
          <a:p>
            <a:pPr marL="342900" lvl="0" indent="-342900" algn="just">
              <a:spcAft>
                <a:spcPts val="600"/>
              </a:spcAft>
              <a:buClr>
                <a:srgbClr val="8A2061"/>
              </a:buClr>
              <a:buFont typeface="Wingdings" pitchFamily="2" charset="2"/>
              <a:buChar char=""/>
            </a:pPr>
            <a:r>
              <a:rPr lang="en-LB">
                <a:effectLst/>
                <a:latin typeface="Calibri" panose="020F0502020204030204" pitchFamily="34" charset="0"/>
                <a:ea typeface="Calibri" panose="020F0502020204030204" pitchFamily="34" charset="0"/>
                <a:cs typeface="Arial" panose="020B0604020202020204" pitchFamily="34" charset="0"/>
              </a:rPr>
              <a:t>approves quality criteria for adult educators.</a:t>
            </a:r>
          </a:p>
        </p:txBody>
      </p:sp>
      <p:sp>
        <p:nvSpPr>
          <p:cNvPr id="7" name="Slide Number Placeholder 6">
            <a:extLst>
              <a:ext uri="{FF2B5EF4-FFF2-40B4-BE49-F238E27FC236}">
                <a16:creationId xmlns:a16="http://schemas.microsoft.com/office/drawing/2014/main" id="{86DCA463-6C29-84D9-28AA-D88FE3638612}"/>
              </a:ext>
            </a:extLst>
          </p:cNvPr>
          <p:cNvSpPr>
            <a:spLocks noGrp="1"/>
          </p:cNvSpPr>
          <p:nvPr>
            <p:ph type="sldNum" sz="quarter" idx="4"/>
          </p:nvPr>
        </p:nvSpPr>
        <p:spPr/>
        <p:txBody>
          <a:bodyPr/>
          <a:lstStyle/>
          <a:p>
            <a:fld id="{CB2079F2-58AF-ED44-82D7-E04B2F6FD686}" type="slidenum">
              <a:rPr lang="en-US" smtClean="0"/>
              <a:pPr/>
              <a:t>19</a:t>
            </a:fld>
            <a:endParaRPr lang="en-US" dirty="0"/>
          </a:p>
        </p:txBody>
      </p:sp>
      <p:sp>
        <p:nvSpPr>
          <p:cNvPr id="8" name="Text Placeholder 7">
            <a:extLst>
              <a:ext uri="{FF2B5EF4-FFF2-40B4-BE49-F238E27FC236}">
                <a16:creationId xmlns:a16="http://schemas.microsoft.com/office/drawing/2014/main" id="{956632C1-6D30-6ABC-FA27-05DFB54199D1}"/>
              </a:ext>
            </a:extLst>
          </p:cNvPr>
          <p:cNvSpPr>
            <a:spLocks noGrp="1"/>
          </p:cNvSpPr>
          <p:nvPr>
            <p:ph type="body" sz="quarter" idx="30"/>
          </p:nvPr>
        </p:nvSpPr>
        <p:spPr/>
        <p:txBody>
          <a:bodyPr/>
          <a:lstStyle/>
          <a:p>
            <a:r>
              <a:rPr lang="en-US" dirty="0">
                <a:solidFill>
                  <a:srgbClr val="8A2061"/>
                </a:solidFill>
              </a:rPr>
              <a:t>03|</a:t>
            </a:r>
            <a:r>
              <a:rPr lang="en-GB"/>
              <a:t>NATIONAL EXPERIENCE AND MECHANISMS FOR STAKEHOLDER ENGAGEMENT </a:t>
            </a:r>
          </a:p>
          <a:p>
            <a:endParaRPr lang="en-US" dirty="0"/>
          </a:p>
        </p:txBody>
      </p:sp>
      <p:sp>
        <p:nvSpPr>
          <p:cNvPr id="3" name="Text Placeholder 7">
            <a:extLst>
              <a:ext uri="{FF2B5EF4-FFF2-40B4-BE49-F238E27FC236}">
                <a16:creationId xmlns:a16="http://schemas.microsoft.com/office/drawing/2014/main" id="{99375DC7-3099-58F1-89B3-E5F4CB7ECC30}"/>
              </a:ext>
            </a:extLst>
          </p:cNvPr>
          <p:cNvSpPr txBox="1">
            <a:spLocks/>
          </p:cNvSpPr>
          <p:nvPr/>
        </p:nvSpPr>
        <p:spPr>
          <a:xfrm>
            <a:off x="361437" y="2140131"/>
            <a:ext cx="6816645" cy="36754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2700" algn="just">
              <a:lnSpc>
                <a:spcPct val="107000"/>
              </a:lnSpc>
              <a:spcBef>
                <a:spcPts val="1200"/>
              </a:spcBef>
              <a:spcAft>
                <a:spcPts val="600"/>
              </a:spcAft>
            </a:pPr>
            <a:r>
              <a:rPr lang="en-GB" sz="1800" b="1">
                <a:solidFill>
                  <a:srgbClr val="8A2061"/>
                </a:solidFill>
                <a:effectLst/>
                <a:latin typeface="Calibri" panose="020F0502020204030204" pitchFamily="34" charset="0"/>
                <a:ea typeface="Calibri Light" panose="020F0302020204030204" pitchFamily="34" charset="0"/>
                <a:cs typeface="Times New Roman" panose="02020603050405020304" pitchFamily="18" charset="0"/>
              </a:rPr>
              <a:t>3.1. Stakeholder engagement mechanisms in Latvia </a:t>
            </a:r>
            <a:endParaRPr lang="en-LB" sz="1800" b="1">
              <a:solidFill>
                <a:srgbClr val="8A2061"/>
              </a:solidFill>
              <a:effectLst/>
              <a:latin typeface="Calibri" panose="020F0502020204030204" pitchFamily="34" charset="0"/>
              <a:ea typeface="Calibri Light" panose="020F0302020204030204" pitchFamily="34" charset="0"/>
              <a:cs typeface="Times New Roman" panose="02020603050405020304" pitchFamily="18" charset="0"/>
            </a:endParaRPr>
          </a:p>
          <a:p>
            <a:endParaRPr lang="en-US" sz="1800" dirty="0">
              <a:solidFill>
                <a:srgbClr val="8A2061"/>
              </a:solidFill>
            </a:endParaRPr>
          </a:p>
        </p:txBody>
      </p:sp>
      <p:sp>
        <p:nvSpPr>
          <p:cNvPr id="4" name="Text Placeholder 7">
            <a:extLst>
              <a:ext uri="{FF2B5EF4-FFF2-40B4-BE49-F238E27FC236}">
                <a16:creationId xmlns:a16="http://schemas.microsoft.com/office/drawing/2014/main" id="{35410958-BE04-C847-644B-A29A26CFAE3B}"/>
              </a:ext>
            </a:extLst>
          </p:cNvPr>
          <p:cNvSpPr txBox="1">
            <a:spLocks/>
          </p:cNvSpPr>
          <p:nvPr/>
        </p:nvSpPr>
        <p:spPr>
          <a:xfrm>
            <a:off x="361437" y="2514204"/>
            <a:ext cx="7198238" cy="36754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2700">
              <a:lnSpc>
                <a:spcPct val="107000"/>
              </a:lnSpc>
              <a:spcBef>
                <a:spcPts val="1200"/>
              </a:spcBef>
              <a:spcAft>
                <a:spcPts val="600"/>
              </a:spcAft>
            </a:pPr>
            <a:r>
              <a:rPr lang="en-GB" sz="1800" b="0">
                <a:effectLst/>
                <a:latin typeface="Calibri" panose="020F0502020204030204" pitchFamily="34" charset="0"/>
                <a:ea typeface="Calibri Light" panose="020F0302020204030204" pitchFamily="34" charset="0"/>
                <a:cs typeface="Times New Roman" panose="02020603050405020304" pitchFamily="18" charset="0"/>
              </a:rPr>
              <a:t>System for stakeholder consultation and engagement in higher education </a:t>
            </a:r>
          </a:p>
          <a:p>
            <a:endParaRPr lang="en-US" sz="1800" b="0" dirty="0"/>
          </a:p>
        </p:txBody>
      </p:sp>
      <p:sp>
        <p:nvSpPr>
          <p:cNvPr id="5" name="Text Placeholder 15">
            <a:extLst>
              <a:ext uri="{FF2B5EF4-FFF2-40B4-BE49-F238E27FC236}">
                <a16:creationId xmlns:a16="http://schemas.microsoft.com/office/drawing/2014/main" id="{85306353-53C1-12F0-C89C-CF8B665604F2}"/>
              </a:ext>
            </a:extLst>
          </p:cNvPr>
          <p:cNvSpPr>
            <a:spLocks noGrp="1"/>
          </p:cNvSpPr>
          <p:nvPr>
            <p:ph type="body" sz="quarter" idx="47"/>
          </p:nvPr>
        </p:nvSpPr>
        <p:spPr>
          <a:xfrm>
            <a:off x="371514" y="3163566"/>
            <a:ext cx="3371811" cy="505628"/>
          </a:xfrm>
        </p:spPr>
        <p:txBody>
          <a:bodyPr/>
          <a:lstStyle/>
          <a:p>
            <a:pPr marL="15875" indent="-15875">
              <a:lnSpc>
                <a:spcPct val="107000"/>
              </a:lnSpc>
              <a:spcBef>
                <a:spcPts val="1200"/>
              </a:spcBef>
              <a:spcAft>
                <a:spcPts val="600"/>
              </a:spcAft>
            </a:pPr>
            <a:r>
              <a:rPr lang="en-GB"/>
              <a:t>Consultation mechanisms on the national level</a:t>
            </a:r>
          </a:p>
        </p:txBody>
      </p:sp>
      <p:grpSp>
        <p:nvGrpSpPr>
          <p:cNvPr id="6" name="Graphic 3">
            <a:extLst>
              <a:ext uri="{FF2B5EF4-FFF2-40B4-BE49-F238E27FC236}">
                <a16:creationId xmlns:a16="http://schemas.microsoft.com/office/drawing/2014/main" id="{9E09F326-3C9C-9241-C0D4-903DD1355119}"/>
              </a:ext>
            </a:extLst>
          </p:cNvPr>
          <p:cNvGrpSpPr/>
          <p:nvPr/>
        </p:nvGrpSpPr>
        <p:grpSpPr>
          <a:xfrm>
            <a:off x="4696691" y="7897847"/>
            <a:ext cx="1870363" cy="1875704"/>
            <a:chOff x="10683152" y="5427408"/>
            <a:chExt cx="959968" cy="962709"/>
          </a:xfrm>
          <a:solidFill>
            <a:srgbClr val="8A2061"/>
          </a:solidFill>
        </p:grpSpPr>
        <p:sp>
          <p:nvSpPr>
            <p:cNvPr id="9" name="Freeform 8">
              <a:extLst>
                <a:ext uri="{FF2B5EF4-FFF2-40B4-BE49-F238E27FC236}">
                  <a16:creationId xmlns:a16="http://schemas.microsoft.com/office/drawing/2014/main" id="{CAE870F6-7553-3E68-9F2E-C305482E4A7C}"/>
                </a:ext>
              </a:extLst>
            </p:cNvPr>
            <p:cNvSpPr/>
            <p:nvPr/>
          </p:nvSpPr>
          <p:spPr>
            <a:xfrm>
              <a:off x="11327702" y="5517919"/>
              <a:ext cx="90511" cy="208449"/>
            </a:xfrm>
            <a:custGeom>
              <a:avLst/>
              <a:gdLst>
                <a:gd name="connsiteX0" fmla="*/ 0 w 90511"/>
                <a:gd name="connsiteY0" fmla="*/ 0 h 208449"/>
                <a:gd name="connsiteX1" fmla="*/ 90511 w 90511"/>
                <a:gd name="connsiteY1" fmla="*/ 0 h 208449"/>
                <a:gd name="connsiteX2" fmla="*/ 90511 w 90511"/>
                <a:gd name="connsiteY2" fmla="*/ 208450 h 208449"/>
                <a:gd name="connsiteX3" fmla="*/ 0 w 90511"/>
                <a:gd name="connsiteY3" fmla="*/ 208450 h 208449"/>
              </a:gdLst>
              <a:ahLst/>
              <a:cxnLst>
                <a:cxn ang="0">
                  <a:pos x="connsiteX0" y="connsiteY0"/>
                </a:cxn>
                <a:cxn ang="0">
                  <a:pos x="connsiteX1" y="connsiteY1"/>
                </a:cxn>
                <a:cxn ang="0">
                  <a:pos x="connsiteX2" y="connsiteY2"/>
                </a:cxn>
                <a:cxn ang="0">
                  <a:pos x="connsiteX3" y="connsiteY3"/>
                </a:cxn>
              </a:cxnLst>
              <a:rect l="l" t="t" r="r" b="b"/>
              <a:pathLst>
                <a:path w="90511" h="208449">
                  <a:moveTo>
                    <a:pt x="0" y="0"/>
                  </a:moveTo>
                  <a:lnTo>
                    <a:pt x="90511" y="0"/>
                  </a:lnTo>
                  <a:lnTo>
                    <a:pt x="90511" y="208450"/>
                  </a:lnTo>
                  <a:lnTo>
                    <a:pt x="0" y="208450"/>
                  </a:lnTo>
                  <a:close/>
                </a:path>
              </a:pathLst>
            </a:custGeom>
            <a:solidFill>
              <a:srgbClr val="186BA8"/>
            </a:solidFill>
            <a:ln w="27426" cap="flat">
              <a:noFill/>
              <a:prstDash val="solid"/>
              <a:miter/>
            </a:ln>
          </p:spPr>
          <p:txBody>
            <a:bodyPr rtlCol="0" anchor="ctr"/>
            <a:lstStyle/>
            <a:p>
              <a:endParaRPr lang="en-US"/>
            </a:p>
          </p:txBody>
        </p:sp>
        <p:grpSp>
          <p:nvGrpSpPr>
            <p:cNvPr id="11" name="Graphic 3">
              <a:extLst>
                <a:ext uri="{FF2B5EF4-FFF2-40B4-BE49-F238E27FC236}">
                  <a16:creationId xmlns:a16="http://schemas.microsoft.com/office/drawing/2014/main" id="{CBD20BC6-B5E2-7FA7-6CCC-FCD9D5B689A9}"/>
                </a:ext>
              </a:extLst>
            </p:cNvPr>
            <p:cNvGrpSpPr/>
            <p:nvPr/>
          </p:nvGrpSpPr>
          <p:grpSpPr>
            <a:xfrm>
              <a:off x="10683152" y="5427408"/>
              <a:ext cx="959968" cy="962709"/>
              <a:chOff x="10683152" y="5427408"/>
              <a:chExt cx="959968" cy="962709"/>
            </a:xfrm>
            <a:grpFill/>
          </p:grpSpPr>
          <p:sp>
            <p:nvSpPr>
              <p:cNvPr id="13" name="Freeform 12">
                <a:extLst>
                  <a:ext uri="{FF2B5EF4-FFF2-40B4-BE49-F238E27FC236}">
                    <a16:creationId xmlns:a16="http://schemas.microsoft.com/office/drawing/2014/main" id="{425111F2-E212-A788-EE3E-D066D4F14D0A}"/>
                  </a:ext>
                </a:extLst>
              </p:cNvPr>
              <p:cNvSpPr/>
              <p:nvPr/>
            </p:nvSpPr>
            <p:spPr>
              <a:xfrm>
                <a:off x="10683152" y="5427408"/>
                <a:ext cx="959968" cy="962709"/>
              </a:xfrm>
              <a:custGeom>
                <a:avLst/>
                <a:gdLst>
                  <a:gd name="connsiteX0" fmla="*/ 959969 w 959968"/>
                  <a:gd name="connsiteY0" fmla="*/ 137139 h 962709"/>
                  <a:gd name="connsiteX1" fmla="*/ 883171 w 959968"/>
                  <a:gd name="connsiteY1" fmla="*/ 60341 h 962709"/>
                  <a:gd name="connsiteX2" fmla="*/ 803631 w 959968"/>
                  <a:gd name="connsiteY2" fmla="*/ 60341 h 962709"/>
                  <a:gd name="connsiteX3" fmla="*/ 803631 w 959968"/>
                  <a:gd name="connsiteY3" fmla="*/ 43884 h 962709"/>
                  <a:gd name="connsiteX4" fmla="*/ 759747 w 959968"/>
                  <a:gd name="connsiteY4" fmla="*/ 0 h 962709"/>
                  <a:gd name="connsiteX5" fmla="*/ 200222 w 959968"/>
                  <a:gd name="connsiteY5" fmla="*/ 0 h 962709"/>
                  <a:gd name="connsiteX6" fmla="*/ 156338 w 959968"/>
                  <a:gd name="connsiteY6" fmla="*/ 43884 h 962709"/>
                  <a:gd name="connsiteX7" fmla="*/ 156338 w 959968"/>
                  <a:gd name="connsiteY7" fmla="*/ 60341 h 962709"/>
                  <a:gd name="connsiteX8" fmla="*/ 76797 w 959968"/>
                  <a:gd name="connsiteY8" fmla="*/ 60341 h 962709"/>
                  <a:gd name="connsiteX9" fmla="*/ 0 w 959968"/>
                  <a:gd name="connsiteY9" fmla="*/ 137139 h 962709"/>
                  <a:gd name="connsiteX10" fmla="*/ 0 w 959968"/>
                  <a:gd name="connsiteY10" fmla="*/ 696662 h 962709"/>
                  <a:gd name="connsiteX11" fmla="*/ 76797 w 959968"/>
                  <a:gd name="connsiteY11" fmla="*/ 773459 h 962709"/>
                  <a:gd name="connsiteX12" fmla="*/ 142624 w 959968"/>
                  <a:gd name="connsiteY12" fmla="*/ 773459 h 962709"/>
                  <a:gd name="connsiteX13" fmla="*/ 156338 w 959968"/>
                  <a:gd name="connsiteY13" fmla="*/ 759745 h 962709"/>
                  <a:gd name="connsiteX14" fmla="*/ 142624 w 959968"/>
                  <a:gd name="connsiteY14" fmla="*/ 746031 h 962709"/>
                  <a:gd name="connsiteX15" fmla="*/ 76797 w 959968"/>
                  <a:gd name="connsiteY15" fmla="*/ 746031 h 962709"/>
                  <a:gd name="connsiteX16" fmla="*/ 27428 w 959968"/>
                  <a:gd name="connsiteY16" fmla="*/ 696662 h 962709"/>
                  <a:gd name="connsiteX17" fmla="*/ 27428 w 959968"/>
                  <a:gd name="connsiteY17" fmla="*/ 680205 h 962709"/>
                  <a:gd name="connsiteX18" fmla="*/ 932541 w 959968"/>
                  <a:gd name="connsiteY18" fmla="*/ 680205 h 962709"/>
                  <a:gd name="connsiteX19" fmla="*/ 932541 w 959968"/>
                  <a:gd name="connsiteY19" fmla="*/ 696662 h 962709"/>
                  <a:gd name="connsiteX20" fmla="*/ 883171 w 959968"/>
                  <a:gd name="connsiteY20" fmla="*/ 746031 h 962709"/>
                  <a:gd name="connsiteX21" fmla="*/ 197480 w 959968"/>
                  <a:gd name="connsiteY21" fmla="*/ 746031 h 962709"/>
                  <a:gd name="connsiteX22" fmla="*/ 183766 w 959968"/>
                  <a:gd name="connsiteY22" fmla="*/ 759745 h 962709"/>
                  <a:gd name="connsiteX23" fmla="*/ 197480 w 959968"/>
                  <a:gd name="connsiteY23" fmla="*/ 773459 h 962709"/>
                  <a:gd name="connsiteX24" fmla="*/ 356560 w 959968"/>
                  <a:gd name="connsiteY24" fmla="*/ 773459 h 962709"/>
                  <a:gd name="connsiteX25" fmla="*/ 356560 w 959968"/>
                  <a:gd name="connsiteY25" fmla="*/ 869456 h 962709"/>
                  <a:gd name="connsiteX26" fmla="*/ 277019 w 959968"/>
                  <a:gd name="connsiteY26" fmla="*/ 869456 h 962709"/>
                  <a:gd name="connsiteX27" fmla="*/ 246849 w 959968"/>
                  <a:gd name="connsiteY27" fmla="*/ 899626 h 962709"/>
                  <a:gd name="connsiteX28" fmla="*/ 246849 w 959968"/>
                  <a:gd name="connsiteY28" fmla="*/ 932540 h 962709"/>
                  <a:gd name="connsiteX29" fmla="*/ 277019 w 959968"/>
                  <a:gd name="connsiteY29" fmla="*/ 962709 h 962709"/>
                  <a:gd name="connsiteX30" fmla="*/ 559525 w 959968"/>
                  <a:gd name="connsiteY30" fmla="*/ 962709 h 962709"/>
                  <a:gd name="connsiteX31" fmla="*/ 573239 w 959968"/>
                  <a:gd name="connsiteY31" fmla="*/ 948995 h 962709"/>
                  <a:gd name="connsiteX32" fmla="*/ 559525 w 959968"/>
                  <a:gd name="connsiteY32" fmla="*/ 935282 h 962709"/>
                  <a:gd name="connsiteX33" fmla="*/ 277019 w 959968"/>
                  <a:gd name="connsiteY33" fmla="*/ 935282 h 962709"/>
                  <a:gd name="connsiteX34" fmla="*/ 277019 w 959968"/>
                  <a:gd name="connsiteY34" fmla="*/ 935282 h 962709"/>
                  <a:gd name="connsiteX35" fmla="*/ 277019 w 959968"/>
                  <a:gd name="connsiteY35" fmla="*/ 902369 h 962709"/>
                  <a:gd name="connsiteX36" fmla="*/ 277019 w 959968"/>
                  <a:gd name="connsiteY36" fmla="*/ 902369 h 962709"/>
                  <a:gd name="connsiteX37" fmla="*/ 682950 w 959968"/>
                  <a:gd name="connsiteY37" fmla="*/ 902369 h 962709"/>
                  <a:gd name="connsiteX38" fmla="*/ 682950 w 959968"/>
                  <a:gd name="connsiteY38" fmla="*/ 902369 h 962709"/>
                  <a:gd name="connsiteX39" fmla="*/ 682950 w 959968"/>
                  <a:gd name="connsiteY39" fmla="*/ 935282 h 962709"/>
                  <a:gd name="connsiteX40" fmla="*/ 682950 w 959968"/>
                  <a:gd name="connsiteY40" fmla="*/ 935282 h 962709"/>
                  <a:gd name="connsiteX41" fmla="*/ 617123 w 959968"/>
                  <a:gd name="connsiteY41" fmla="*/ 935282 h 962709"/>
                  <a:gd name="connsiteX42" fmla="*/ 603409 w 959968"/>
                  <a:gd name="connsiteY42" fmla="*/ 948995 h 962709"/>
                  <a:gd name="connsiteX43" fmla="*/ 617123 w 959968"/>
                  <a:gd name="connsiteY43" fmla="*/ 962709 h 962709"/>
                  <a:gd name="connsiteX44" fmla="*/ 682950 w 959968"/>
                  <a:gd name="connsiteY44" fmla="*/ 962709 h 962709"/>
                  <a:gd name="connsiteX45" fmla="*/ 713120 w 959968"/>
                  <a:gd name="connsiteY45" fmla="*/ 932540 h 962709"/>
                  <a:gd name="connsiteX46" fmla="*/ 713120 w 959968"/>
                  <a:gd name="connsiteY46" fmla="*/ 899626 h 962709"/>
                  <a:gd name="connsiteX47" fmla="*/ 682950 w 959968"/>
                  <a:gd name="connsiteY47" fmla="*/ 869456 h 962709"/>
                  <a:gd name="connsiteX48" fmla="*/ 603409 w 959968"/>
                  <a:gd name="connsiteY48" fmla="*/ 869456 h 962709"/>
                  <a:gd name="connsiteX49" fmla="*/ 603409 w 959968"/>
                  <a:gd name="connsiteY49" fmla="*/ 773459 h 962709"/>
                  <a:gd name="connsiteX50" fmla="*/ 883171 w 959968"/>
                  <a:gd name="connsiteY50" fmla="*/ 773459 h 962709"/>
                  <a:gd name="connsiteX51" fmla="*/ 959969 w 959968"/>
                  <a:gd name="connsiteY51" fmla="*/ 696662 h 962709"/>
                  <a:gd name="connsiteX52" fmla="*/ 959969 w 959968"/>
                  <a:gd name="connsiteY52" fmla="*/ 137139 h 962709"/>
                  <a:gd name="connsiteX53" fmla="*/ 496440 w 959968"/>
                  <a:gd name="connsiteY53" fmla="*/ 869456 h 962709"/>
                  <a:gd name="connsiteX54" fmla="*/ 463528 w 959968"/>
                  <a:gd name="connsiteY54" fmla="*/ 869456 h 962709"/>
                  <a:gd name="connsiteX55" fmla="*/ 463528 w 959968"/>
                  <a:gd name="connsiteY55" fmla="*/ 836543 h 962709"/>
                  <a:gd name="connsiteX56" fmla="*/ 466270 w 959968"/>
                  <a:gd name="connsiteY56" fmla="*/ 833800 h 962709"/>
                  <a:gd name="connsiteX57" fmla="*/ 496440 w 959968"/>
                  <a:gd name="connsiteY57" fmla="*/ 833800 h 962709"/>
                  <a:gd name="connsiteX58" fmla="*/ 499184 w 959968"/>
                  <a:gd name="connsiteY58" fmla="*/ 836543 h 962709"/>
                  <a:gd name="connsiteX59" fmla="*/ 499184 w 959968"/>
                  <a:gd name="connsiteY59" fmla="*/ 869456 h 962709"/>
                  <a:gd name="connsiteX60" fmla="*/ 573239 w 959968"/>
                  <a:gd name="connsiteY60" fmla="*/ 869456 h 962709"/>
                  <a:gd name="connsiteX61" fmla="*/ 523868 w 959968"/>
                  <a:gd name="connsiteY61" fmla="*/ 869456 h 962709"/>
                  <a:gd name="connsiteX62" fmla="*/ 523868 w 959968"/>
                  <a:gd name="connsiteY62" fmla="*/ 836543 h 962709"/>
                  <a:gd name="connsiteX63" fmla="*/ 493698 w 959968"/>
                  <a:gd name="connsiteY63" fmla="*/ 806372 h 962709"/>
                  <a:gd name="connsiteX64" fmla="*/ 463528 w 959968"/>
                  <a:gd name="connsiteY64" fmla="*/ 806372 h 962709"/>
                  <a:gd name="connsiteX65" fmla="*/ 433357 w 959968"/>
                  <a:gd name="connsiteY65" fmla="*/ 836543 h 962709"/>
                  <a:gd name="connsiteX66" fmla="*/ 433357 w 959968"/>
                  <a:gd name="connsiteY66" fmla="*/ 869456 h 962709"/>
                  <a:gd name="connsiteX67" fmla="*/ 383987 w 959968"/>
                  <a:gd name="connsiteY67" fmla="*/ 869456 h 962709"/>
                  <a:gd name="connsiteX68" fmla="*/ 383987 w 959968"/>
                  <a:gd name="connsiteY68" fmla="*/ 773459 h 962709"/>
                  <a:gd name="connsiteX69" fmla="*/ 573239 w 959968"/>
                  <a:gd name="connsiteY69" fmla="*/ 773459 h 962709"/>
                  <a:gd name="connsiteX70" fmla="*/ 573239 w 959968"/>
                  <a:gd name="connsiteY70" fmla="*/ 869456 h 962709"/>
                  <a:gd name="connsiteX71" fmla="*/ 869458 w 959968"/>
                  <a:gd name="connsiteY71" fmla="*/ 652778 h 962709"/>
                  <a:gd name="connsiteX72" fmla="*/ 803631 w 959968"/>
                  <a:gd name="connsiteY72" fmla="*/ 652778 h 962709"/>
                  <a:gd name="connsiteX73" fmla="*/ 803631 w 959968"/>
                  <a:gd name="connsiteY73" fmla="*/ 153594 h 962709"/>
                  <a:gd name="connsiteX74" fmla="*/ 853000 w 959968"/>
                  <a:gd name="connsiteY74" fmla="*/ 153594 h 962709"/>
                  <a:gd name="connsiteX75" fmla="*/ 869458 w 959968"/>
                  <a:gd name="connsiteY75" fmla="*/ 170051 h 962709"/>
                  <a:gd name="connsiteX76" fmla="*/ 869458 w 959968"/>
                  <a:gd name="connsiteY76" fmla="*/ 652778 h 962709"/>
                  <a:gd name="connsiteX77" fmla="*/ 156338 w 959968"/>
                  <a:gd name="connsiteY77" fmla="*/ 652778 h 962709"/>
                  <a:gd name="connsiteX78" fmla="*/ 90511 w 959968"/>
                  <a:gd name="connsiteY78" fmla="*/ 652778 h 962709"/>
                  <a:gd name="connsiteX79" fmla="*/ 90511 w 959968"/>
                  <a:gd name="connsiteY79" fmla="*/ 170051 h 962709"/>
                  <a:gd name="connsiteX80" fmla="*/ 106969 w 959968"/>
                  <a:gd name="connsiteY80" fmla="*/ 153594 h 962709"/>
                  <a:gd name="connsiteX81" fmla="*/ 156338 w 959968"/>
                  <a:gd name="connsiteY81" fmla="*/ 153594 h 962709"/>
                  <a:gd name="connsiteX82" fmla="*/ 156338 w 959968"/>
                  <a:gd name="connsiteY82" fmla="*/ 652778 h 962709"/>
                  <a:gd name="connsiteX83" fmla="*/ 183766 w 959968"/>
                  <a:gd name="connsiteY83" fmla="*/ 493698 h 962709"/>
                  <a:gd name="connsiteX84" fmla="*/ 309932 w 959968"/>
                  <a:gd name="connsiteY84" fmla="*/ 493698 h 962709"/>
                  <a:gd name="connsiteX85" fmla="*/ 309932 w 959968"/>
                  <a:gd name="connsiteY85" fmla="*/ 652778 h 962709"/>
                  <a:gd name="connsiteX86" fmla="*/ 183766 w 959968"/>
                  <a:gd name="connsiteY86" fmla="*/ 652778 h 962709"/>
                  <a:gd name="connsiteX87" fmla="*/ 183766 w 959968"/>
                  <a:gd name="connsiteY87" fmla="*/ 493698 h 962709"/>
                  <a:gd name="connsiteX88" fmla="*/ 277019 w 959968"/>
                  <a:gd name="connsiteY88" fmla="*/ 230392 h 962709"/>
                  <a:gd name="connsiteX89" fmla="*/ 326390 w 959968"/>
                  <a:gd name="connsiteY89" fmla="*/ 181022 h 962709"/>
                  <a:gd name="connsiteX90" fmla="*/ 375759 w 959968"/>
                  <a:gd name="connsiteY90" fmla="*/ 230392 h 962709"/>
                  <a:gd name="connsiteX91" fmla="*/ 326390 w 959968"/>
                  <a:gd name="connsiteY91" fmla="*/ 279762 h 962709"/>
                  <a:gd name="connsiteX92" fmla="*/ 277019 w 959968"/>
                  <a:gd name="connsiteY92" fmla="*/ 230392 h 962709"/>
                  <a:gd name="connsiteX93" fmla="*/ 277019 w 959968"/>
                  <a:gd name="connsiteY93" fmla="*/ 230392 h 962709"/>
                  <a:gd name="connsiteX94" fmla="*/ 323646 w 959968"/>
                  <a:gd name="connsiteY94" fmla="*/ 307189 h 962709"/>
                  <a:gd name="connsiteX95" fmla="*/ 353818 w 959968"/>
                  <a:gd name="connsiteY95" fmla="*/ 312675 h 962709"/>
                  <a:gd name="connsiteX96" fmla="*/ 334618 w 959968"/>
                  <a:gd name="connsiteY96" fmla="*/ 329132 h 962709"/>
                  <a:gd name="connsiteX97" fmla="*/ 312676 w 959968"/>
                  <a:gd name="connsiteY97" fmla="*/ 329132 h 962709"/>
                  <a:gd name="connsiteX98" fmla="*/ 293476 w 959968"/>
                  <a:gd name="connsiteY98" fmla="*/ 312675 h 962709"/>
                  <a:gd name="connsiteX99" fmla="*/ 323646 w 959968"/>
                  <a:gd name="connsiteY99" fmla="*/ 307189 h 962709"/>
                  <a:gd name="connsiteX100" fmla="*/ 323646 w 959968"/>
                  <a:gd name="connsiteY100" fmla="*/ 307189 h 962709"/>
                  <a:gd name="connsiteX101" fmla="*/ 268791 w 959968"/>
                  <a:gd name="connsiteY101" fmla="*/ 329132 h 962709"/>
                  <a:gd name="connsiteX102" fmla="*/ 296219 w 959968"/>
                  <a:gd name="connsiteY102" fmla="*/ 351074 h 962709"/>
                  <a:gd name="connsiteX103" fmla="*/ 323646 w 959968"/>
                  <a:gd name="connsiteY103" fmla="*/ 362045 h 962709"/>
                  <a:gd name="connsiteX104" fmla="*/ 351074 w 959968"/>
                  <a:gd name="connsiteY104" fmla="*/ 351074 h 962709"/>
                  <a:gd name="connsiteX105" fmla="*/ 378502 w 959968"/>
                  <a:gd name="connsiteY105" fmla="*/ 329132 h 962709"/>
                  <a:gd name="connsiteX106" fmla="*/ 408673 w 959968"/>
                  <a:gd name="connsiteY106" fmla="*/ 348331 h 962709"/>
                  <a:gd name="connsiteX107" fmla="*/ 433357 w 959968"/>
                  <a:gd name="connsiteY107" fmla="*/ 351074 h 962709"/>
                  <a:gd name="connsiteX108" fmla="*/ 452557 w 959968"/>
                  <a:gd name="connsiteY108" fmla="*/ 334617 h 962709"/>
                  <a:gd name="connsiteX109" fmla="*/ 455299 w 959968"/>
                  <a:gd name="connsiteY109" fmla="*/ 329132 h 962709"/>
                  <a:gd name="connsiteX110" fmla="*/ 488212 w 959968"/>
                  <a:gd name="connsiteY110" fmla="*/ 340103 h 962709"/>
                  <a:gd name="connsiteX111" fmla="*/ 466270 w 959968"/>
                  <a:gd name="connsiteY111" fmla="*/ 400443 h 962709"/>
                  <a:gd name="connsiteX112" fmla="*/ 455299 w 959968"/>
                  <a:gd name="connsiteY112" fmla="*/ 411415 h 962709"/>
                  <a:gd name="connsiteX113" fmla="*/ 441585 w 959968"/>
                  <a:gd name="connsiteY113" fmla="*/ 408672 h 962709"/>
                  <a:gd name="connsiteX114" fmla="*/ 433357 w 959968"/>
                  <a:gd name="connsiteY114" fmla="*/ 403186 h 962709"/>
                  <a:gd name="connsiteX115" fmla="*/ 433357 w 959968"/>
                  <a:gd name="connsiteY115" fmla="*/ 386729 h 962709"/>
                  <a:gd name="connsiteX116" fmla="*/ 419643 w 959968"/>
                  <a:gd name="connsiteY116" fmla="*/ 373015 h 962709"/>
                  <a:gd name="connsiteX117" fmla="*/ 405929 w 959968"/>
                  <a:gd name="connsiteY117" fmla="*/ 386729 h 962709"/>
                  <a:gd name="connsiteX118" fmla="*/ 405929 w 959968"/>
                  <a:gd name="connsiteY118" fmla="*/ 411415 h 962709"/>
                  <a:gd name="connsiteX119" fmla="*/ 405929 w 959968"/>
                  <a:gd name="connsiteY119" fmla="*/ 411415 h 962709"/>
                  <a:gd name="connsiteX120" fmla="*/ 405929 w 959968"/>
                  <a:gd name="connsiteY120" fmla="*/ 466270 h 962709"/>
                  <a:gd name="connsiteX121" fmla="*/ 246849 w 959968"/>
                  <a:gd name="connsiteY121" fmla="*/ 466270 h 962709"/>
                  <a:gd name="connsiteX122" fmla="*/ 246849 w 959968"/>
                  <a:gd name="connsiteY122" fmla="*/ 386729 h 962709"/>
                  <a:gd name="connsiteX123" fmla="*/ 268791 w 959968"/>
                  <a:gd name="connsiteY123" fmla="*/ 329132 h 962709"/>
                  <a:gd name="connsiteX124" fmla="*/ 268791 w 959968"/>
                  <a:gd name="connsiteY124" fmla="*/ 329132 h 962709"/>
                  <a:gd name="connsiteX125" fmla="*/ 469013 w 959968"/>
                  <a:gd name="connsiteY125" fmla="*/ 296218 h 962709"/>
                  <a:gd name="connsiteX126" fmla="*/ 469013 w 959968"/>
                  <a:gd name="connsiteY126" fmla="*/ 296218 h 962709"/>
                  <a:gd name="connsiteX127" fmla="*/ 479984 w 959968"/>
                  <a:gd name="connsiteY127" fmla="*/ 266048 h 962709"/>
                  <a:gd name="connsiteX128" fmla="*/ 488212 w 959968"/>
                  <a:gd name="connsiteY128" fmla="*/ 257820 h 962709"/>
                  <a:gd name="connsiteX129" fmla="*/ 499184 w 959968"/>
                  <a:gd name="connsiteY129" fmla="*/ 257820 h 962709"/>
                  <a:gd name="connsiteX130" fmla="*/ 499184 w 959968"/>
                  <a:gd name="connsiteY130" fmla="*/ 263305 h 962709"/>
                  <a:gd name="connsiteX131" fmla="*/ 510154 w 959968"/>
                  <a:gd name="connsiteY131" fmla="*/ 279762 h 962709"/>
                  <a:gd name="connsiteX132" fmla="*/ 512898 w 959968"/>
                  <a:gd name="connsiteY132" fmla="*/ 279762 h 962709"/>
                  <a:gd name="connsiteX133" fmla="*/ 512898 w 959968"/>
                  <a:gd name="connsiteY133" fmla="*/ 279762 h 962709"/>
                  <a:gd name="connsiteX134" fmla="*/ 512898 w 959968"/>
                  <a:gd name="connsiteY134" fmla="*/ 279762 h 962709"/>
                  <a:gd name="connsiteX135" fmla="*/ 499184 w 959968"/>
                  <a:gd name="connsiteY135" fmla="*/ 315418 h 962709"/>
                  <a:gd name="connsiteX136" fmla="*/ 466270 w 959968"/>
                  <a:gd name="connsiteY136" fmla="*/ 304446 h 962709"/>
                  <a:gd name="connsiteX137" fmla="*/ 469013 w 959968"/>
                  <a:gd name="connsiteY137" fmla="*/ 296218 h 962709"/>
                  <a:gd name="connsiteX138" fmla="*/ 537582 w 959968"/>
                  <a:gd name="connsiteY138" fmla="*/ 252334 h 962709"/>
                  <a:gd name="connsiteX139" fmla="*/ 532098 w 959968"/>
                  <a:gd name="connsiteY139" fmla="*/ 241363 h 962709"/>
                  <a:gd name="connsiteX140" fmla="*/ 556781 w 959968"/>
                  <a:gd name="connsiteY140" fmla="*/ 139881 h 962709"/>
                  <a:gd name="connsiteX141" fmla="*/ 545811 w 959968"/>
                  <a:gd name="connsiteY141" fmla="*/ 123425 h 962709"/>
                  <a:gd name="connsiteX142" fmla="*/ 529354 w 959968"/>
                  <a:gd name="connsiteY142" fmla="*/ 134396 h 962709"/>
                  <a:gd name="connsiteX143" fmla="*/ 507412 w 959968"/>
                  <a:gd name="connsiteY143" fmla="*/ 227649 h 962709"/>
                  <a:gd name="connsiteX144" fmla="*/ 479984 w 959968"/>
                  <a:gd name="connsiteY144" fmla="*/ 230392 h 962709"/>
                  <a:gd name="connsiteX145" fmla="*/ 466270 w 959968"/>
                  <a:gd name="connsiteY145" fmla="*/ 241363 h 962709"/>
                  <a:gd name="connsiteX146" fmla="*/ 466270 w 959968"/>
                  <a:gd name="connsiteY146" fmla="*/ 90511 h 962709"/>
                  <a:gd name="connsiteX147" fmla="*/ 469013 w 959968"/>
                  <a:gd name="connsiteY147" fmla="*/ 87768 h 962709"/>
                  <a:gd name="connsiteX148" fmla="*/ 718605 w 959968"/>
                  <a:gd name="connsiteY148" fmla="*/ 87768 h 962709"/>
                  <a:gd name="connsiteX149" fmla="*/ 721348 w 959968"/>
                  <a:gd name="connsiteY149" fmla="*/ 90511 h 962709"/>
                  <a:gd name="connsiteX150" fmla="*/ 721348 w 959968"/>
                  <a:gd name="connsiteY150" fmla="*/ 277019 h 962709"/>
                  <a:gd name="connsiteX151" fmla="*/ 718605 w 959968"/>
                  <a:gd name="connsiteY151" fmla="*/ 279762 h 962709"/>
                  <a:gd name="connsiteX152" fmla="*/ 545811 w 959968"/>
                  <a:gd name="connsiteY152" fmla="*/ 279762 h 962709"/>
                  <a:gd name="connsiteX153" fmla="*/ 537582 w 959968"/>
                  <a:gd name="connsiteY153" fmla="*/ 252334 h 962709"/>
                  <a:gd name="connsiteX154" fmla="*/ 537582 w 959968"/>
                  <a:gd name="connsiteY154" fmla="*/ 252334 h 962709"/>
                  <a:gd name="connsiteX155" fmla="*/ 337360 w 959968"/>
                  <a:gd name="connsiteY155" fmla="*/ 493698 h 962709"/>
                  <a:gd name="connsiteX156" fmla="*/ 776203 w 959968"/>
                  <a:gd name="connsiteY156" fmla="*/ 493698 h 962709"/>
                  <a:gd name="connsiteX157" fmla="*/ 776203 w 959968"/>
                  <a:gd name="connsiteY157" fmla="*/ 652778 h 962709"/>
                  <a:gd name="connsiteX158" fmla="*/ 337360 w 959968"/>
                  <a:gd name="connsiteY158" fmla="*/ 652778 h 962709"/>
                  <a:gd name="connsiteX159" fmla="*/ 337360 w 959968"/>
                  <a:gd name="connsiteY159" fmla="*/ 493698 h 962709"/>
                  <a:gd name="connsiteX160" fmla="*/ 200222 w 959968"/>
                  <a:gd name="connsiteY160" fmla="*/ 27428 h 962709"/>
                  <a:gd name="connsiteX161" fmla="*/ 759747 w 959968"/>
                  <a:gd name="connsiteY161" fmla="*/ 27428 h 962709"/>
                  <a:gd name="connsiteX162" fmla="*/ 776203 w 959968"/>
                  <a:gd name="connsiteY162" fmla="*/ 43884 h 962709"/>
                  <a:gd name="connsiteX163" fmla="*/ 776203 w 959968"/>
                  <a:gd name="connsiteY163" fmla="*/ 463527 h 962709"/>
                  <a:gd name="connsiteX164" fmla="*/ 430615 w 959968"/>
                  <a:gd name="connsiteY164" fmla="*/ 463527 h 962709"/>
                  <a:gd name="connsiteX165" fmla="*/ 430615 w 959968"/>
                  <a:gd name="connsiteY165" fmla="*/ 433357 h 962709"/>
                  <a:gd name="connsiteX166" fmla="*/ 447071 w 959968"/>
                  <a:gd name="connsiteY166" fmla="*/ 436099 h 962709"/>
                  <a:gd name="connsiteX167" fmla="*/ 460785 w 959968"/>
                  <a:gd name="connsiteY167" fmla="*/ 433357 h 962709"/>
                  <a:gd name="connsiteX168" fmla="*/ 488212 w 959968"/>
                  <a:gd name="connsiteY168" fmla="*/ 405929 h 962709"/>
                  <a:gd name="connsiteX169" fmla="*/ 526612 w 959968"/>
                  <a:gd name="connsiteY169" fmla="*/ 301704 h 962709"/>
                  <a:gd name="connsiteX170" fmla="*/ 710377 w 959968"/>
                  <a:gd name="connsiteY170" fmla="*/ 301704 h 962709"/>
                  <a:gd name="connsiteX171" fmla="*/ 740547 w 959968"/>
                  <a:gd name="connsiteY171" fmla="*/ 271534 h 962709"/>
                  <a:gd name="connsiteX172" fmla="*/ 740547 w 959968"/>
                  <a:gd name="connsiteY172" fmla="*/ 90511 h 962709"/>
                  <a:gd name="connsiteX173" fmla="*/ 710377 w 959968"/>
                  <a:gd name="connsiteY173" fmla="*/ 60341 h 962709"/>
                  <a:gd name="connsiteX174" fmla="*/ 460785 w 959968"/>
                  <a:gd name="connsiteY174" fmla="*/ 60341 h 962709"/>
                  <a:gd name="connsiteX175" fmla="*/ 430615 w 959968"/>
                  <a:gd name="connsiteY175" fmla="*/ 90511 h 962709"/>
                  <a:gd name="connsiteX176" fmla="*/ 430615 w 959968"/>
                  <a:gd name="connsiteY176" fmla="*/ 277019 h 962709"/>
                  <a:gd name="connsiteX177" fmla="*/ 436101 w 959968"/>
                  <a:gd name="connsiteY177" fmla="*/ 290733 h 962709"/>
                  <a:gd name="connsiteX178" fmla="*/ 425129 w 959968"/>
                  <a:gd name="connsiteY178" fmla="*/ 320903 h 962709"/>
                  <a:gd name="connsiteX179" fmla="*/ 425129 w 959968"/>
                  <a:gd name="connsiteY179" fmla="*/ 320903 h 962709"/>
                  <a:gd name="connsiteX180" fmla="*/ 425129 w 959968"/>
                  <a:gd name="connsiteY180" fmla="*/ 320903 h 962709"/>
                  <a:gd name="connsiteX181" fmla="*/ 386730 w 959968"/>
                  <a:gd name="connsiteY181" fmla="*/ 296218 h 962709"/>
                  <a:gd name="connsiteX182" fmla="*/ 370274 w 959968"/>
                  <a:gd name="connsiteY182" fmla="*/ 287990 h 962709"/>
                  <a:gd name="connsiteX183" fmla="*/ 397701 w 959968"/>
                  <a:gd name="connsiteY183" fmla="*/ 227649 h 962709"/>
                  <a:gd name="connsiteX184" fmla="*/ 320904 w 959968"/>
                  <a:gd name="connsiteY184" fmla="*/ 150852 h 962709"/>
                  <a:gd name="connsiteX185" fmla="*/ 244107 w 959968"/>
                  <a:gd name="connsiteY185" fmla="*/ 227649 h 962709"/>
                  <a:gd name="connsiteX186" fmla="*/ 271535 w 959968"/>
                  <a:gd name="connsiteY186" fmla="*/ 287990 h 962709"/>
                  <a:gd name="connsiteX187" fmla="*/ 257821 w 959968"/>
                  <a:gd name="connsiteY187" fmla="*/ 296218 h 962709"/>
                  <a:gd name="connsiteX188" fmla="*/ 255077 w 959968"/>
                  <a:gd name="connsiteY188" fmla="*/ 296218 h 962709"/>
                  <a:gd name="connsiteX189" fmla="*/ 211193 w 959968"/>
                  <a:gd name="connsiteY189" fmla="*/ 381244 h 962709"/>
                  <a:gd name="connsiteX190" fmla="*/ 211193 w 959968"/>
                  <a:gd name="connsiteY190" fmla="*/ 460784 h 962709"/>
                  <a:gd name="connsiteX191" fmla="*/ 178280 w 959968"/>
                  <a:gd name="connsiteY191" fmla="*/ 460784 h 962709"/>
                  <a:gd name="connsiteX192" fmla="*/ 178280 w 959968"/>
                  <a:gd name="connsiteY192" fmla="*/ 41142 h 962709"/>
                  <a:gd name="connsiteX193" fmla="*/ 200222 w 959968"/>
                  <a:gd name="connsiteY193" fmla="*/ 27428 h 962709"/>
                  <a:gd name="connsiteX194" fmla="*/ 200222 w 959968"/>
                  <a:gd name="connsiteY194" fmla="*/ 27428 h 962709"/>
                  <a:gd name="connsiteX195" fmla="*/ 27428 w 959968"/>
                  <a:gd name="connsiteY195" fmla="*/ 137139 h 962709"/>
                  <a:gd name="connsiteX196" fmla="*/ 76797 w 959968"/>
                  <a:gd name="connsiteY196" fmla="*/ 87768 h 962709"/>
                  <a:gd name="connsiteX197" fmla="*/ 156338 w 959968"/>
                  <a:gd name="connsiteY197" fmla="*/ 87768 h 962709"/>
                  <a:gd name="connsiteX198" fmla="*/ 156338 w 959968"/>
                  <a:gd name="connsiteY198" fmla="*/ 120682 h 962709"/>
                  <a:gd name="connsiteX199" fmla="*/ 106969 w 959968"/>
                  <a:gd name="connsiteY199" fmla="*/ 120682 h 962709"/>
                  <a:gd name="connsiteX200" fmla="*/ 63083 w 959968"/>
                  <a:gd name="connsiteY200" fmla="*/ 164566 h 962709"/>
                  <a:gd name="connsiteX201" fmla="*/ 63083 w 959968"/>
                  <a:gd name="connsiteY201" fmla="*/ 647292 h 962709"/>
                  <a:gd name="connsiteX202" fmla="*/ 30170 w 959968"/>
                  <a:gd name="connsiteY202" fmla="*/ 647292 h 962709"/>
                  <a:gd name="connsiteX203" fmla="*/ 30170 w 959968"/>
                  <a:gd name="connsiteY203" fmla="*/ 137139 h 962709"/>
                  <a:gd name="connsiteX204" fmla="*/ 896885 w 959968"/>
                  <a:gd name="connsiteY204" fmla="*/ 652778 h 962709"/>
                  <a:gd name="connsiteX205" fmla="*/ 896885 w 959968"/>
                  <a:gd name="connsiteY205" fmla="*/ 170051 h 962709"/>
                  <a:gd name="connsiteX206" fmla="*/ 853000 w 959968"/>
                  <a:gd name="connsiteY206" fmla="*/ 126167 h 962709"/>
                  <a:gd name="connsiteX207" fmla="*/ 803631 w 959968"/>
                  <a:gd name="connsiteY207" fmla="*/ 126167 h 962709"/>
                  <a:gd name="connsiteX208" fmla="*/ 803631 w 959968"/>
                  <a:gd name="connsiteY208" fmla="*/ 90511 h 962709"/>
                  <a:gd name="connsiteX209" fmla="*/ 883171 w 959968"/>
                  <a:gd name="connsiteY209" fmla="*/ 90511 h 962709"/>
                  <a:gd name="connsiteX210" fmla="*/ 932541 w 959968"/>
                  <a:gd name="connsiteY210" fmla="*/ 139881 h 962709"/>
                  <a:gd name="connsiteX211" fmla="*/ 932541 w 959968"/>
                  <a:gd name="connsiteY211" fmla="*/ 652778 h 962709"/>
                  <a:gd name="connsiteX212" fmla="*/ 896885 w 959968"/>
                  <a:gd name="connsiteY212" fmla="*/ 652778 h 9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959968" h="962709">
                    <a:moveTo>
                      <a:pt x="959969" y="137139"/>
                    </a:moveTo>
                    <a:cubicBezTo>
                      <a:pt x="959969" y="95997"/>
                      <a:pt x="927055" y="60341"/>
                      <a:pt x="883171" y="60341"/>
                    </a:cubicBezTo>
                    <a:lnTo>
                      <a:pt x="803631" y="60341"/>
                    </a:lnTo>
                    <a:lnTo>
                      <a:pt x="803631" y="43884"/>
                    </a:lnTo>
                    <a:cubicBezTo>
                      <a:pt x="803631" y="19199"/>
                      <a:pt x="784431" y="0"/>
                      <a:pt x="759747" y="0"/>
                    </a:cubicBezTo>
                    <a:lnTo>
                      <a:pt x="200222" y="0"/>
                    </a:lnTo>
                    <a:cubicBezTo>
                      <a:pt x="175538" y="0"/>
                      <a:pt x="156338" y="19199"/>
                      <a:pt x="156338" y="43884"/>
                    </a:cubicBezTo>
                    <a:lnTo>
                      <a:pt x="156338" y="60341"/>
                    </a:lnTo>
                    <a:lnTo>
                      <a:pt x="76797" y="60341"/>
                    </a:lnTo>
                    <a:cubicBezTo>
                      <a:pt x="35656" y="60341"/>
                      <a:pt x="0" y="93254"/>
                      <a:pt x="0" y="137139"/>
                    </a:cubicBezTo>
                    <a:lnTo>
                      <a:pt x="0" y="696662"/>
                    </a:lnTo>
                    <a:cubicBezTo>
                      <a:pt x="0" y="737803"/>
                      <a:pt x="32914" y="773459"/>
                      <a:pt x="76797" y="773459"/>
                    </a:cubicBezTo>
                    <a:lnTo>
                      <a:pt x="142624" y="773459"/>
                    </a:lnTo>
                    <a:cubicBezTo>
                      <a:pt x="150852" y="773459"/>
                      <a:pt x="156338" y="767974"/>
                      <a:pt x="156338" y="759745"/>
                    </a:cubicBezTo>
                    <a:cubicBezTo>
                      <a:pt x="156338" y="751517"/>
                      <a:pt x="150852" y="746031"/>
                      <a:pt x="142624" y="746031"/>
                    </a:cubicBezTo>
                    <a:lnTo>
                      <a:pt x="76797" y="746031"/>
                    </a:lnTo>
                    <a:cubicBezTo>
                      <a:pt x="49369" y="746031"/>
                      <a:pt x="27428" y="724089"/>
                      <a:pt x="27428" y="696662"/>
                    </a:cubicBezTo>
                    <a:lnTo>
                      <a:pt x="27428" y="680205"/>
                    </a:lnTo>
                    <a:lnTo>
                      <a:pt x="932541" y="680205"/>
                    </a:lnTo>
                    <a:lnTo>
                      <a:pt x="932541" y="696662"/>
                    </a:lnTo>
                    <a:cubicBezTo>
                      <a:pt x="932541" y="724089"/>
                      <a:pt x="910599" y="746031"/>
                      <a:pt x="883171" y="746031"/>
                    </a:cubicBezTo>
                    <a:lnTo>
                      <a:pt x="197480" y="746031"/>
                    </a:lnTo>
                    <a:cubicBezTo>
                      <a:pt x="189252" y="746031"/>
                      <a:pt x="183766" y="751517"/>
                      <a:pt x="183766" y="759745"/>
                    </a:cubicBezTo>
                    <a:cubicBezTo>
                      <a:pt x="183766" y="767974"/>
                      <a:pt x="189252" y="773459"/>
                      <a:pt x="197480" y="773459"/>
                    </a:cubicBezTo>
                    <a:lnTo>
                      <a:pt x="356560" y="773459"/>
                    </a:lnTo>
                    <a:lnTo>
                      <a:pt x="356560" y="869456"/>
                    </a:lnTo>
                    <a:lnTo>
                      <a:pt x="277019" y="869456"/>
                    </a:lnTo>
                    <a:cubicBezTo>
                      <a:pt x="260563" y="869456"/>
                      <a:pt x="246849" y="883169"/>
                      <a:pt x="246849" y="899626"/>
                    </a:cubicBezTo>
                    <a:lnTo>
                      <a:pt x="246849" y="932540"/>
                    </a:lnTo>
                    <a:cubicBezTo>
                      <a:pt x="246849" y="948995"/>
                      <a:pt x="260563" y="962709"/>
                      <a:pt x="277019" y="962709"/>
                    </a:cubicBezTo>
                    <a:lnTo>
                      <a:pt x="559525" y="962709"/>
                    </a:lnTo>
                    <a:cubicBezTo>
                      <a:pt x="567753" y="962709"/>
                      <a:pt x="573239" y="957224"/>
                      <a:pt x="573239" y="948995"/>
                    </a:cubicBezTo>
                    <a:cubicBezTo>
                      <a:pt x="573239" y="940768"/>
                      <a:pt x="567753" y="935282"/>
                      <a:pt x="559525" y="935282"/>
                    </a:cubicBezTo>
                    <a:lnTo>
                      <a:pt x="277019" y="935282"/>
                    </a:lnTo>
                    <a:cubicBezTo>
                      <a:pt x="277019" y="935282"/>
                      <a:pt x="277019" y="935282"/>
                      <a:pt x="277019" y="935282"/>
                    </a:cubicBezTo>
                    <a:lnTo>
                      <a:pt x="277019" y="902369"/>
                    </a:lnTo>
                    <a:cubicBezTo>
                      <a:pt x="277019" y="902369"/>
                      <a:pt x="277019" y="902369"/>
                      <a:pt x="277019" y="902369"/>
                    </a:cubicBezTo>
                    <a:lnTo>
                      <a:pt x="682950" y="902369"/>
                    </a:lnTo>
                    <a:cubicBezTo>
                      <a:pt x="682950" y="902369"/>
                      <a:pt x="682950" y="902369"/>
                      <a:pt x="682950" y="902369"/>
                    </a:cubicBezTo>
                    <a:lnTo>
                      <a:pt x="682950" y="935282"/>
                    </a:lnTo>
                    <a:cubicBezTo>
                      <a:pt x="682950" y="935282"/>
                      <a:pt x="682950" y="935282"/>
                      <a:pt x="682950" y="935282"/>
                    </a:cubicBezTo>
                    <a:lnTo>
                      <a:pt x="617123" y="935282"/>
                    </a:lnTo>
                    <a:cubicBezTo>
                      <a:pt x="608895" y="935282"/>
                      <a:pt x="603409" y="940768"/>
                      <a:pt x="603409" y="948995"/>
                    </a:cubicBezTo>
                    <a:cubicBezTo>
                      <a:pt x="603409" y="957224"/>
                      <a:pt x="608895" y="962709"/>
                      <a:pt x="617123" y="962709"/>
                    </a:cubicBezTo>
                    <a:lnTo>
                      <a:pt x="682950" y="962709"/>
                    </a:lnTo>
                    <a:cubicBezTo>
                      <a:pt x="699406" y="962709"/>
                      <a:pt x="713120" y="948995"/>
                      <a:pt x="713120" y="932540"/>
                    </a:cubicBezTo>
                    <a:lnTo>
                      <a:pt x="713120" y="899626"/>
                    </a:lnTo>
                    <a:cubicBezTo>
                      <a:pt x="713120" y="883169"/>
                      <a:pt x="699406" y="869456"/>
                      <a:pt x="682950" y="869456"/>
                    </a:cubicBezTo>
                    <a:lnTo>
                      <a:pt x="603409" y="869456"/>
                    </a:lnTo>
                    <a:lnTo>
                      <a:pt x="603409" y="773459"/>
                    </a:lnTo>
                    <a:lnTo>
                      <a:pt x="883171" y="773459"/>
                    </a:lnTo>
                    <a:cubicBezTo>
                      <a:pt x="924313" y="773459"/>
                      <a:pt x="959969" y="740546"/>
                      <a:pt x="959969" y="696662"/>
                    </a:cubicBezTo>
                    <a:lnTo>
                      <a:pt x="959969" y="137139"/>
                    </a:lnTo>
                    <a:close/>
                    <a:moveTo>
                      <a:pt x="496440" y="869456"/>
                    </a:moveTo>
                    <a:lnTo>
                      <a:pt x="463528" y="869456"/>
                    </a:lnTo>
                    <a:lnTo>
                      <a:pt x="463528" y="836543"/>
                    </a:lnTo>
                    <a:cubicBezTo>
                      <a:pt x="463528" y="836543"/>
                      <a:pt x="463528" y="833800"/>
                      <a:pt x="466270" y="833800"/>
                    </a:cubicBezTo>
                    <a:lnTo>
                      <a:pt x="496440" y="833800"/>
                    </a:lnTo>
                    <a:cubicBezTo>
                      <a:pt x="496440" y="833800"/>
                      <a:pt x="499184" y="833800"/>
                      <a:pt x="499184" y="836543"/>
                    </a:cubicBezTo>
                    <a:lnTo>
                      <a:pt x="499184" y="869456"/>
                    </a:lnTo>
                    <a:close/>
                    <a:moveTo>
                      <a:pt x="573239" y="869456"/>
                    </a:moveTo>
                    <a:lnTo>
                      <a:pt x="523868" y="869456"/>
                    </a:lnTo>
                    <a:lnTo>
                      <a:pt x="523868" y="836543"/>
                    </a:lnTo>
                    <a:cubicBezTo>
                      <a:pt x="523868" y="820086"/>
                      <a:pt x="510154" y="806372"/>
                      <a:pt x="493698" y="806372"/>
                    </a:cubicBezTo>
                    <a:lnTo>
                      <a:pt x="463528" y="806372"/>
                    </a:lnTo>
                    <a:cubicBezTo>
                      <a:pt x="447071" y="806372"/>
                      <a:pt x="433357" y="820086"/>
                      <a:pt x="433357" y="836543"/>
                    </a:cubicBezTo>
                    <a:lnTo>
                      <a:pt x="433357" y="869456"/>
                    </a:lnTo>
                    <a:lnTo>
                      <a:pt x="383987" y="869456"/>
                    </a:lnTo>
                    <a:lnTo>
                      <a:pt x="383987" y="773459"/>
                    </a:lnTo>
                    <a:lnTo>
                      <a:pt x="573239" y="773459"/>
                    </a:lnTo>
                    <a:lnTo>
                      <a:pt x="573239" y="869456"/>
                    </a:lnTo>
                    <a:close/>
                    <a:moveTo>
                      <a:pt x="869458" y="652778"/>
                    </a:moveTo>
                    <a:lnTo>
                      <a:pt x="803631" y="652778"/>
                    </a:lnTo>
                    <a:lnTo>
                      <a:pt x="803631" y="153594"/>
                    </a:lnTo>
                    <a:lnTo>
                      <a:pt x="853000" y="153594"/>
                    </a:lnTo>
                    <a:cubicBezTo>
                      <a:pt x="861230" y="153594"/>
                      <a:pt x="869458" y="161823"/>
                      <a:pt x="869458" y="170051"/>
                    </a:cubicBezTo>
                    <a:lnTo>
                      <a:pt x="869458" y="652778"/>
                    </a:lnTo>
                    <a:close/>
                    <a:moveTo>
                      <a:pt x="156338" y="652778"/>
                    </a:moveTo>
                    <a:lnTo>
                      <a:pt x="90511" y="652778"/>
                    </a:lnTo>
                    <a:lnTo>
                      <a:pt x="90511" y="170051"/>
                    </a:lnTo>
                    <a:cubicBezTo>
                      <a:pt x="90511" y="161823"/>
                      <a:pt x="98739" y="153594"/>
                      <a:pt x="106969" y="153594"/>
                    </a:cubicBezTo>
                    <a:lnTo>
                      <a:pt x="156338" y="153594"/>
                    </a:lnTo>
                    <a:lnTo>
                      <a:pt x="156338" y="652778"/>
                    </a:lnTo>
                    <a:close/>
                    <a:moveTo>
                      <a:pt x="183766" y="493698"/>
                    </a:moveTo>
                    <a:lnTo>
                      <a:pt x="309932" y="493698"/>
                    </a:lnTo>
                    <a:lnTo>
                      <a:pt x="309932" y="652778"/>
                    </a:lnTo>
                    <a:lnTo>
                      <a:pt x="183766" y="652778"/>
                    </a:lnTo>
                    <a:lnTo>
                      <a:pt x="183766" y="493698"/>
                    </a:lnTo>
                    <a:close/>
                    <a:moveTo>
                      <a:pt x="277019" y="230392"/>
                    </a:moveTo>
                    <a:cubicBezTo>
                      <a:pt x="277019" y="202965"/>
                      <a:pt x="298962" y="181022"/>
                      <a:pt x="326390" y="181022"/>
                    </a:cubicBezTo>
                    <a:cubicBezTo>
                      <a:pt x="353818" y="181022"/>
                      <a:pt x="375759" y="202965"/>
                      <a:pt x="375759" y="230392"/>
                    </a:cubicBezTo>
                    <a:cubicBezTo>
                      <a:pt x="375759" y="257820"/>
                      <a:pt x="353818" y="279762"/>
                      <a:pt x="326390" y="279762"/>
                    </a:cubicBezTo>
                    <a:cubicBezTo>
                      <a:pt x="298962" y="279762"/>
                      <a:pt x="277019" y="257820"/>
                      <a:pt x="277019" y="230392"/>
                    </a:cubicBezTo>
                    <a:lnTo>
                      <a:pt x="277019" y="230392"/>
                    </a:lnTo>
                    <a:close/>
                    <a:moveTo>
                      <a:pt x="323646" y="307189"/>
                    </a:moveTo>
                    <a:cubicBezTo>
                      <a:pt x="334618" y="307189"/>
                      <a:pt x="345588" y="309932"/>
                      <a:pt x="353818" y="312675"/>
                    </a:cubicBezTo>
                    <a:lnTo>
                      <a:pt x="334618" y="329132"/>
                    </a:lnTo>
                    <a:cubicBezTo>
                      <a:pt x="329132" y="334617"/>
                      <a:pt x="320904" y="334617"/>
                      <a:pt x="312676" y="329132"/>
                    </a:cubicBezTo>
                    <a:lnTo>
                      <a:pt x="293476" y="312675"/>
                    </a:lnTo>
                    <a:cubicBezTo>
                      <a:pt x="304447" y="309932"/>
                      <a:pt x="312676" y="307189"/>
                      <a:pt x="323646" y="307189"/>
                    </a:cubicBezTo>
                    <a:lnTo>
                      <a:pt x="323646" y="307189"/>
                    </a:lnTo>
                    <a:close/>
                    <a:moveTo>
                      <a:pt x="268791" y="329132"/>
                    </a:moveTo>
                    <a:lnTo>
                      <a:pt x="296219" y="351074"/>
                    </a:lnTo>
                    <a:cubicBezTo>
                      <a:pt x="304447" y="356560"/>
                      <a:pt x="315418" y="362045"/>
                      <a:pt x="323646" y="362045"/>
                    </a:cubicBezTo>
                    <a:cubicBezTo>
                      <a:pt x="334618" y="362045"/>
                      <a:pt x="342846" y="359302"/>
                      <a:pt x="351074" y="351074"/>
                    </a:cubicBezTo>
                    <a:lnTo>
                      <a:pt x="378502" y="329132"/>
                    </a:lnTo>
                    <a:lnTo>
                      <a:pt x="408673" y="348331"/>
                    </a:lnTo>
                    <a:cubicBezTo>
                      <a:pt x="416901" y="353817"/>
                      <a:pt x="425129" y="353817"/>
                      <a:pt x="433357" y="351074"/>
                    </a:cubicBezTo>
                    <a:cubicBezTo>
                      <a:pt x="441585" y="348331"/>
                      <a:pt x="449815" y="342846"/>
                      <a:pt x="452557" y="334617"/>
                    </a:cubicBezTo>
                    <a:lnTo>
                      <a:pt x="455299" y="329132"/>
                    </a:lnTo>
                    <a:lnTo>
                      <a:pt x="488212" y="340103"/>
                    </a:lnTo>
                    <a:lnTo>
                      <a:pt x="466270" y="400443"/>
                    </a:lnTo>
                    <a:cubicBezTo>
                      <a:pt x="463528" y="405929"/>
                      <a:pt x="460785" y="408672"/>
                      <a:pt x="455299" y="411415"/>
                    </a:cubicBezTo>
                    <a:cubicBezTo>
                      <a:pt x="449815" y="414157"/>
                      <a:pt x="444329" y="411415"/>
                      <a:pt x="441585" y="408672"/>
                    </a:cubicBezTo>
                    <a:lnTo>
                      <a:pt x="433357" y="403186"/>
                    </a:lnTo>
                    <a:lnTo>
                      <a:pt x="433357" y="386729"/>
                    </a:lnTo>
                    <a:cubicBezTo>
                      <a:pt x="433357" y="378501"/>
                      <a:pt x="427871" y="373015"/>
                      <a:pt x="419643" y="373015"/>
                    </a:cubicBezTo>
                    <a:cubicBezTo>
                      <a:pt x="411415" y="373015"/>
                      <a:pt x="405929" y="378501"/>
                      <a:pt x="405929" y="386729"/>
                    </a:cubicBezTo>
                    <a:lnTo>
                      <a:pt x="405929" y="411415"/>
                    </a:lnTo>
                    <a:cubicBezTo>
                      <a:pt x="405929" y="411415"/>
                      <a:pt x="405929" y="411415"/>
                      <a:pt x="405929" y="411415"/>
                    </a:cubicBezTo>
                    <a:lnTo>
                      <a:pt x="405929" y="466270"/>
                    </a:lnTo>
                    <a:lnTo>
                      <a:pt x="246849" y="466270"/>
                    </a:lnTo>
                    <a:lnTo>
                      <a:pt x="246849" y="386729"/>
                    </a:lnTo>
                    <a:cubicBezTo>
                      <a:pt x="246849" y="364787"/>
                      <a:pt x="255077" y="345588"/>
                      <a:pt x="268791" y="329132"/>
                    </a:cubicBezTo>
                    <a:lnTo>
                      <a:pt x="268791" y="329132"/>
                    </a:lnTo>
                    <a:close/>
                    <a:moveTo>
                      <a:pt x="469013" y="296218"/>
                    </a:moveTo>
                    <a:cubicBezTo>
                      <a:pt x="469013" y="296218"/>
                      <a:pt x="469013" y="296218"/>
                      <a:pt x="469013" y="296218"/>
                    </a:cubicBezTo>
                    <a:lnTo>
                      <a:pt x="479984" y="266048"/>
                    </a:lnTo>
                    <a:cubicBezTo>
                      <a:pt x="482726" y="260563"/>
                      <a:pt x="485470" y="257820"/>
                      <a:pt x="488212" y="257820"/>
                    </a:cubicBezTo>
                    <a:cubicBezTo>
                      <a:pt x="490956" y="255077"/>
                      <a:pt x="493698" y="255077"/>
                      <a:pt x="499184" y="257820"/>
                    </a:cubicBezTo>
                    <a:lnTo>
                      <a:pt x="499184" y="263305"/>
                    </a:lnTo>
                    <a:cubicBezTo>
                      <a:pt x="496440" y="271534"/>
                      <a:pt x="501926" y="279762"/>
                      <a:pt x="510154" y="279762"/>
                    </a:cubicBezTo>
                    <a:cubicBezTo>
                      <a:pt x="510154" y="279762"/>
                      <a:pt x="512898" y="279762"/>
                      <a:pt x="512898" y="279762"/>
                    </a:cubicBezTo>
                    <a:cubicBezTo>
                      <a:pt x="512898" y="279762"/>
                      <a:pt x="512898" y="279762"/>
                      <a:pt x="512898" y="279762"/>
                    </a:cubicBezTo>
                    <a:cubicBezTo>
                      <a:pt x="512898" y="279762"/>
                      <a:pt x="512898" y="279762"/>
                      <a:pt x="512898" y="279762"/>
                    </a:cubicBezTo>
                    <a:lnTo>
                      <a:pt x="499184" y="315418"/>
                    </a:lnTo>
                    <a:lnTo>
                      <a:pt x="466270" y="304446"/>
                    </a:lnTo>
                    <a:lnTo>
                      <a:pt x="469013" y="296218"/>
                    </a:lnTo>
                    <a:close/>
                    <a:moveTo>
                      <a:pt x="537582" y="252334"/>
                    </a:moveTo>
                    <a:cubicBezTo>
                      <a:pt x="534840" y="249591"/>
                      <a:pt x="534840" y="246849"/>
                      <a:pt x="532098" y="241363"/>
                    </a:cubicBezTo>
                    <a:lnTo>
                      <a:pt x="556781" y="139881"/>
                    </a:lnTo>
                    <a:cubicBezTo>
                      <a:pt x="559525" y="131653"/>
                      <a:pt x="554039" y="123425"/>
                      <a:pt x="545811" y="123425"/>
                    </a:cubicBezTo>
                    <a:cubicBezTo>
                      <a:pt x="537582" y="120682"/>
                      <a:pt x="529354" y="126167"/>
                      <a:pt x="529354" y="134396"/>
                    </a:cubicBezTo>
                    <a:lnTo>
                      <a:pt x="507412" y="227649"/>
                    </a:lnTo>
                    <a:cubicBezTo>
                      <a:pt x="499184" y="224906"/>
                      <a:pt x="488212" y="227649"/>
                      <a:pt x="479984" y="230392"/>
                    </a:cubicBezTo>
                    <a:cubicBezTo>
                      <a:pt x="474498" y="233135"/>
                      <a:pt x="469013" y="235877"/>
                      <a:pt x="466270" y="241363"/>
                    </a:cubicBezTo>
                    <a:lnTo>
                      <a:pt x="466270" y="90511"/>
                    </a:lnTo>
                    <a:cubicBezTo>
                      <a:pt x="466270" y="90511"/>
                      <a:pt x="466270" y="87768"/>
                      <a:pt x="469013" y="87768"/>
                    </a:cubicBezTo>
                    <a:lnTo>
                      <a:pt x="718605" y="87768"/>
                    </a:lnTo>
                    <a:cubicBezTo>
                      <a:pt x="718605" y="87768"/>
                      <a:pt x="721348" y="87768"/>
                      <a:pt x="721348" y="90511"/>
                    </a:cubicBezTo>
                    <a:lnTo>
                      <a:pt x="721348" y="277019"/>
                    </a:lnTo>
                    <a:cubicBezTo>
                      <a:pt x="721348" y="277019"/>
                      <a:pt x="721348" y="279762"/>
                      <a:pt x="718605" y="279762"/>
                    </a:cubicBezTo>
                    <a:lnTo>
                      <a:pt x="545811" y="279762"/>
                    </a:lnTo>
                    <a:cubicBezTo>
                      <a:pt x="540326" y="271534"/>
                      <a:pt x="540326" y="260563"/>
                      <a:pt x="537582" y="252334"/>
                    </a:cubicBezTo>
                    <a:lnTo>
                      <a:pt x="537582" y="252334"/>
                    </a:lnTo>
                    <a:close/>
                    <a:moveTo>
                      <a:pt x="337360" y="493698"/>
                    </a:moveTo>
                    <a:lnTo>
                      <a:pt x="776203" y="493698"/>
                    </a:lnTo>
                    <a:lnTo>
                      <a:pt x="776203" y="652778"/>
                    </a:lnTo>
                    <a:lnTo>
                      <a:pt x="337360" y="652778"/>
                    </a:lnTo>
                    <a:lnTo>
                      <a:pt x="337360" y="493698"/>
                    </a:lnTo>
                    <a:close/>
                    <a:moveTo>
                      <a:pt x="200222" y="27428"/>
                    </a:moveTo>
                    <a:lnTo>
                      <a:pt x="759747" y="27428"/>
                    </a:lnTo>
                    <a:cubicBezTo>
                      <a:pt x="767975" y="27428"/>
                      <a:pt x="776203" y="35656"/>
                      <a:pt x="776203" y="43884"/>
                    </a:cubicBezTo>
                    <a:lnTo>
                      <a:pt x="776203" y="463527"/>
                    </a:lnTo>
                    <a:lnTo>
                      <a:pt x="430615" y="463527"/>
                    </a:lnTo>
                    <a:lnTo>
                      <a:pt x="430615" y="433357"/>
                    </a:lnTo>
                    <a:cubicBezTo>
                      <a:pt x="436101" y="436099"/>
                      <a:pt x="441585" y="436099"/>
                      <a:pt x="447071" y="436099"/>
                    </a:cubicBezTo>
                    <a:cubicBezTo>
                      <a:pt x="452557" y="436099"/>
                      <a:pt x="455299" y="436099"/>
                      <a:pt x="460785" y="433357"/>
                    </a:cubicBezTo>
                    <a:cubicBezTo>
                      <a:pt x="474498" y="427871"/>
                      <a:pt x="485470" y="419643"/>
                      <a:pt x="488212" y="405929"/>
                    </a:cubicBezTo>
                    <a:lnTo>
                      <a:pt x="526612" y="301704"/>
                    </a:lnTo>
                    <a:lnTo>
                      <a:pt x="710377" y="301704"/>
                    </a:lnTo>
                    <a:cubicBezTo>
                      <a:pt x="726833" y="301704"/>
                      <a:pt x="740547" y="287990"/>
                      <a:pt x="740547" y="271534"/>
                    </a:cubicBezTo>
                    <a:lnTo>
                      <a:pt x="740547" y="90511"/>
                    </a:lnTo>
                    <a:cubicBezTo>
                      <a:pt x="740547" y="74054"/>
                      <a:pt x="726833" y="60341"/>
                      <a:pt x="710377" y="60341"/>
                    </a:cubicBezTo>
                    <a:lnTo>
                      <a:pt x="460785" y="60341"/>
                    </a:lnTo>
                    <a:cubicBezTo>
                      <a:pt x="444329" y="60341"/>
                      <a:pt x="430615" y="74054"/>
                      <a:pt x="430615" y="90511"/>
                    </a:cubicBezTo>
                    <a:lnTo>
                      <a:pt x="430615" y="277019"/>
                    </a:lnTo>
                    <a:cubicBezTo>
                      <a:pt x="430615" y="282505"/>
                      <a:pt x="433357" y="287990"/>
                      <a:pt x="436101" y="290733"/>
                    </a:cubicBezTo>
                    <a:lnTo>
                      <a:pt x="425129" y="320903"/>
                    </a:lnTo>
                    <a:cubicBezTo>
                      <a:pt x="425129" y="320903"/>
                      <a:pt x="425129" y="320903"/>
                      <a:pt x="425129" y="320903"/>
                    </a:cubicBezTo>
                    <a:cubicBezTo>
                      <a:pt x="425129" y="320903"/>
                      <a:pt x="425129" y="320903"/>
                      <a:pt x="425129" y="320903"/>
                    </a:cubicBezTo>
                    <a:lnTo>
                      <a:pt x="386730" y="296218"/>
                    </a:lnTo>
                    <a:cubicBezTo>
                      <a:pt x="381245" y="293475"/>
                      <a:pt x="375759" y="290733"/>
                      <a:pt x="370274" y="287990"/>
                    </a:cubicBezTo>
                    <a:cubicBezTo>
                      <a:pt x="386730" y="274277"/>
                      <a:pt x="397701" y="252334"/>
                      <a:pt x="397701" y="227649"/>
                    </a:cubicBezTo>
                    <a:cubicBezTo>
                      <a:pt x="397701" y="186508"/>
                      <a:pt x="364788" y="150852"/>
                      <a:pt x="320904" y="150852"/>
                    </a:cubicBezTo>
                    <a:cubicBezTo>
                      <a:pt x="277019" y="150852"/>
                      <a:pt x="244107" y="183765"/>
                      <a:pt x="244107" y="227649"/>
                    </a:cubicBezTo>
                    <a:cubicBezTo>
                      <a:pt x="244107" y="252334"/>
                      <a:pt x="255077" y="274277"/>
                      <a:pt x="271535" y="287990"/>
                    </a:cubicBezTo>
                    <a:cubicBezTo>
                      <a:pt x="266049" y="290733"/>
                      <a:pt x="260563" y="293475"/>
                      <a:pt x="257821" y="296218"/>
                    </a:cubicBezTo>
                    <a:cubicBezTo>
                      <a:pt x="257821" y="296218"/>
                      <a:pt x="257821" y="296218"/>
                      <a:pt x="255077" y="296218"/>
                    </a:cubicBezTo>
                    <a:cubicBezTo>
                      <a:pt x="227649" y="315418"/>
                      <a:pt x="211193" y="348331"/>
                      <a:pt x="211193" y="381244"/>
                    </a:cubicBezTo>
                    <a:lnTo>
                      <a:pt x="211193" y="460784"/>
                    </a:lnTo>
                    <a:lnTo>
                      <a:pt x="178280" y="460784"/>
                    </a:lnTo>
                    <a:lnTo>
                      <a:pt x="178280" y="41142"/>
                    </a:lnTo>
                    <a:cubicBezTo>
                      <a:pt x="183766" y="35656"/>
                      <a:pt x="191994" y="27428"/>
                      <a:pt x="200222" y="27428"/>
                    </a:cubicBezTo>
                    <a:lnTo>
                      <a:pt x="200222" y="27428"/>
                    </a:lnTo>
                    <a:close/>
                    <a:moveTo>
                      <a:pt x="27428" y="137139"/>
                    </a:moveTo>
                    <a:cubicBezTo>
                      <a:pt x="27428" y="109711"/>
                      <a:pt x="49369" y="87768"/>
                      <a:pt x="76797" y="87768"/>
                    </a:cubicBezTo>
                    <a:lnTo>
                      <a:pt x="156338" y="87768"/>
                    </a:lnTo>
                    <a:lnTo>
                      <a:pt x="156338" y="120682"/>
                    </a:lnTo>
                    <a:lnTo>
                      <a:pt x="106969" y="120682"/>
                    </a:lnTo>
                    <a:cubicBezTo>
                      <a:pt x="82283" y="120682"/>
                      <a:pt x="63083" y="139881"/>
                      <a:pt x="63083" y="164566"/>
                    </a:cubicBezTo>
                    <a:lnTo>
                      <a:pt x="63083" y="647292"/>
                    </a:lnTo>
                    <a:lnTo>
                      <a:pt x="30170" y="647292"/>
                    </a:lnTo>
                    <a:lnTo>
                      <a:pt x="30170" y="137139"/>
                    </a:lnTo>
                    <a:close/>
                    <a:moveTo>
                      <a:pt x="896885" y="652778"/>
                    </a:moveTo>
                    <a:lnTo>
                      <a:pt x="896885" y="170051"/>
                    </a:lnTo>
                    <a:cubicBezTo>
                      <a:pt x="896885" y="145366"/>
                      <a:pt x="877686" y="126167"/>
                      <a:pt x="853000" y="126167"/>
                    </a:cubicBezTo>
                    <a:lnTo>
                      <a:pt x="803631" y="126167"/>
                    </a:lnTo>
                    <a:lnTo>
                      <a:pt x="803631" y="90511"/>
                    </a:lnTo>
                    <a:lnTo>
                      <a:pt x="883171" y="90511"/>
                    </a:lnTo>
                    <a:cubicBezTo>
                      <a:pt x="910599" y="90511"/>
                      <a:pt x="932541" y="112453"/>
                      <a:pt x="932541" y="139881"/>
                    </a:cubicBezTo>
                    <a:lnTo>
                      <a:pt x="932541" y="652778"/>
                    </a:lnTo>
                    <a:lnTo>
                      <a:pt x="896885" y="652778"/>
                    </a:lnTo>
                    <a:close/>
                  </a:path>
                </a:pathLst>
              </a:custGeom>
              <a:grpFill/>
              <a:ln w="2742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8DF7F87-07D9-4DF5-AF11-0E9EB82BDBDF}"/>
                  </a:ext>
                </a:extLst>
              </p:cNvPr>
              <p:cNvSpPr/>
              <p:nvPr/>
            </p:nvSpPr>
            <p:spPr>
              <a:xfrm>
                <a:off x="11056167" y="5956761"/>
                <a:ext cx="370273" cy="87768"/>
              </a:xfrm>
              <a:custGeom>
                <a:avLst/>
                <a:gdLst>
                  <a:gd name="connsiteX0" fmla="*/ 356560 w 370273"/>
                  <a:gd name="connsiteY0" fmla="*/ 30171 h 87768"/>
                  <a:gd name="connsiteX1" fmla="*/ 120682 w 370273"/>
                  <a:gd name="connsiteY1" fmla="*/ 30171 h 87768"/>
                  <a:gd name="connsiteX2" fmla="*/ 76799 w 370273"/>
                  <a:gd name="connsiteY2" fmla="*/ 0 h 87768"/>
                  <a:gd name="connsiteX3" fmla="*/ 32914 w 370273"/>
                  <a:gd name="connsiteY3" fmla="*/ 30171 h 87768"/>
                  <a:gd name="connsiteX4" fmla="*/ 13714 w 370273"/>
                  <a:gd name="connsiteY4" fmla="*/ 30171 h 87768"/>
                  <a:gd name="connsiteX5" fmla="*/ 0 w 370273"/>
                  <a:gd name="connsiteY5" fmla="*/ 43884 h 87768"/>
                  <a:gd name="connsiteX6" fmla="*/ 13714 w 370273"/>
                  <a:gd name="connsiteY6" fmla="*/ 57598 h 87768"/>
                  <a:gd name="connsiteX7" fmla="*/ 32914 w 370273"/>
                  <a:gd name="connsiteY7" fmla="*/ 57598 h 87768"/>
                  <a:gd name="connsiteX8" fmla="*/ 76799 w 370273"/>
                  <a:gd name="connsiteY8" fmla="*/ 87769 h 87768"/>
                  <a:gd name="connsiteX9" fmla="*/ 120682 w 370273"/>
                  <a:gd name="connsiteY9" fmla="*/ 57598 h 87768"/>
                  <a:gd name="connsiteX10" fmla="*/ 356560 w 370273"/>
                  <a:gd name="connsiteY10" fmla="*/ 57598 h 87768"/>
                  <a:gd name="connsiteX11" fmla="*/ 370274 w 370273"/>
                  <a:gd name="connsiteY11" fmla="*/ 43884 h 87768"/>
                  <a:gd name="connsiteX12" fmla="*/ 356560 w 370273"/>
                  <a:gd name="connsiteY12" fmla="*/ 30171 h 87768"/>
                  <a:gd name="connsiteX13" fmla="*/ 356560 w 370273"/>
                  <a:gd name="connsiteY13" fmla="*/ 30171 h 87768"/>
                  <a:gd name="connsiteX14" fmla="*/ 76799 w 370273"/>
                  <a:gd name="connsiteY14" fmla="*/ 60341 h 87768"/>
                  <a:gd name="connsiteX15" fmla="*/ 60341 w 370273"/>
                  <a:gd name="connsiteY15" fmla="*/ 43884 h 87768"/>
                  <a:gd name="connsiteX16" fmla="*/ 76799 w 370273"/>
                  <a:gd name="connsiteY16" fmla="*/ 27428 h 87768"/>
                  <a:gd name="connsiteX17" fmla="*/ 93255 w 370273"/>
                  <a:gd name="connsiteY17" fmla="*/ 43884 h 87768"/>
                  <a:gd name="connsiteX18" fmla="*/ 76799 w 370273"/>
                  <a:gd name="connsiteY18" fmla="*/ 60341 h 87768"/>
                  <a:gd name="connsiteX19" fmla="*/ 76799 w 370273"/>
                  <a:gd name="connsiteY19" fmla="*/ 60341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273" h="87768">
                    <a:moveTo>
                      <a:pt x="356560" y="30171"/>
                    </a:moveTo>
                    <a:lnTo>
                      <a:pt x="120682" y="30171"/>
                    </a:lnTo>
                    <a:cubicBezTo>
                      <a:pt x="115197" y="10971"/>
                      <a:pt x="98741" y="0"/>
                      <a:pt x="76799" y="0"/>
                    </a:cubicBezTo>
                    <a:cubicBezTo>
                      <a:pt x="57599" y="0"/>
                      <a:pt x="41142" y="13714"/>
                      <a:pt x="32914" y="30171"/>
                    </a:cubicBezTo>
                    <a:lnTo>
                      <a:pt x="13714" y="30171"/>
                    </a:lnTo>
                    <a:cubicBezTo>
                      <a:pt x="5486" y="30171"/>
                      <a:pt x="0" y="35656"/>
                      <a:pt x="0" y="43884"/>
                    </a:cubicBezTo>
                    <a:cubicBezTo>
                      <a:pt x="0" y="52112"/>
                      <a:pt x="5486" y="57598"/>
                      <a:pt x="13714" y="57598"/>
                    </a:cubicBezTo>
                    <a:lnTo>
                      <a:pt x="32914" y="57598"/>
                    </a:lnTo>
                    <a:cubicBezTo>
                      <a:pt x="38399" y="76797"/>
                      <a:pt x="54855" y="87769"/>
                      <a:pt x="76799" y="87769"/>
                    </a:cubicBezTo>
                    <a:cubicBezTo>
                      <a:pt x="98741" y="87769"/>
                      <a:pt x="112454" y="74055"/>
                      <a:pt x="120682" y="57598"/>
                    </a:cubicBezTo>
                    <a:lnTo>
                      <a:pt x="356560" y="57598"/>
                    </a:lnTo>
                    <a:cubicBezTo>
                      <a:pt x="364789" y="57598"/>
                      <a:pt x="370274" y="52112"/>
                      <a:pt x="370274" y="43884"/>
                    </a:cubicBezTo>
                    <a:cubicBezTo>
                      <a:pt x="370274" y="35656"/>
                      <a:pt x="362046" y="30171"/>
                      <a:pt x="356560" y="30171"/>
                    </a:cubicBezTo>
                    <a:lnTo>
                      <a:pt x="356560" y="30171"/>
                    </a:lnTo>
                    <a:close/>
                    <a:moveTo>
                      <a:pt x="76799" y="60341"/>
                    </a:moveTo>
                    <a:cubicBezTo>
                      <a:pt x="68569" y="60341"/>
                      <a:pt x="60341" y="52112"/>
                      <a:pt x="60341" y="43884"/>
                    </a:cubicBezTo>
                    <a:cubicBezTo>
                      <a:pt x="60341" y="35656"/>
                      <a:pt x="68569" y="27428"/>
                      <a:pt x="76799" y="27428"/>
                    </a:cubicBezTo>
                    <a:cubicBezTo>
                      <a:pt x="85027" y="27428"/>
                      <a:pt x="93255" y="35656"/>
                      <a:pt x="93255" y="43884"/>
                    </a:cubicBezTo>
                    <a:cubicBezTo>
                      <a:pt x="93255" y="52112"/>
                      <a:pt x="85027" y="60341"/>
                      <a:pt x="76799" y="60341"/>
                    </a:cubicBezTo>
                    <a:lnTo>
                      <a:pt x="76799" y="60341"/>
                    </a:lnTo>
                    <a:close/>
                  </a:path>
                </a:pathLst>
              </a:custGeom>
              <a:grpFill/>
              <a:ln w="2742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2CB0F73-1A70-F508-AE93-A12E17FCDD74}"/>
                  </a:ext>
                </a:extLst>
              </p:cNvPr>
              <p:cNvSpPr/>
              <p:nvPr/>
            </p:nvSpPr>
            <p:spPr>
              <a:xfrm>
                <a:off x="10908059" y="5986931"/>
                <a:ext cx="43883" cy="27427"/>
              </a:xfrm>
              <a:custGeom>
                <a:avLst/>
                <a:gdLst>
                  <a:gd name="connsiteX0" fmla="*/ 30170 w 43883"/>
                  <a:gd name="connsiteY0" fmla="*/ 0 h 27427"/>
                  <a:gd name="connsiteX1" fmla="*/ 13714 w 43883"/>
                  <a:gd name="connsiteY1" fmla="*/ 0 h 27427"/>
                  <a:gd name="connsiteX2" fmla="*/ 0 w 43883"/>
                  <a:gd name="connsiteY2" fmla="*/ 13714 h 27427"/>
                  <a:gd name="connsiteX3" fmla="*/ 13714 w 43883"/>
                  <a:gd name="connsiteY3" fmla="*/ 27428 h 27427"/>
                  <a:gd name="connsiteX4" fmla="*/ 30170 w 43883"/>
                  <a:gd name="connsiteY4" fmla="*/ 27428 h 27427"/>
                  <a:gd name="connsiteX5" fmla="*/ 43884 w 43883"/>
                  <a:gd name="connsiteY5" fmla="*/ 13714 h 27427"/>
                  <a:gd name="connsiteX6" fmla="*/ 30170 w 43883"/>
                  <a:gd name="connsiteY6" fmla="*/ 0 h 27427"/>
                  <a:gd name="connsiteX7" fmla="*/ 30170 w 43883"/>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83" h="27427">
                    <a:moveTo>
                      <a:pt x="30170" y="0"/>
                    </a:moveTo>
                    <a:lnTo>
                      <a:pt x="13714" y="0"/>
                    </a:lnTo>
                    <a:cubicBezTo>
                      <a:pt x="5486" y="0"/>
                      <a:pt x="0" y="5485"/>
                      <a:pt x="0" y="13714"/>
                    </a:cubicBezTo>
                    <a:cubicBezTo>
                      <a:pt x="0" y="21942"/>
                      <a:pt x="5486" y="27428"/>
                      <a:pt x="13714" y="27428"/>
                    </a:cubicBezTo>
                    <a:lnTo>
                      <a:pt x="30170" y="27428"/>
                    </a:lnTo>
                    <a:cubicBezTo>
                      <a:pt x="38398" y="27428"/>
                      <a:pt x="43884" y="21942"/>
                      <a:pt x="43884" y="13714"/>
                    </a:cubicBezTo>
                    <a:cubicBezTo>
                      <a:pt x="43884" y="5485"/>
                      <a:pt x="38398" y="0"/>
                      <a:pt x="30170" y="0"/>
                    </a:cubicBezTo>
                    <a:lnTo>
                      <a:pt x="30170" y="0"/>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162708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36E73D6-941E-777D-B63C-E73478901DB4}"/>
              </a:ext>
            </a:extLst>
          </p:cNvPr>
          <p:cNvSpPr/>
          <p:nvPr/>
        </p:nvSpPr>
        <p:spPr>
          <a:xfrm>
            <a:off x="559007" y="725129"/>
            <a:ext cx="6292652" cy="7026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75825C16-B171-4E4C-B8D6-F0EEA42D18C5}"/>
              </a:ext>
            </a:extLst>
          </p:cNvPr>
          <p:cNvSpPr>
            <a:spLocks noGrp="1"/>
          </p:cNvSpPr>
          <p:nvPr>
            <p:ph type="sldNum" sz="quarter" idx="4"/>
          </p:nvPr>
        </p:nvSpPr>
        <p:spPr/>
        <p:txBody>
          <a:bodyPr/>
          <a:lstStyle/>
          <a:p>
            <a:fld id="{CB2079F2-58AF-ED44-82D7-E04B2F6FD686}" type="slidenum">
              <a:rPr lang="en-US" smtClean="0"/>
              <a:pPr/>
              <a:t>2</a:t>
            </a:fld>
            <a:endParaRPr lang="en-US" dirty="0"/>
          </a:p>
        </p:txBody>
      </p:sp>
      <p:sp>
        <p:nvSpPr>
          <p:cNvPr id="27" name="Freeform 26">
            <a:extLst>
              <a:ext uri="{FF2B5EF4-FFF2-40B4-BE49-F238E27FC236}">
                <a16:creationId xmlns:a16="http://schemas.microsoft.com/office/drawing/2014/main" id="{6BC086BC-B2F5-1DB0-69A6-C8AE1CA0D045}"/>
              </a:ext>
            </a:extLst>
          </p:cNvPr>
          <p:cNvSpPr/>
          <p:nvPr/>
        </p:nvSpPr>
        <p:spPr>
          <a:xfrm>
            <a:off x="588150" y="857059"/>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8A2061"/>
            </a:solidFill>
            <a:prstDash val="solid"/>
            <a:miter/>
          </a:ln>
        </p:spPr>
        <p:txBody>
          <a:bodyPr rtlCol="0" anchor="ctr"/>
          <a:lstStyle/>
          <a:p>
            <a:endParaRPr lang="en-US"/>
          </a:p>
        </p:txBody>
      </p:sp>
      <p:sp>
        <p:nvSpPr>
          <p:cNvPr id="90" name="Text Placeholder 9">
            <a:extLst>
              <a:ext uri="{FF2B5EF4-FFF2-40B4-BE49-F238E27FC236}">
                <a16:creationId xmlns:a16="http://schemas.microsoft.com/office/drawing/2014/main" id="{D7597EA5-3430-CE2D-DFF6-A6D17DC9C69F}"/>
              </a:ext>
            </a:extLst>
          </p:cNvPr>
          <p:cNvSpPr>
            <a:spLocks noGrp="1"/>
          </p:cNvSpPr>
          <p:nvPr/>
        </p:nvSpPr>
        <p:spPr>
          <a:xfrm>
            <a:off x="533477" y="752552"/>
            <a:ext cx="6500272" cy="6153711"/>
          </a:xfrm>
          <a:prstGeom prst="rect">
            <a:avLst/>
          </a:prstGeom>
        </p:spPr>
        <p:txBody>
          <a:bodyPr vert="horz" lIns="91440" tIns="45720" rIns="91440" bIns="45720" numCol="2"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b="1" dirty="0">
                <a:solidFill>
                  <a:srgbClr val="186BA8"/>
                </a:solidFill>
              </a:rPr>
              <a:t>Project:</a:t>
            </a:r>
          </a:p>
          <a:p>
            <a:r>
              <a:rPr lang="en-US" dirty="0"/>
              <a:t>Building an Ecosystem for 21st Century Skills Education in STEM (BE-21-SKILLED) </a:t>
            </a:r>
          </a:p>
          <a:p>
            <a:endParaRPr lang="en-US" dirty="0"/>
          </a:p>
          <a:p>
            <a:r>
              <a:rPr lang="en-US" b="1" dirty="0">
                <a:solidFill>
                  <a:srgbClr val="186BA8"/>
                </a:solidFill>
              </a:rPr>
              <a:t>Consortium Partners:</a:t>
            </a:r>
          </a:p>
          <a:p>
            <a:r>
              <a:rPr lang="en-US" dirty="0"/>
              <a:t>Riga Technical University (RTU) (Latvia)</a:t>
            </a:r>
          </a:p>
          <a:p>
            <a:r>
              <a:rPr lang="en-US" dirty="0"/>
              <a:t>University of Belgrade (Serbia)</a:t>
            </a:r>
          </a:p>
          <a:p>
            <a:r>
              <a:rPr lang="en-US" dirty="0"/>
              <a:t>Momentum marketing services, Ltd (Ireland)</a:t>
            </a:r>
          </a:p>
          <a:p>
            <a:r>
              <a:rPr lang="en-US" dirty="0"/>
              <a:t>Accreditation Council for Entrepreneurial and Engaged Universities (ACEEU) (Germany)</a:t>
            </a:r>
          </a:p>
          <a:p>
            <a:r>
              <a:rPr lang="en-US" dirty="0"/>
              <a:t>European E-learning Institute (EUEI) (Denmark)</a:t>
            </a:r>
          </a:p>
          <a:p>
            <a:endParaRPr lang="ru-RU" dirty="0"/>
          </a:p>
          <a:p>
            <a:r>
              <a:rPr lang="lv-LV" b="1" dirty="0">
                <a:solidFill>
                  <a:srgbClr val="186BA8"/>
                </a:solidFill>
              </a:rPr>
              <a:t>Coordination of the Report:</a:t>
            </a:r>
          </a:p>
          <a:p>
            <a:r>
              <a:rPr lang="lv-LV" dirty="0"/>
              <a:t>Riga Technical University (Latvia)</a:t>
            </a:r>
          </a:p>
          <a:p>
            <a:r>
              <a:rPr lang="lv-LV" dirty="0"/>
              <a:t> </a:t>
            </a:r>
          </a:p>
          <a:p>
            <a:r>
              <a:rPr lang="lv-LV" b="1" dirty="0">
                <a:solidFill>
                  <a:srgbClr val="186BA8"/>
                </a:solidFill>
              </a:rPr>
              <a:t>Authors:</a:t>
            </a:r>
          </a:p>
          <a:p>
            <a:r>
              <a:rPr lang="lv-LV" dirty="0"/>
              <a:t>Anita Līce</a:t>
            </a:r>
          </a:p>
          <a:p>
            <a:r>
              <a:rPr lang="lv-LV" dirty="0"/>
              <a:t>Līga Kamola</a:t>
            </a:r>
          </a:p>
          <a:p>
            <a:r>
              <a:rPr lang="lv-LV" dirty="0"/>
              <a:t>Nenad Zrnic</a:t>
            </a:r>
          </a:p>
          <a:p>
            <a:r>
              <a:rPr lang="lv-LV" dirty="0"/>
              <a:t>Adisa Ejubovic </a:t>
            </a:r>
          </a:p>
          <a:p>
            <a:r>
              <a:rPr lang="lv-LV" dirty="0"/>
              <a:t>Inga Lapiņa</a:t>
            </a:r>
          </a:p>
          <a:p>
            <a:r>
              <a:rPr lang="lv-LV" dirty="0"/>
              <a:t>Elīna Gaile-Sarkane</a:t>
            </a:r>
          </a:p>
          <a:p>
            <a:endParaRPr lang="ru-RU" dirty="0"/>
          </a:p>
          <a:p>
            <a:r>
              <a:rPr lang="lv-LV" b="1" dirty="0">
                <a:solidFill>
                  <a:srgbClr val="186BA8"/>
                </a:solidFill>
              </a:rPr>
              <a:t>Editor:</a:t>
            </a:r>
          </a:p>
          <a:p>
            <a:r>
              <a:rPr lang="lv-LV" dirty="0"/>
              <a:t>Orla Casey</a:t>
            </a:r>
          </a:p>
          <a:p>
            <a:endParaRPr lang="lv-LV" dirty="0"/>
          </a:p>
          <a:p>
            <a:r>
              <a:rPr lang="lv-LV" b="1" dirty="0">
                <a:solidFill>
                  <a:srgbClr val="186BA8"/>
                </a:solidFill>
              </a:rPr>
              <a:t>Suggested reference:</a:t>
            </a:r>
          </a:p>
          <a:p>
            <a:r>
              <a:rPr lang="en-GB">
                <a:effectLst/>
                <a:latin typeface="Calibri" panose="020F0502020204030204" pitchFamily="34" charset="0"/>
                <a:ea typeface="Calibri" panose="020F0502020204030204" pitchFamily="34" charset="0"/>
                <a:cs typeface="Arial" panose="020B0604020202020204" pitchFamily="34" charset="0"/>
              </a:rPr>
              <a:t>Līce, A., Kamola, L., Zrnic, N., Ejubovic, A., Lapiņa, I., Gaile-Sarkane, E. (2023). </a:t>
            </a:r>
            <a:r>
              <a:rPr lang="en-GB" i="1">
                <a:effectLst/>
                <a:latin typeface="Calibri" panose="020F0502020204030204" pitchFamily="34" charset="0"/>
                <a:ea typeface="Calibri" panose="020F0502020204030204" pitchFamily="34" charset="0"/>
                <a:cs typeface="Arial" panose="020B0604020202020204" pitchFamily="34" charset="0"/>
              </a:rPr>
              <a:t>Regional Skill Councils Blueprint. Building an Ecosystem for 21</a:t>
            </a:r>
            <a:r>
              <a:rPr lang="en-GB" i="1" baseline="30000">
                <a:effectLst/>
                <a:latin typeface="Calibri" panose="020F0502020204030204" pitchFamily="34" charset="0"/>
                <a:ea typeface="Calibri" panose="020F0502020204030204" pitchFamily="34" charset="0"/>
                <a:cs typeface="Arial" panose="020B0604020202020204" pitchFamily="34" charset="0"/>
              </a:rPr>
              <a:t>st</a:t>
            </a:r>
            <a:r>
              <a:rPr lang="en-GB" i="1">
                <a:effectLst/>
                <a:latin typeface="Calibri" panose="020F0502020204030204" pitchFamily="34" charset="0"/>
                <a:ea typeface="Calibri" panose="020F0502020204030204" pitchFamily="34" charset="0"/>
                <a:cs typeface="Arial" panose="020B0604020202020204" pitchFamily="34" charset="0"/>
              </a:rPr>
              <a:t> Century Skills Education in STEM.</a:t>
            </a:r>
            <a:r>
              <a:rPr lang="en-GB">
                <a:effectLst/>
                <a:latin typeface="Calibri" panose="020F0502020204030204" pitchFamily="34" charset="0"/>
                <a:ea typeface="Calibri" panose="020F0502020204030204" pitchFamily="34" charset="0"/>
                <a:cs typeface="Arial" panose="020B0604020202020204" pitchFamily="34" charset="0"/>
              </a:rPr>
              <a:t> Riga: Riga Technical University (RTU). </a:t>
            </a:r>
          </a:p>
          <a:p>
            <a:endParaRPr lang="en-GB">
              <a:cs typeface="Arial" panose="020B0604020202020204" pitchFamily="34" charset="0"/>
            </a:endParaRPr>
          </a:p>
          <a:p>
            <a:endParaRPr lang="en-GB" dirty="0">
              <a:cs typeface="Arial" panose="020B0604020202020204" pitchFamily="34" charset="0"/>
            </a:endParaRPr>
          </a:p>
          <a:p>
            <a:endParaRPr lang="en-GB" dirty="0">
              <a:cs typeface="Arial" panose="020B0604020202020204" pitchFamily="34" charset="0"/>
            </a:endParaRPr>
          </a:p>
          <a:p>
            <a:endParaRPr lang="en-GB" dirty="0">
              <a:cs typeface="Arial" panose="020B0604020202020204" pitchFamily="34" charset="0"/>
            </a:endParaRPr>
          </a:p>
          <a:p>
            <a:endParaRPr lang="en-GB" dirty="0">
              <a:cs typeface="Arial" panose="020B0604020202020204" pitchFamily="34" charset="0"/>
            </a:endParaRPr>
          </a:p>
          <a:p>
            <a:endParaRPr lang="en-GB" dirty="0">
              <a:cs typeface="Arial" panose="020B0604020202020204" pitchFamily="34" charset="0"/>
            </a:endParaRPr>
          </a:p>
          <a:p>
            <a:endParaRPr lang="en-GB" dirty="0">
              <a:cs typeface="Arial" panose="020B0604020202020204" pitchFamily="34" charset="0"/>
            </a:endParaRPr>
          </a:p>
          <a:p>
            <a:endParaRPr lang="en-GB" dirty="0">
              <a:cs typeface="Arial" panose="020B0604020202020204" pitchFamily="34" charset="0"/>
            </a:endParaRPr>
          </a:p>
          <a:p>
            <a:r>
              <a:rPr lang="lv-LV" dirty="0"/>
              <a:t>This work is licensed under a Creative Commons Attribution-Non-Commercial-No Derivatives 4.0 International License (CC BY-NC-4.0) International License. </a:t>
            </a:r>
          </a:p>
          <a:p>
            <a:endParaRPr lang="lv-LV" dirty="0"/>
          </a:p>
          <a:p>
            <a:r>
              <a:rPr lang="lv-LV" b="1" dirty="0">
                <a:solidFill>
                  <a:srgbClr val="186BA8"/>
                </a:solidFill>
              </a:rPr>
              <a:t>Document version: </a:t>
            </a:r>
          </a:p>
          <a:p>
            <a:r>
              <a:rPr lang="lv-LV" dirty="0"/>
              <a:t>April 2023</a:t>
            </a:r>
          </a:p>
          <a:p>
            <a:endParaRPr lang="lv-LV" dirty="0"/>
          </a:p>
          <a:p>
            <a:r>
              <a:rPr lang="lv-LV" b="1" dirty="0">
                <a:solidFill>
                  <a:srgbClr val="186BA8"/>
                </a:solidFill>
              </a:rPr>
              <a:t>Project number:</a:t>
            </a:r>
          </a:p>
          <a:p>
            <a:r>
              <a:rPr lang="lv-LV" dirty="0"/>
              <a:t>2021-1-LV01-KA220-HED-000027581 </a:t>
            </a:r>
            <a:endParaRPr lang="lv-LV" b="1" dirty="0">
              <a:solidFill>
                <a:srgbClr val="8A2061"/>
              </a:solidFill>
            </a:endParaRPr>
          </a:p>
          <a:p>
            <a:endParaRPr lang="lv-LV" b="1" dirty="0">
              <a:solidFill>
                <a:srgbClr val="186BA8"/>
              </a:solidFill>
            </a:endParaRPr>
          </a:p>
          <a:p>
            <a:r>
              <a:rPr lang="lv-LV" b="1" dirty="0">
                <a:solidFill>
                  <a:srgbClr val="186BA8"/>
                </a:solidFill>
              </a:rPr>
              <a:t>Disclaimer:</a:t>
            </a:r>
          </a:p>
          <a:p>
            <a:r>
              <a:rPr lang="lv-LV" dirty="0"/>
              <a:t>This project has been funded with support from the European Union. This document and all its content reflect the views only of the author, and the Commission cannot be held responsible for any use which may be made of the information contained therein </a:t>
            </a:r>
          </a:p>
          <a:p>
            <a:endParaRPr lang="lv-LV" dirty="0"/>
          </a:p>
          <a:p>
            <a:endParaRPr lang="lv-LV" dirty="0"/>
          </a:p>
          <a:p>
            <a:endParaRPr lang="lv-LV" dirty="0"/>
          </a:p>
          <a:p>
            <a:r>
              <a:rPr lang="lv-LV" dirty="0"/>
              <a:t> </a:t>
            </a:r>
          </a:p>
          <a:p>
            <a:r>
              <a:rPr lang="en-LB" b="1" dirty="0">
                <a:solidFill>
                  <a:srgbClr val="8A2061"/>
                </a:solidFill>
              </a:rPr>
              <a:t> </a:t>
            </a:r>
            <a:endParaRPr lang="en-US" b="1" dirty="0">
              <a:solidFill>
                <a:srgbClr val="8A2061"/>
              </a:solidFill>
            </a:endParaRPr>
          </a:p>
        </p:txBody>
      </p:sp>
      <p:sp>
        <p:nvSpPr>
          <p:cNvPr id="91" name="Freeform 90">
            <a:extLst>
              <a:ext uri="{FF2B5EF4-FFF2-40B4-BE49-F238E27FC236}">
                <a16:creationId xmlns:a16="http://schemas.microsoft.com/office/drawing/2014/main" id="{295C191C-B7AE-20F2-DBBA-6E300B561C5B}"/>
              </a:ext>
            </a:extLst>
          </p:cNvPr>
          <p:cNvSpPr/>
          <p:nvPr/>
        </p:nvSpPr>
        <p:spPr>
          <a:xfrm>
            <a:off x="577540" y="1509306"/>
            <a:ext cx="45719" cy="1104351"/>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8A2061"/>
            </a:solid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B4FDE9D1-B554-113E-C3CC-F2A2341F5060}"/>
              </a:ext>
            </a:extLst>
          </p:cNvPr>
          <p:cNvSpPr/>
          <p:nvPr/>
        </p:nvSpPr>
        <p:spPr>
          <a:xfrm>
            <a:off x="588149" y="2798545"/>
            <a:ext cx="45719" cy="370927"/>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8A2061"/>
            </a:solid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358B7A6B-DFD0-DC70-F6E4-6892C9394EB1}"/>
              </a:ext>
            </a:extLst>
          </p:cNvPr>
          <p:cNvSpPr/>
          <p:nvPr/>
        </p:nvSpPr>
        <p:spPr>
          <a:xfrm>
            <a:off x="577540" y="3346813"/>
            <a:ext cx="45719" cy="1127624"/>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8A2061"/>
            </a:solid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D3AB80F2-30C3-CB32-723E-C7D7D6A30744}"/>
              </a:ext>
            </a:extLst>
          </p:cNvPr>
          <p:cNvSpPr/>
          <p:nvPr/>
        </p:nvSpPr>
        <p:spPr>
          <a:xfrm>
            <a:off x="577540" y="4651779"/>
            <a:ext cx="45719" cy="3266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8A2061"/>
            </a:solid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B717966B-28B5-1776-BE8F-1E9B877BC209}"/>
              </a:ext>
            </a:extLst>
          </p:cNvPr>
          <p:cNvSpPr/>
          <p:nvPr/>
        </p:nvSpPr>
        <p:spPr>
          <a:xfrm flipH="1">
            <a:off x="511817" y="5210294"/>
            <a:ext cx="65722" cy="936506"/>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8A2061"/>
            </a:solidFill>
            <a:prstDash val="solid"/>
            <a:miter/>
          </a:ln>
        </p:spPr>
        <p:txBody>
          <a:bodyPr rtlCol="0" anchor="ctr"/>
          <a:lstStyle/>
          <a:p>
            <a:pPr algn="ctr"/>
            <a:endParaRPr lang="en-US"/>
          </a:p>
        </p:txBody>
      </p:sp>
      <p:sp>
        <p:nvSpPr>
          <p:cNvPr id="96" name="Freeform 95">
            <a:extLst>
              <a:ext uri="{FF2B5EF4-FFF2-40B4-BE49-F238E27FC236}">
                <a16:creationId xmlns:a16="http://schemas.microsoft.com/office/drawing/2014/main" id="{470335E1-C034-E54B-38BD-45C00A243A27}"/>
              </a:ext>
            </a:extLst>
          </p:cNvPr>
          <p:cNvSpPr/>
          <p:nvPr/>
        </p:nvSpPr>
        <p:spPr>
          <a:xfrm>
            <a:off x="3878950" y="1454337"/>
            <a:ext cx="45719" cy="699583"/>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8A2061"/>
            </a:solidFill>
            <a:prstDash val="solid"/>
            <a:miter/>
          </a:ln>
        </p:spPr>
        <p:txBody>
          <a:bodyPr rtlCol="0" anchor="ctr"/>
          <a:lstStyle/>
          <a:p>
            <a:endParaRPr lang="en-US"/>
          </a:p>
        </p:txBody>
      </p:sp>
      <p:pic>
        <p:nvPicPr>
          <p:cNvPr id="7" name="Picture 6">
            <a:extLst>
              <a:ext uri="{FF2B5EF4-FFF2-40B4-BE49-F238E27FC236}">
                <a16:creationId xmlns:a16="http://schemas.microsoft.com/office/drawing/2014/main" id="{75EDB520-A1D8-636B-B652-4CA94FDDFA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7491" y="789281"/>
            <a:ext cx="1155700" cy="393700"/>
          </a:xfrm>
          <a:prstGeom prst="rect">
            <a:avLst/>
          </a:prstGeom>
        </p:spPr>
      </p:pic>
      <p:sp>
        <p:nvSpPr>
          <p:cNvPr id="8" name="Freeform 7">
            <a:extLst>
              <a:ext uri="{FF2B5EF4-FFF2-40B4-BE49-F238E27FC236}">
                <a16:creationId xmlns:a16="http://schemas.microsoft.com/office/drawing/2014/main" id="{65A53C28-EC9B-6BBA-BF65-0C4424E224A0}"/>
              </a:ext>
            </a:extLst>
          </p:cNvPr>
          <p:cNvSpPr/>
          <p:nvPr/>
        </p:nvSpPr>
        <p:spPr>
          <a:xfrm>
            <a:off x="3878950" y="2323249"/>
            <a:ext cx="45719" cy="3266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8A2061"/>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CD05AE9-AF54-56A9-8C4C-3153F4A7BC4A}"/>
              </a:ext>
            </a:extLst>
          </p:cNvPr>
          <p:cNvSpPr/>
          <p:nvPr/>
        </p:nvSpPr>
        <p:spPr>
          <a:xfrm>
            <a:off x="3878950" y="2822979"/>
            <a:ext cx="45719" cy="3266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8A2061"/>
            </a:solid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1ECB0BB-4EF0-E7EE-2ABD-3764CFBFD13F}"/>
              </a:ext>
            </a:extLst>
          </p:cNvPr>
          <p:cNvSpPr/>
          <p:nvPr/>
        </p:nvSpPr>
        <p:spPr>
          <a:xfrm>
            <a:off x="3878950" y="3354607"/>
            <a:ext cx="45719" cy="1119830"/>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8A2061"/>
            </a:solidFill>
            <a:prstDash val="solid"/>
            <a:miter/>
          </a:ln>
        </p:spPr>
        <p:txBody>
          <a:bodyPr rtlCol="0" anchor="ctr"/>
          <a:lstStyle/>
          <a:p>
            <a:endParaRPr lang="en-US"/>
          </a:p>
        </p:txBody>
      </p:sp>
    </p:spTree>
    <p:extLst>
      <p:ext uri="{BB962C8B-B14F-4D97-AF65-F5344CB8AC3E}">
        <p14:creationId xmlns:p14="http://schemas.microsoft.com/office/powerpoint/2010/main" val="955654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FA48F8CF-88A2-4E12-7D61-35080B115DBC}"/>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1"/>
            <a:ext cx="7559675" cy="10691814"/>
          </a:xfrm>
        </p:spPr>
      </p:pic>
      <p:sp>
        <p:nvSpPr>
          <p:cNvPr id="13" name="Text Placeholder 12">
            <a:extLst>
              <a:ext uri="{FF2B5EF4-FFF2-40B4-BE49-F238E27FC236}">
                <a16:creationId xmlns:a16="http://schemas.microsoft.com/office/drawing/2014/main" id="{13F543DD-2AD9-30ED-078E-66003DD43CD2}"/>
              </a:ext>
            </a:extLst>
          </p:cNvPr>
          <p:cNvSpPr>
            <a:spLocks noGrp="1"/>
          </p:cNvSpPr>
          <p:nvPr>
            <p:ph type="body" sz="quarter" idx="48"/>
          </p:nvPr>
        </p:nvSpPr>
        <p:spPr>
          <a:xfrm>
            <a:off x="511997" y="4752110"/>
            <a:ext cx="4179282" cy="2230582"/>
          </a:xfrm>
        </p:spPr>
        <p:txBody>
          <a:bodyPr/>
          <a:lstStyle/>
          <a:p>
            <a:pPr marL="12700" algn="just">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Representatives from various ministries and state administration institutions, municipalities, trade confederation, as well as representatives of national employers' organizations are involved in the Adult Education Management Council.</a:t>
            </a:r>
            <a:endParaRPr lang="en-LB">
              <a:effectLst/>
              <a:latin typeface="Calibri" panose="020F0502020204030204" pitchFamily="34" charset="0"/>
              <a:ea typeface="Calibri" panose="020F0502020204030204" pitchFamily="34" charset="0"/>
              <a:cs typeface="Arial" panose="020B0604020202020204" pitchFamily="34" charset="0"/>
            </a:endParaRPr>
          </a:p>
          <a:p>
            <a:pPr marL="12700" algn="just">
              <a:spcBef>
                <a:spcPts val="1400"/>
              </a:spcBef>
              <a:spcAft>
                <a:spcPts val="600"/>
              </a:spcAft>
            </a:pPr>
            <a:r>
              <a:rPr lang="en-LB">
                <a:effectLst/>
                <a:latin typeface="Calibri" panose="020F0502020204030204" pitchFamily="34" charset="0"/>
                <a:ea typeface="Calibri" panose="020F0502020204030204" pitchFamily="34" charset="0"/>
                <a:cs typeface="Arial" panose="020B0604020202020204" pitchFamily="34" charset="0"/>
              </a:rPr>
              <a:t>Organizations of social partners, including LDDK, are also involved in various working groups established by ministries to solve specific issues, develop regulatory acts or their amendments, and monitor the implementation of public projects. Social partners also have the right to participate in the official process of harmonization of regulatory acts by submitting objections and coordinating them with the responsible ministries.</a:t>
            </a:r>
          </a:p>
          <a:p>
            <a:pPr algn="just"/>
            <a:endParaRPr lang="en-US" dirty="0"/>
          </a:p>
        </p:txBody>
      </p:sp>
      <p:sp>
        <p:nvSpPr>
          <p:cNvPr id="9" name="Slide Number Placeholder 8">
            <a:extLst>
              <a:ext uri="{FF2B5EF4-FFF2-40B4-BE49-F238E27FC236}">
                <a16:creationId xmlns:a16="http://schemas.microsoft.com/office/drawing/2014/main" id="{904445B3-A96F-5025-61CE-7931327F2443}"/>
              </a:ext>
            </a:extLst>
          </p:cNvPr>
          <p:cNvSpPr>
            <a:spLocks noGrp="1"/>
          </p:cNvSpPr>
          <p:nvPr>
            <p:ph type="sldNum" sz="quarter" idx="4294967295"/>
          </p:nvPr>
        </p:nvSpPr>
        <p:spPr>
          <a:xfrm>
            <a:off x="7202488" y="10315575"/>
            <a:ext cx="357187" cy="266700"/>
          </a:xfrm>
        </p:spPr>
        <p:txBody>
          <a:bodyPr/>
          <a:lstStyle/>
          <a:p>
            <a:fld id="{CB2079F2-58AF-ED44-82D7-E04B2F6FD686}" type="slidenum">
              <a:rPr lang="en-US" smtClean="0">
                <a:solidFill>
                  <a:schemeClr val="bg1"/>
                </a:solidFill>
              </a:rPr>
              <a:pPr/>
              <a:t>20</a:t>
            </a:fld>
            <a:endParaRPr lang="en-US" dirty="0">
              <a:solidFill>
                <a:schemeClr val="bg1"/>
              </a:solidFill>
            </a:endParaRPr>
          </a:p>
        </p:txBody>
      </p:sp>
      <p:sp>
        <p:nvSpPr>
          <p:cNvPr id="5" name="Text Placeholder 6">
            <a:extLst>
              <a:ext uri="{FF2B5EF4-FFF2-40B4-BE49-F238E27FC236}">
                <a16:creationId xmlns:a16="http://schemas.microsoft.com/office/drawing/2014/main" id="{8F2E072B-A8D6-CF52-7A69-8D9993251684}"/>
              </a:ext>
            </a:extLst>
          </p:cNvPr>
          <p:cNvSpPr>
            <a:spLocks noGrp="1"/>
          </p:cNvSpPr>
          <p:nvPr>
            <p:ph type="body" sz="quarter" idx="30"/>
          </p:nvPr>
        </p:nvSpPr>
        <p:spPr>
          <a:xfrm>
            <a:off x="511997" y="7099273"/>
            <a:ext cx="3070405" cy="685547"/>
          </a:xfrm>
        </p:spPr>
        <p:txBody>
          <a:bodyPr/>
          <a:lstStyle/>
          <a:p>
            <a:pPr marL="12700" algn="just">
              <a:lnSpc>
                <a:spcPct val="107000"/>
              </a:lnSpc>
              <a:spcBef>
                <a:spcPts val="1400"/>
              </a:spcBef>
              <a:spcAft>
                <a:spcPts val="600"/>
              </a:spcAft>
            </a:pPr>
            <a:r>
              <a:rPr lang="en-GB" sz="1800" b="1">
                <a:solidFill>
                  <a:srgbClr val="1C1442"/>
                </a:solidFill>
                <a:effectLst/>
                <a:latin typeface="Calibri" panose="020F0502020204030204" pitchFamily="34" charset="0"/>
                <a:ea typeface="Calibri" panose="020F0502020204030204" pitchFamily="34" charset="0"/>
                <a:cs typeface="Arial" panose="020B0604020202020204" pitchFamily="34" charset="0"/>
              </a:rPr>
              <a:t>Consultation mechanisms at the sectoral level</a:t>
            </a:r>
            <a:endParaRPr lang="en-LB" sz="1800">
              <a:solidFill>
                <a:srgbClr val="1C144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 Placeholder 12">
            <a:extLst>
              <a:ext uri="{FF2B5EF4-FFF2-40B4-BE49-F238E27FC236}">
                <a16:creationId xmlns:a16="http://schemas.microsoft.com/office/drawing/2014/main" id="{BFD8CE05-A843-8E5E-E8D9-8215FC545ED9}"/>
              </a:ext>
            </a:extLst>
          </p:cNvPr>
          <p:cNvSpPr txBox="1">
            <a:spLocks/>
          </p:cNvSpPr>
          <p:nvPr/>
        </p:nvSpPr>
        <p:spPr>
          <a:xfrm>
            <a:off x="484288" y="7883238"/>
            <a:ext cx="4179282" cy="2230582"/>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2700" algn="just">
              <a:lnSpc>
                <a:spcPct val="107000"/>
              </a:lnSpc>
              <a:spcBef>
                <a:spcPts val="1400"/>
              </a:spcBef>
              <a:spcAft>
                <a:spcPts val="600"/>
              </a:spcAft>
            </a:pPr>
            <a:r>
              <a:rPr lang="en-GB" dirty="0">
                <a:cs typeface="Arial" panose="020B0604020202020204" pitchFamily="34" charset="0"/>
              </a:rPr>
              <a:t>In 2022, there were 13 SECs established in Latvia. According to Professional Education Law (1999), the aim of SECs is to promote the compliance of sectoral VET with the requirements of the labour market, increase its efficiency and quality and to promote the cooperation among all stakeholders. The main responsibilities of SECs as defined by the Professional Education Law (1999) are and other normative acts are:</a:t>
            </a:r>
            <a:endParaRPr lang="en-LB" dirty="0">
              <a:cs typeface="Arial" panose="020B0604020202020204" pitchFamily="34" charset="0"/>
            </a:endParaRPr>
          </a:p>
          <a:p>
            <a:pPr algn="just"/>
            <a:endParaRPr lang="en-US" dirty="0"/>
          </a:p>
        </p:txBody>
      </p:sp>
    </p:spTree>
    <p:extLst>
      <p:ext uri="{BB962C8B-B14F-4D97-AF65-F5344CB8AC3E}">
        <p14:creationId xmlns:p14="http://schemas.microsoft.com/office/powerpoint/2010/main" val="273348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D824D9D2-A92A-A03C-3961-698697B8107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b="-7"/>
          <a:stretch/>
        </p:blipFill>
        <p:spPr>
          <a:xfrm flipH="1">
            <a:off x="-7307" y="2"/>
            <a:ext cx="3572487" cy="10691812"/>
          </a:xfrm>
        </p:spPr>
      </p:pic>
      <p:sp>
        <p:nvSpPr>
          <p:cNvPr id="5" name="Slide Number Placeholder 4">
            <a:extLst>
              <a:ext uri="{FF2B5EF4-FFF2-40B4-BE49-F238E27FC236}">
                <a16:creationId xmlns:a16="http://schemas.microsoft.com/office/drawing/2014/main" id="{3504B20E-83B5-1CD0-3868-473CDC8B8FDF}"/>
              </a:ext>
            </a:extLst>
          </p:cNvPr>
          <p:cNvSpPr>
            <a:spLocks noGrp="1"/>
          </p:cNvSpPr>
          <p:nvPr>
            <p:ph type="sldNum" sz="quarter" idx="4"/>
          </p:nvPr>
        </p:nvSpPr>
        <p:spPr/>
        <p:txBody>
          <a:bodyPr/>
          <a:lstStyle/>
          <a:p>
            <a:fld id="{CB2079F2-58AF-ED44-82D7-E04B2F6FD686}" type="slidenum">
              <a:rPr lang="en-US" smtClean="0"/>
              <a:pPr/>
              <a:t>21</a:t>
            </a:fld>
            <a:endParaRPr lang="en-US" dirty="0"/>
          </a:p>
        </p:txBody>
      </p:sp>
      <p:sp>
        <p:nvSpPr>
          <p:cNvPr id="20" name="Rectangle 19">
            <a:extLst>
              <a:ext uri="{FF2B5EF4-FFF2-40B4-BE49-F238E27FC236}">
                <a16:creationId xmlns:a16="http://schemas.microsoft.com/office/drawing/2014/main" id="{085C92B5-EA06-8C56-34FB-BCDF8590F3FD}"/>
              </a:ext>
            </a:extLst>
          </p:cNvPr>
          <p:cNvSpPr/>
          <p:nvPr/>
        </p:nvSpPr>
        <p:spPr>
          <a:xfrm>
            <a:off x="3565181" y="4322652"/>
            <a:ext cx="3994494" cy="296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8">
            <a:extLst>
              <a:ext uri="{FF2B5EF4-FFF2-40B4-BE49-F238E27FC236}">
                <a16:creationId xmlns:a16="http://schemas.microsoft.com/office/drawing/2014/main" id="{8276DFEE-8616-2DC7-CE5E-3B7D81AB0FC6}"/>
              </a:ext>
            </a:extLst>
          </p:cNvPr>
          <p:cNvSpPr txBox="1">
            <a:spLocks/>
          </p:cNvSpPr>
          <p:nvPr/>
        </p:nvSpPr>
        <p:spPr>
          <a:xfrm>
            <a:off x="4147577" y="1746250"/>
            <a:ext cx="3070404" cy="7408260"/>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indent="-227013" algn="just">
              <a:buClr>
                <a:srgbClr val="8A2061"/>
              </a:buClr>
              <a:buFont typeface="Wingdings" pitchFamily="2" charset="2"/>
              <a:buChar char="§"/>
            </a:pPr>
            <a:r>
              <a:rPr lang="en-US"/>
              <a:t>Development of the sectoral qualification frameworks.</a:t>
            </a:r>
          </a:p>
          <a:p>
            <a:pPr indent="-227013" algn="just">
              <a:buClr>
                <a:srgbClr val="8A2061"/>
              </a:buClr>
              <a:buFont typeface="Wingdings" pitchFamily="2" charset="2"/>
              <a:buChar char="§"/>
            </a:pPr>
            <a:r>
              <a:rPr lang="en-US"/>
              <a:t>Considering the elaborated occupational standards and professional qualification requirements, including proposing partial qualifications included in professional qualifications to facilitate lifelong learning. SECs also decide about the need to update professional qualification requirements and delegate experts to elaborate or update professional qualification requirements.  </a:t>
            </a:r>
          </a:p>
          <a:p>
            <a:pPr indent="-227013" algn="just">
              <a:buClr>
                <a:srgbClr val="8A2061"/>
              </a:buClr>
              <a:buFont typeface="Wingdings" pitchFamily="2" charset="2"/>
              <a:buChar char="§"/>
            </a:pPr>
            <a:r>
              <a:rPr lang="en-US"/>
              <a:t>Participating in the planning of the network of VET institutions and VET programme offer. SECs elaborate proposals for the admission plans of VET institutions. SECs are also consulted about the number of state-financed places in higher education.</a:t>
            </a:r>
          </a:p>
          <a:p>
            <a:pPr indent="-227013" algn="just">
              <a:buClr>
                <a:srgbClr val="8A2061"/>
              </a:buClr>
              <a:buFont typeface="Wingdings" pitchFamily="2" charset="2"/>
              <a:buChar char="§"/>
            </a:pPr>
            <a:r>
              <a:rPr lang="en-US"/>
              <a:t>Delegating experts for licensing and accreditation procedures and for qualification exams. In Latvia, all expert panels of higher education study fields accreditation procedures have to include employer representative, which is delegated by the LDDK in consultation with the SECs. At least half of the qualification examination commission must be representatives of employers. SECs have the right to nominate their independent examination experts. As of 2022, the Professional Education Law provides for the right to establish independent sectoral examination institutions, but none is operational yet. In regulated occupations, which are regulated by specific regulations, however, sectoral certification institutions exist and are well established. </a:t>
            </a:r>
          </a:p>
          <a:p>
            <a:pPr indent="-227013" algn="just">
              <a:buClr>
                <a:srgbClr val="8A2061"/>
              </a:buClr>
              <a:buFont typeface="Wingdings" pitchFamily="2" charset="2"/>
              <a:buChar char="§"/>
            </a:pPr>
            <a:r>
              <a:rPr lang="en-US"/>
              <a:t>Facilitating cooperation between employers and VET institutions in organising work-based learning and traineeships.</a:t>
            </a:r>
          </a:p>
          <a:p>
            <a:pPr indent="-227013" algn="just">
              <a:buClr>
                <a:srgbClr val="8A2061"/>
              </a:buClr>
              <a:buFont typeface="Wingdings" pitchFamily="2" charset="2"/>
              <a:buChar char="§"/>
            </a:pPr>
            <a:r>
              <a:rPr lang="en-US"/>
              <a:t>Addressing any issues related to employment, demand and supply in the labour market of the relevant sector.</a:t>
            </a:r>
          </a:p>
          <a:p>
            <a:pPr indent="-227013" algn="just"/>
            <a:endParaRPr lang="en-LB"/>
          </a:p>
          <a:p>
            <a:pPr indent="-227013" algn="just"/>
            <a:r>
              <a:rPr lang="en-US"/>
              <a:t>Thus, the SECs in Latvia have the legitimate basis to define the labour market demands for education in their specific sector. </a:t>
            </a:r>
            <a:endParaRPr lang="en-LB"/>
          </a:p>
          <a:p>
            <a:pPr algn="just"/>
            <a:endParaRPr lang="en-US" dirty="0"/>
          </a:p>
        </p:txBody>
      </p:sp>
    </p:spTree>
    <p:extLst>
      <p:ext uri="{BB962C8B-B14F-4D97-AF65-F5344CB8AC3E}">
        <p14:creationId xmlns:p14="http://schemas.microsoft.com/office/powerpoint/2010/main" val="2064916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49CA443-133D-64C8-B0ED-3F33E07C40E7}"/>
              </a:ext>
            </a:extLst>
          </p:cNvPr>
          <p:cNvSpPr/>
          <p:nvPr/>
        </p:nvSpPr>
        <p:spPr>
          <a:xfrm>
            <a:off x="0" y="1846936"/>
            <a:ext cx="7559674" cy="8247089"/>
          </a:xfrm>
          <a:prstGeom prst="rect">
            <a:avLst/>
          </a:pr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77A5961-E004-5C0A-1110-493192C308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14041" y="1697515"/>
            <a:ext cx="1620514" cy="315510"/>
          </a:xfrm>
          <a:prstGeom prst="rect">
            <a:avLst/>
          </a:prstGeom>
        </p:spPr>
      </p:pic>
      <p:sp>
        <p:nvSpPr>
          <p:cNvPr id="11" name="Text Placeholder 10">
            <a:extLst>
              <a:ext uri="{FF2B5EF4-FFF2-40B4-BE49-F238E27FC236}">
                <a16:creationId xmlns:a16="http://schemas.microsoft.com/office/drawing/2014/main" id="{F9C979E4-C8B0-B731-6231-EA54754AAA6B}"/>
              </a:ext>
            </a:extLst>
          </p:cNvPr>
          <p:cNvSpPr>
            <a:spLocks noGrp="1"/>
          </p:cNvSpPr>
          <p:nvPr>
            <p:ph type="body" sz="quarter" idx="48"/>
          </p:nvPr>
        </p:nvSpPr>
        <p:spPr>
          <a:xfrm>
            <a:off x="2384612" y="2541839"/>
            <a:ext cx="4799771" cy="456934"/>
          </a:xfrm>
        </p:spPr>
        <p:txBody>
          <a:bodyPr anchor="ctr"/>
          <a:lstStyle/>
          <a:p>
            <a:pPr lvl="0" algn="just" rtl="0">
              <a:lnSpc>
                <a:spcPct val="107000"/>
              </a:lnSpc>
              <a:spcBef>
                <a:spcPts val="1400"/>
              </a:spcBef>
              <a:spcAft>
                <a:spcPts val="600"/>
              </a:spcAft>
            </a:pPr>
            <a:r>
              <a:rPr lang="en-GB" sz="1400">
                <a:effectLst/>
                <a:latin typeface="Calibri" panose="020F0502020204030204" pitchFamily="34" charset="0"/>
                <a:ea typeface="Calibri" panose="020F0502020204030204" pitchFamily="34" charset="0"/>
                <a:cs typeface="Arial" panose="020B0604020202020204" pitchFamily="34" charset="0"/>
              </a:rPr>
              <a:t>Chemical and Environmental SEC</a:t>
            </a:r>
            <a:endParaRPr lang="en-LB" sz="1400">
              <a:effectLst/>
              <a:latin typeface="Calibri" panose="020F0502020204030204" pitchFamily="34" charset="0"/>
              <a:ea typeface="Calibri" panose="020F0502020204030204" pitchFamily="34" charset="0"/>
              <a:cs typeface="Arial" panose="020B0604020202020204" pitchFamily="34" charset="0"/>
            </a:endParaRPr>
          </a:p>
        </p:txBody>
      </p:sp>
      <p:pic>
        <p:nvPicPr>
          <p:cNvPr id="48" name="Picture Placeholder 47">
            <a:extLst>
              <a:ext uri="{FF2B5EF4-FFF2-40B4-BE49-F238E27FC236}">
                <a16:creationId xmlns:a16="http://schemas.microsoft.com/office/drawing/2014/main" id="{BC47A6C7-42DA-9BEA-983B-07F6215C6CB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5190053" y="7765340"/>
            <a:ext cx="2384612" cy="2926473"/>
          </a:xfrm>
        </p:spPr>
      </p:pic>
      <p:sp>
        <p:nvSpPr>
          <p:cNvPr id="7" name="Slide Number Placeholder 6">
            <a:extLst>
              <a:ext uri="{FF2B5EF4-FFF2-40B4-BE49-F238E27FC236}">
                <a16:creationId xmlns:a16="http://schemas.microsoft.com/office/drawing/2014/main" id="{A1005441-CF97-4A66-1D39-F4242F44169D}"/>
              </a:ext>
            </a:extLst>
          </p:cNvPr>
          <p:cNvSpPr>
            <a:spLocks noGrp="1"/>
          </p:cNvSpPr>
          <p:nvPr>
            <p:ph type="sldNum" sz="quarter" idx="4"/>
          </p:nvPr>
        </p:nvSpPr>
        <p:spPr/>
        <p:txBody>
          <a:bodyPr/>
          <a:lstStyle/>
          <a:p>
            <a:fld id="{CB2079F2-58AF-ED44-82D7-E04B2F6FD686}" type="slidenum">
              <a:rPr lang="en-US" smtClean="0"/>
              <a:pPr/>
              <a:t>22</a:t>
            </a:fld>
            <a:endParaRPr lang="en-US" dirty="0"/>
          </a:p>
        </p:txBody>
      </p:sp>
      <p:sp>
        <p:nvSpPr>
          <p:cNvPr id="13" name="Text Placeholder 9">
            <a:extLst>
              <a:ext uri="{FF2B5EF4-FFF2-40B4-BE49-F238E27FC236}">
                <a16:creationId xmlns:a16="http://schemas.microsoft.com/office/drawing/2014/main" id="{5C966F03-A48E-7D69-3036-1A31A102486A}"/>
              </a:ext>
            </a:extLst>
          </p:cNvPr>
          <p:cNvSpPr txBox="1">
            <a:spLocks/>
          </p:cNvSpPr>
          <p:nvPr/>
        </p:nvSpPr>
        <p:spPr>
          <a:xfrm>
            <a:off x="317910" y="1299931"/>
            <a:ext cx="6816645" cy="1660826"/>
          </a:xfrm>
          <a:prstGeom prst="rect">
            <a:avLst/>
          </a:prstGeom>
        </p:spPr>
        <p:txBody>
          <a:bodyPr vert="horz" lIns="91440" tIns="45720" rIns="91440" bIns="45720" numCol="2"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indent="-226695" algn="just"/>
            <a:r>
              <a:rPr lang="en-GB" dirty="0">
                <a:solidFill>
                  <a:srgbClr val="1C1442"/>
                </a:solidFill>
                <a:effectLst/>
                <a:latin typeface="Calibri" panose="020F0502020204030204" pitchFamily="34" charset="0"/>
                <a:ea typeface="Calibri" panose="020F0502020204030204" pitchFamily="34" charset="0"/>
                <a:cs typeface="Arial" panose="020B0604020202020204" pitchFamily="34" charset="0"/>
              </a:rPr>
              <a:t>The SECs established in Latvia representing STEM fields are the following:</a:t>
            </a:r>
            <a:r>
              <a:rPr lang="en-LB" dirty="0">
                <a:solidFill>
                  <a:srgbClr val="1C1442"/>
                </a:solidFill>
                <a:effectLst/>
              </a:rPr>
              <a:t> </a:t>
            </a:r>
            <a:endParaRPr lang="en-GB" dirty="0">
              <a:solidFill>
                <a:srgbClr val="1C144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8" name="Text Placeholder 9">
            <a:extLst>
              <a:ext uri="{FF2B5EF4-FFF2-40B4-BE49-F238E27FC236}">
                <a16:creationId xmlns:a16="http://schemas.microsoft.com/office/drawing/2014/main" id="{BFC32E83-E75E-69C1-BF65-E5790DE3493F}"/>
              </a:ext>
            </a:extLst>
          </p:cNvPr>
          <p:cNvSpPr txBox="1">
            <a:spLocks/>
          </p:cNvSpPr>
          <p:nvPr/>
        </p:nvSpPr>
        <p:spPr>
          <a:xfrm>
            <a:off x="466725" y="6285107"/>
            <a:ext cx="6833486" cy="3714538"/>
          </a:xfrm>
          <a:prstGeom prst="rect">
            <a:avLst/>
          </a:prstGeom>
        </p:spPr>
        <p:txBody>
          <a:bodyPr vert="horz" lIns="91440" tIns="45720" rIns="91440" bIns="45720" numCol="3"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indent="-226695" algn="just"/>
            <a:r>
              <a:rPr lang="en-GB">
                <a:effectLst/>
                <a:latin typeface="Calibri" panose="020F0502020204030204" pitchFamily="34" charset="0"/>
                <a:ea typeface="Calibri" panose="020F0502020204030204" pitchFamily="34" charset="0"/>
                <a:cs typeface="Arial" panose="020B0604020202020204" pitchFamily="34" charset="0"/>
              </a:rPr>
              <a:t>SECs are tripartite, representatives of employers and professional organizations, representatives of employees and the state participate in them with voting rights. Representatives of employers and professional organizations must make up at least half of the composition of the SEC.  The SECs meet at least 4 times a year and has the right to form sub-councils and working groups. LDDK is the national coordinator of the SECs in Latvia, and it supports the work of 11 SECs. </a:t>
            </a:r>
          </a:p>
          <a:p>
            <a:pPr indent="-226695" algn="just"/>
            <a:endParaRPr lang="en-GB">
              <a:effectLst/>
              <a:latin typeface="Calibri" panose="020F0502020204030204" pitchFamily="34" charset="0"/>
              <a:ea typeface="Calibri" panose="020F0502020204030204" pitchFamily="34" charset="0"/>
              <a:cs typeface="Arial" panose="020B0604020202020204" pitchFamily="34" charset="0"/>
            </a:endParaRPr>
          </a:p>
          <a:p>
            <a:pPr indent="-226695" algn="just"/>
            <a:r>
              <a:rPr lang="en-GB">
                <a:effectLst/>
                <a:latin typeface="Calibri" panose="020F0502020204030204" pitchFamily="34" charset="0"/>
                <a:ea typeface="Calibri" panose="020F0502020204030204" pitchFamily="34" charset="0"/>
                <a:cs typeface="Arial" panose="020B0604020202020204" pitchFamily="34" charset="0"/>
              </a:rPr>
              <a:t>SECs involve all of the main organisations that have both expertise on the industry situation and motivation to deal with education development issues. 173 organizations and 238 voting experts, as well as additional invited observers, participated in eleven SECs coordinated by LDDK in 2022 (LDDK, 2023). Considering that experts involved in SECs represent sectoral or professional organisations, the SECs legitimately speak on behalf of the sectors and the representativeness and sustainability of decisions is ensured. Thus, experts involved in SECs are in the best position in Latvia to formulate the needs for qualified workforce, considering their expertise of the industries and labour, while simultaneously understanding the education system.</a:t>
            </a:r>
          </a:p>
          <a:p>
            <a:pPr indent="-226695" algn="just"/>
            <a:endParaRPr lang="en-GB">
              <a:effectLst/>
              <a:latin typeface="Calibri" panose="020F0502020204030204" pitchFamily="34" charset="0"/>
              <a:ea typeface="Calibri" panose="020F0502020204030204" pitchFamily="34" charset="0"/>
              <a:cs typeface="Arial" panose="020B0604020202020204" pitchFamily="34" charset="0"/>
            </a:endParaRPr>
          </a:p>
          <a:p>
            <a:pPr indent="-226695" algn="just"/>
            <a:r>
              <a:rPr lang="en-GB">
                <a:effectLst/>
                <a:latin typeface="Calibri" panose="020F0502020204030204" pitchFamily="34" charset="0"/>
                <a:ea typeface="Calibri" panose="020F0502020204030204" pitchFamily="34" charset="0"/>
                <a:cs typeface="Arial" panose="020B0604020202020204" pitchFamily="34" charset="0"/>
              </a:rPr>
              <a:t>Sometimes sectoral associations are also engaged in cooperation with individual educational institutions, e.g., by participating in the governing bodies or being consulted about the programme development issues. </a:t>
            </a:r>
          </a:p>
        </p:txBody>
      </p:sp>
      <p:sp>
        <p:nvSpPr>
          <p:cNvPr id="19" name="Text Placeholder 10">
            <a:extLst>
              <a:ext uri="{FF2B5EF4-FFF2-40B4-BE49-F238E27FC236}">
                <a16:creationId xmlns:a16="http://schemas.microsoft.com/office/drawing/2014/main" id="{2FF74B06-D09D-82A6-D33A-03FE12F843B6}"/>
              </a:ext>
            </a:extLst>
          </p:cNvPr>
          <p:cNvSpPr txBox="1">
            <a:spLocks/>
          </p:cNvSpPr>
          <p:nvPr/>
        </p:nvSpPr>
        <p:spPr>
          <a:xfrm>
            <a:off x="1172135" y="2544767"/>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01</a:t>
            </a:r>
          </a:p>
        </p:txBody>
      </p:sp>
      <p:sp>
        <p:nvSpPr>
          <p:cNvPr id="20" name="Text Placeholder 10">
            <a:extLst>
              <a:ext uri="{FF2B5EF4-FFF2-40B4-BE49-F238E27FC236}">
                <a16:creationId xmlns:a16="http://schemas.microsoft.com/office/drawing/2014/main" id="{D78D3DCC-920E-56A2-EF92-13D2DE157D9D}"/>
              </a:ext>
            </a:extLst>
          </p:cNvPr>
          <p:cNvSpPr txBox="1">
            <a:spLocks/>
          </p:cNvSpPr>
          <p:nvPr/>
        </p:nvSpPr>
        <p:spPr>
          <a:xfrm>
            <a:off x="1172135" y="3061021"/>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02</a:t>
            </a:r>
          </a:p>
        </p:txBody>
      </p:sp>
      <p:sp>
        <p:nvSpPr>
          <p:cNvPr id="21" name="Text Placeholder 10">
            <a:extLst>
              <a:ext uri="{FF2B5EF4-FFF2-40B4-BE49-F238E27FC236}">
                <a16:creationId xmlns:a16="http://schemas.microsoft.com/office/drawing/2014/main" id="{ACEAF9B8-65E8-6961-4C47-7E666E920394}"/>
              </a:ext>
            </a:extLst>
          </p:cNvPr>
          <p:cNvSpPr txBox="1">
            <a:spLocks/>
          </p:cNvSpPr>
          <p:nvPr/>
        </p:nvSpPr>
        <p:spPr>
          <a:xfrm>
            <a:off x="1172135" y="3577275"/>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03</a:t>
            </a:r>
          </a:p>
        </p:txBody>
      </p:sp>
      <p:sp>
        <p:nvSpPr>
          <p:cNvPr id="29" name="Rectangle 28">
            <a:extLst>
              <a:ext uri="{FF2B5EF4-FFF2-40B4-BE49-F238E27FC236}">
                <a16:creationId xmlns:a16="http://schemas.microsoft.com/office/drawing/2014/main" id="{7D7ABB78-4344-22ED-B793-124D3F57D1C8}"/>
              </a:ext>
            </a:extLst>
          </p:cNvPr>
          <p:cNvSpPr/>
          <p:nvPr/>
        </p:nvSpPr>
        <p:spPr>
          <a:xfrm>
            <a:off x="466725" y="2998772"/>
            <a:ext cx="6667830"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30" name="Rectangle 29">
            <a:extLst>
              <a:ext uri="{FF2B5EF4-FFF2-40B4-BE49-F238E27FC236}">
                <a16:creationId xmlns:a16="http://schemas.microsoft.com/office/drawing/2014/main" id="{C61EE715-16F0-3610-2C21-0C3CAE327D85}"/>
              </a:ext>
            </a:extLst>
          </p:cNvPr>
          <p:cNvSpPr/>
          <p:nvPr/>
        </p:nvSpPr>
        <p:spPr>
          <a:xfrm>
            <a:off x="466725" y="3514669"/>
            <a:ext cx="6667830"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38" name="Triangle 37">
            <a:extLst>
              <a:ext uri="{FF2B5EF4-FFF2-40B4-BE49-F238E27FC236}">
                <a16:creationId xmlns:a16="http://schemas.microsoft.com/office/drawing/2014/main" id="{7977BA04-80E1-EB75-15FD-554ECFAC1D55}"/>
              </a:ext>
            </a:extLst>
          </p:cNvPr>
          <p:cNvSpPr/>
          <p:nvPr/>
        </p:nvSpPr>
        <p:spPr>
          <a:xfrm rot="5400000">
            <a:off x="2164791" y="2660318"/>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riangle 38">
            <a:extLst>
              <a:ext uri="{FF2B5EF4-FFF2-40B4-BE49-F238E27FC236}">
                <a16:creationId xmlns:a16="http://schemas.microsoft.com/office/drawing/2014/main" id="{8B45F786-9FB6-0A8F-D884-4C1E895C8485}"/>
              </a:ext>
            </a:extLst>
          </p:cNvPr>
          <p:cNvSpPr/>
          <p:nvPr/>
        </p:nvSpPr>
        <p:spPr>
          <a:xfrm rot="5400000">
            <a:off x="2164791" y="3170314"/>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riangle 39">
            <a:extLst>
              <a:ext uri="{FF2B5EF4-FFF2-40B4-BE49-F238E27FC236}">
                <a16:creationId xmlns:a16="http://schemas.microsoft.com/office/drawing/2014/main" id="{312D139E-67D3-40DB-4FF2-0E2CC246A16C}"/>
              </a:ext>
            </a:extLst>
          </p:cNvPr>
          <p:cNvSpPr/>
          <p:nvPr/>
        </p:nvSpPr>
        <p:spPr>
          <a:xfrm rot="5400000">
            <a:off x="2164791" y="3680310"/>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10">
            <a:extLst>
              <a:ext uri="{FF2B5EF4-FFF2-40B4-BE49-F238E27FC236}">
                <a16:creationId xmlns:a16="http://schemas.microsoft.com/office/drawing/2014/main" id="{72ACB0C9-1C2C-DE51-E7E5-0439A95D8509}"/>
              </a:ext>
            </a:extLst>
          </p:cNvPr>
          <p:cNvSpPr txBox="1">
            <a:spLocks/>
          </p:cNvSpPr>
          <p:nvPr/>
        </p:nvSpPr>
        <p:spPr>
          <a:xfrm>
            <a:off x="2384612" y="3050797"/>
            <a:ext cx="4799771" cy="456934"/>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lnSpc>
                <a:spcPct val="107000"/>
              </a:lnSpc>
              <a:spcBef>
                <a:spcPts val="1400"/>
              </a:spcBef>
              <a:spcAft>
                <a:spcPts val="600"/>
              </a:spcAft>
            </a:pPr>
            <a:r>
              <a:rPr lang="en-GB" sz="1400">
                <a:effectLst/>
                <a:latin typeface="Calibri" panose="020F0502020204030204" pitchFamily="34" charset="0"/>
                <a:ea typeface="Calibri" panose="020F0502020204030204" pitchFamily="34" charset="0"/>
                <a:cs typeface="Arial" panose="020B0604020202020204" pitchFamily="34" charset="0"/>
              </a:rPr>
              <a:t>Construction SEC</a:t>
            </a:r>
            <a:endParaRPr lang="en-LB" sz="140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 Placeholder 10">
            <a:extLst>
              <a:ext uri="{FF2B5EF4-FFF2-40B4-BE49-F238E27FC236}">
                <a16:creationId xmlns:a16="http://schemas.microsoft.com/office/drawing/2014/main" id="{D6B8E4CB-670C-55D2-B118-06A6524BA167}"/>
              </a:ext>
            </a:extLst>
          </p:cNvPr>
          <p:cNvSpPr txBox="1">
            <a:spLocks/>
          </p:cNvSpPr>
          <p:nvPr/>
        </p:nvSpPr>
        <p:spPr>
          <a:xfrm>
            <a:off x="2419118" y="3559755"/>
            <a:ext cx="4799771" cy="456934"/>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lnSpc>
                <a:spcPct val="107000"/>
              </a:lnSpc>
              <a:spcBef>
                <a:spcPts val="1400"/>
              </a:spcBef>
              <a:spcAft>
                <a:spcPts val="600"/>
              </a:spcAft>
            </a:pPr>
            <a:r>
              <a:rPr lang="en-GB" sz="1400">
                <a:effectLst/>
                <a:latin typeface="Calibri" panose="020F0502020204030204" pitchFamily="34" charset="0"/>
                <a:ea typeface="Calibri" panose="020F0502020204030204" pitchFamily="34" charset="0"/>
                <a:cs typeface="Arial" panose="020B0604020202020204" pitchFamily="34" charset="0"/>
              </a:rPr>
              <a:t>Timber industry SEC</a:t>
            </a:r>
          </a:p>
        </p:txBody>
      </p:sp>
      <p:sp>
        <p:nvSpPr>
          <p:cNvPr id="12" name="Text Placeholder 10">
            <a:extLst>
              <a:ext uri="{FF2B5EF4-FFF2-40B4-BE49-F238E27FC236}">
                <a16:creationId xmlns:a16="http://schemas.microsoft.com/office/drawing/2014/main" id="{2CE9CA63-AC61-157E-347F-3575576F70C7}"/>
              </a:ext>
            </a:extLst>
          </p:cNvPr>
          <p:cNvSpPr txBox="1">
            <a:spLocks/>
          </p:cNvSpPr>
          <p:nvPr/>
        </p:nvSpPr>
        <p:spPr>
          <a:xfrm>
            <a:off x="2401865" y="4068713"/>
            <a:ext cx="4799771" cy="456934"/>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lnSpc>
                <a:spcPct val="107000"/>
              </a:lnSpc>
              <a:spcBef>
                <a:spcPts val="1400"/>
              </a:spcBef>
              <a:spcAft>
                <a:spcPts val="600"/>
              </a:spcAft>
            </a:pPr>
            <a:r>
              <a:rPr lang="en-GB" sz="1400">
                <a:effectLst/>
                <a:latin typeface="Calibri" panose="020F0502020204030204" pitchFamily="34" charset="0"/>
                <a:ea typeface="Calibri" panose="020F0502020204030204" pitchFamily="34" charset="0"/>
                <a:cs typeface="Arial" panose="020B0604020202020204" pitchFamily="34" charset="0"/>
              </a:rPr>
              <a:t>Energy SEC</a:t>
            </a:r>
            <a:endParaRPr lang="en-LB" sz="140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 Placeholder 10">
            <a:extLst>
              <a:ext uri="{FF2B5EF4-FFF2-40B4-BE49-F238E27FC236}">
                <a16:creationId xmlns:a16="http://schemas.microsoft.com/office/drawing/2014/main" id="{DEBD5E5A-136D-30C7-8963-86AC5EDEA9D1}"/>
              </a:ext>
            </a:extLst>
          </p:cNvPr>
          <p:cNvSpPr txBox="1">
            <a:spLocks/>
          </p:cNvSpPr>
          <p:nvPr/>
        </p:nvSpPr>
        <p:spPr>
          <a:xfrm>
            <a:off x="1172135" y="4093529"/>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04</a:t>
            </a:r>
          </a:p>
        </p:txBody>
      </p:sp>
      <p:sp>
        <p:nvSpPr>
          <p:cNvPr id="17" name="Text Placeholder 10">
            <a:extLst>
              <a:ext uri="{FF2B5EF4-FFF2-40B4-BE49-F238E27FC236}">
                <a16:creationId xmlns:a16="http://schemas.microsoft.com/office/drawing/2014/main" id="{546F6AF8-B610-2E15-219F-BE589ED4E2C4}"/>
              </a:ext>
            </a:extLst>
          </p:cNvPr>
          <p:cNvSpPr txBox="1">
            <a:spLocks/>
          </p:cNvSpPr>
          <p:nvPr/>
        </p:nvSpPr>
        <p:spPr>
          <a:xfrm>
            <a:off x="1172135" y="4609783"/>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05</a:t>
            </a:r>
          </a:p>
        </p:txBody>
      </p:sp>
      <p:sp>
        <p:nvSpPr>
          <p:cNvPr id="22" name="Text Placeholder 10">
            <a:extLst>
              <a:ext uri="{FF2B5EF4-FFF2-40B4-BE49-F238E27FC236}">
                <a16:creationId xmlns:a16="http://schemas.microsoft.com/office/drawing/2014/main" id="{1071B501-7395-F9CF-3E05-59F21551B28C}"/>
              </a:ext>
            </a:extLst>
          </p:cNvPr>
          <p:cNvSpPr txBox="1">
            <a:spLocks/>
          </p:cNvSpPr>
          <p:nvPr/>
        </p:nvSpPr>
        <p:spPr>
          <a:xfrm>
            <a:off x="1172135" y="5126037"/>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06</a:t>
            </a:r>
          </a:p>
        </p:txBody>
      </p:sp>
      <p:sp>
        <p:nvSpPr>
          <p:cNvPr id="23" name="Rectangle 22">
            <a:extLst>
              <a:ext uri="{FF2B5EF4-FFF2-40B4-BE49-F238E27FC236}">
                <a16:creationId xmlns:a16="http://schemas.microsoft.com/office/drawing/2014/main" id="{CA75A42D-60F1-03AE-B2DB-29040D963DF1}"/>
              </a:ext>
            </a:extLst>
          </p:cNvPr>
          <p:cNvSpPr/>
          <p:nvPr/>
        </p:nvSpPr>
        <p:spPr>
          <a:xfrm>
            <a:off x="466725" y="4546463"/>
            <a:ext cx="6667830"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24" name="Rectangle 23">
            <a:extLst>
              <a:ext uri="{FF2B5EF4-FFF2-40B4-BE49-F238E27FC236}">
                <a16:creationId xmlns:a16="http://schemas.microsoft.com/office/drawing/2014/main" id="{C3ED7335-DA3F-442D-4C42-CA0439142475}"/>
              </a:ext>
            </a:extLst>
          </p:cNvPr>
          <p:cNvSpPr/>
          <p:nvPr/>
        </p:nvSpPr>
        <p:spPr>
          <a:xfrm>
            <a:off x="466725" y="5062360"/>
            <a:ext cx="6667830"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25" name="Triangle 24">
            <a:extLst>
              <a:ext uri="{FF2B5EF4-FFF2-40B4-BE49-F238E27FC236}">
                <a16:creationId xmlns:a16="http://schemas.microsoft.com/office/drawing/2014/main" id="{95E7B3EA-B886-1AC0-8585-5EBA58BDD556}"/>
              </a:ext>
            </a:extLst>
          </p:cNvPr>
          <p:cNvSpPr/>
          <p:nvPr/>
        </p:nvSpPr>
        <p:spPr>
          <a:xfrm rot="5400000">
            <a:off x="2164791" y="4213073"/>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riangle 25">
            <a:extLst>
              <a:ext uri="{FF2B5EF4-FFF2-40B4-BE49-F238E27FC236}">
                <a16:creationId xmlns:a16="http://schemas.microsoft.com/office/drawing/2014/main" id="{61AA185E-F7FA-34FB-1235-50FD8E1427F8}"/>
              </a:ext>
            </a:extLst>
          </p:cNvPr>
          <p:cNvSpPr/>
          <p:nvPr/>
        </p:nvSpPr>
        <p:spPr>
          <a:xfrm rot="5400000">
            <a:off x="2164791" y="4723069"/>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riangle 26">
            <a:extLst>
              <a:ext uri="{FF2B5EF4-FFF2-40B4-BE49-F238E27FC236}">
                <a16:creationId xmlns:a16="http://schemas.microsoft.com/office/drawing/2014/main" id="{F177DEED-44C1-4296-7387-F6A767F74444}"/>
              </a:ext>
            </a:extLst>
          </p:cNvPr>
          <p:cNvSpPr/>
          <p:nvPr/>
        </p:nvSpPr>
        <p:spPr>
          <a:xfrm rot="5400000">
            <a:off x="2164791" y="5233065"/>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10">
            <a:extLst>
              <a:ext uri="{FF2B5EF4-FFF2-40B4-BE49-F238E27FC236}">
                <a16:creationId xmlns:a16="http://schemas.microsoft.com/office/drawing/2014/main" id="{DF31E560-5977-7C01-BA81-DA63E3C13FF0}"/>
              </a:ext>
            </a:extLst>
          </p:cNvPr>
          <p:cNvSpPr txBox="1">
            <a:spLocks/>
          </p:cNvSpPr>
          <p:nvPr/>
        </p:nvSpPr>
        <p:spPr>
          <a:xfrm>
            <a:off x="2401865" y="4577671"/>
            <a:ext cx="4799771" cy="456934"/>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lnSpc>
                <a:spcPct val="107000"/>
              </a:lnSpc>
              <a:spcBef>
                <a:spcPts val="1400"/>
              </a:spcBef>
              <a:spcAft>
                <a:spcPts val="600"/>
              </a:spcAft>
            </a:pPr>
            <a:r>
              <a:rPr lang="en-GB" sz="1400">
                <a:effectLst/>
                <a:latin typeface="Calibri" panose="020F0502020204030204" pitchFamily="34" charset="0"/>
                <a:ea typeface="Calibri" panose="020F0502020204030204" pitchFamily="34" charset="0"/>
                <a:cs typeface="Arial" panose="020B0604020202020204" pitchFamily="34" charset="0"/>
              </a:rPr>
              <a:t>Metalworking, machine building, mechanical engineering SEC</a:t>
            </a:r>
          </a:p>
        </p:txBody>
      </p:sp>
      <p:sp>
        <p:nvSpPr>
          <p:cNvPr id="31" name="Text Placeholder 10">
            <a:extLst>
              <a:ext uri="{FF2B5EF4-FFF2-40B4-BE49-F238E27FC236}">
                <a16:creationId xmlns:a16="http://schemas.microsoft.com/office/drawing/2014/main" id="{6EE20DD3-F259-BAC3-EE15-E1231D688B44}"/>
              </a:ext>
            </a:extLst>
          </p:cNvPr>
          <p:cNvSpPr txBox="1">
            <a:spLocks/>
          </p:cNvSpPr>
          <p:nvPr/>
        </p:nvSpPr>
        <p:spPr>
          <a:xfrm>
            <a:off x="2436371" y="5086629"/>
            <a:ext cx="4799771" cy="456934"/>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lnSpc>
                <a:spcPct val="107000"/>
              </a:lnSpc>
              <a:spcBef>
                <a:spcPts val="1400"/>
              </a:spcBef>
              <a:spcAft>
                <a:spcPts val="600"/>
              </a:spcAft>
            </a:pPr>
            <a:r>
              <a:rPr lang="en-GB" sz="1400">
                <a:effectLst/>
                <a:latin typeface="Calibri" panose="020F0502020204030204" pitchFamily="34" charset="0"/>
                <a:ea typeface="Calibri" panose="020F0502020204030204" pitchFamily="34" charset="0"/>
                <a:cs typeface="Arial" panose="020B0604020202020204" pitchFamily="34" charset="0"/>
              </a:rPr>
              <a:t>Manufacturing of electronic and optical equipment, ICT SEC</a:t>
            </a:r>
          </a:p>
        </p:txBody>
      </p:sp>
      <p:sp>
        <p:nvSpPr>
          <p:cNvPr id="32" name="Rectangle 31">
            <a:extLst>
              <a:ext uri="{FF2B5EF4-FFF2-40B4-BE49-F238E27FC236}">
                <a16:creationId xmlns:a16="http://schemas.microsoft.com/office/drawing/2014/main" id="{B0E259BF-A754-D01E-E71F-8A533F790CA2}"/>
              </a:ext>
            </a:extLst>
          </p:cNvPr>
          <p:cNvSpPr/>
          <p:nvPr/>
        </p:nvSpPr>
        <p:spPr>
          <a:xfrm>
            <a:off x="466725" y="4030566"/>
            <a:ext cx="6667830"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33" name="Text Placeholder 10">
            <a:extLst>
              <a:ext uri="{FF2B5EF4-FFF2-40B4-BE49-F238E27FC236}">
                <a16:creationId xmlns:a16="http://schemas.microsoft.com/office/drawing/2014/main" id="{4EB20E5A-0CC8-3516-2D45-A771F2E3F508}"/>
              </a:ext>
            </a:extLst>
          </p:cNvPr>
          <p:cNvSpPr txBox="1">
            <a:spLocks/>
          </p:cNvSpPr>
          <p:nvPr/>
        </p:nvSpPr>
        <p:spPr>
          <a:xfrm>
            <a:off x="1172135" y="5642292"/>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07</a:t>
            </a:r>
          </a:p>
        </p:txBody>
      </p:sp>
      <p:sp>
        <p:nvSpPr>
          <p:cNvPr id="34" name="Rectangle 33">
            <a:extLst>
              <a:ext uri="{FF2B5EF4-FFF2-40B4-BE49-F238E27FC236}">
                <a16:creationId xmlns:a16="http://schemas.microsoft.com/office/drawing/2014/main" id="{02FA7B78-E9C6-23BF-CEFA-BEC111F2BA9D}"/>
              </a:ext>
            </a:extLst>
          </p:cNvPr>
          <p:cNvSpPr/>
          <p:nvPr/>
        </p:nvSpPr>
        <p:spPr>
          <a:xfrm>
            <a:off x="466725" y="5578259"/>
            <a:ext cx="6667830"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35" name="Triangle 34">
            <a:extLst>
              <a:ext uri="{FF2B5EF4-FFF2-40B4-BE49-F238E27FC236}">
                <a16:creationId xmlns:a16="http://schemas.microsoft.com/office/drawing/2014/main" id="{FF8B5B90-0828-3F99-A867-D5CEFB2403B0}"/>
              </a:ext>
            </a:extLst>
          </p:cNvPr>
          <p:cNvSpPr/>
          <p:nvPr/>
        </p:nvSpPr>
        <p:spPr>
          <a:xfrm rot="5400000">
            <a:off x="2164791" y="5750650"/>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 Placeholder 10">
            <a:extLst>
              <a:ext uri="{FF2B5EF4-FFF2-40B4-BE49-F238E27FC236}">
                <a16:creationId xmlns:a16="http://schemas.microsoft.com/office/drawing/2014/main" id="{9C36ED76-77DA-FF42-7CC7-FCAA72B69B9D}"/>
              </a:ext>
            </a:extLst>
          </p:cNvPr>
          <p:cNvSpPr txBox="1">
            <a:spLocks/>
          </p:cNvSpPr>
          <p:nvPr/>
        </p:nvSpPr>
        <p:spPr>
          <a:xfrm>
            <a:off x="2436371" y="5595589"/>
            <a:ext cx="4799771" cy="456934"/>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lnSpc>
                <a:spcPct val="107000"/>
              </a:lnSpc>
              <a:spcBef>
                <a:spcPts val="1400"/>
              </a:spcBef>
              <a:spcAft>
                <a:spcPts val="600"/>
              </a:spcAft>
            </a:pPr>
            <a:r>
              <a:rPr lang="en-GB" sz="1400">
                <a:effectLst/>
                <a:latin typeface="Calibri" panose="020F0502020204030204" pitchFamily="34" charset="0"/>
                <a:ea typeface="Calibri" panose="020F0502020204030204" pitchFamily="34" charset="0"/>
                <a:cs typeface="Arial" panose="020B0604020202020204" pitchFamily="34" charset="0"/>
              </a:rPr>
              <a:t>Transport and Logistics SEC</a:t>
            </a:r>
          </a:p>
        </p:txBody>
      </p:sp>
    </p:spTree>
    <p:extLst>
      <p:ext uri="{BB962C8B-B14F-4D97-AF65-F5344CB8AC3E}">
        <p14:creationId xmlns:p14="http://schemas.microsoft.com/office/powerpoint/2010/main" val="1793459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DEAA372A-93F0-9650-C56D-DC91E5E130F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0"/>
            <a:ext cx="7559675" cy="10691813"/>
          </a:xfrm>
        </p:spPr>
      </p:pic>
      <p:sp>
        <p:nvSpPr>
          <p:cNvPr id="4" name="Rectangle 3">
            <a:extLst>
              <a:ext uri="{FF2B5EF4-FFF2-40B4-BE49-F238E27FC236}">
                <a16:creationId xmlns:a16="http://schemas.microsoft.com/office/drawing/2014/main" id="{1B0F48EC-ECA4-FD2C-E425-E5B3A7C9C2DE}"/>
              </a:ext>
            </a:extLst>
          </p:cNvPr>
          <p:cNvSpPr/>
          <p:nvPr/>
        </p:nvSpPr>
        <p:spPr>
          <a:xfrm>
            <a:off x="1004341" y="284813"/>
            <a:ext cx="5591331" cy="6910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0E026082-14BB-66EA-C6D4-EBF4310445BD}"/>
              </a:ext>
            </a:extLst>
          </p:cNvPr>
          <p:cNvSpPr>
            <a:spLocks noGrp="1"/>
          </p:cNvSpPr>
          <p:nvPr>
            <p:ph type="body" sz="quarter" idx="47"/>
          </p:nvPr>
        </p:nvSpPr>
        <p:spPr>
          <a:xfrm>
            <a:off x="1334896" y="742342"/>
            <a:ext cx="4937888" cy="853742"/>
          </a:xfrm>
        </p:spPr>
        <p:txBody>
          <a:bodyPr/>
          <a:lstStyle/>
          <a:p>
            <a:r>
              <a:rPr lang="en-US" dirty="0"/>
              <a:t>Cooperation and consultation mechanisms for universities with individual employers </a:t>
            </a:r>
          </a:p>
        </p:txBody>
      </p:sp>
      <p:sp>
        <p:nvSpPr>
          <p:cNvPr id="13" name="Text Placeholder 12">
            <a:extLst>
              <a:ext uri="{FF2B5EF4-FFF2-40B4-BE49-F238E27FC236}">
                <a16:creationId xmlns:a16="http://schemas.microsoft.com/office/drawing/2014/main" id="{F8347727-426C-4F37-3FD6-39A12325C42D}"/>
              </a:ext>
            </a:extLst>
          </p:cNvPr>
          <p:cNvSpPr>
            <a:spLocks noGrp="1"/>
          </p:cNvSpPr>
          <p:nvPr>
            <p:ph type="body" sz="quarter" idx="48"/>
          </p:nvPr>
        </p:nvSpPr>
        <p:spPr>
          <a:xfrm>
            <a:off x="1342449" y="1526798"/>
            <a:ext cx="4931210" cy="1998859"/>
          </a:xfrm>
        </p:spPr>
        <p:txBody>
          <a:bodyPr/>
          <a:lstStyle/>
          <a:p>
            <a:pPr algn="just"/>
            <a:r>
              <a:rPr lang="en-US" dirty="0"/>
              <a:t>Cooperation between higher education institutions and employers largely depends on the interest of both parties and the specifics of the study program. Higher education institutions should develop cooperation with various institutions and employers to ensure better achievement of the aims and learning outcomes of the study field and the relevant study programmes. The cooperation partners should be selected in view of the specific features of the study field and the relevant study programmes.</a:t>
            </a:r>
          </a:p>
          <a:p>
            <a:pPr algn="just"/>
            <a:endParaRPr lang="en-US" dirty="0"/>
          </a:p>
          <a:p>
            <a:pPr algn="just"/>
            <a:r>
              <a:rPr lang="en-US" dirty="0"/>
              <a:t>In certain higher education processes in Latvia, in particular in case of professional study programmes, the participation of employers is mandatory, for example in provision of traineeships, in professional qualification examination commissions, as well as in collecting and providing feedback. The effectiveness of employer engagement is evaluated during the accreditation of study fields at the respective higher education institution (AIKA, 2021).  Employers are active participants of the accreditation procedure, both as members of the accreditation commissions and are also in the interviews.</a:t>
            </a:r>
          </a:p>
          <a:p>
            <a:pPr algn="just"/>
            <a:endParaRPr lang="en-US" dirty="0"/>
          </a:p>
          <a:p>
            <a:pPr algn="just"/>
            <a:r>
              <a:rPr lang="en-US" dirty="0"/>
              <a:t>Usually, higher education institutions involve employer representatives in the management of the university, for example, in the Faculty Council, in the planning of study programmes and their implementation, including by inviting industry representatives to become guest lecturers, by concluding cooperation agreements on traineeship provision, by involving them in formulating topics for final thesis or even in development of the final thesis, as well as by inviting them to participate in thesis defence and in professional qualification examination commissions. In examination commissions, at least half of examination experts should be employer representatives. The traineeships and professional qualification examinations are mandatory only in case of professional study programmes, not in case of academic study programmes. The most active higher education institutions also organize other events in cooperation with employers, such as hackathons, projects to ensure technology transfer and develop innovative products, provide industry mentors, and others. </a:t>
            </a:r>
          </a:p>
          <a:p>
            <a:pPr algn="just"/>
            <a:endParaRPr lang="en-US" dirty="0"/>
          </a:p>
        </p:txBody>
      </p:sp>
      <p:sp>
        <p:nvSpPr>
          <p:cNvPr id="9" name="Slide Number Placeholder 8">
            <a:extLst>
              <a:ext uri="{FF2B5EF4-FFF2-40B4-BE49-F238E27FC236}">
                <a16:creationId xmlns:a16="http://schemas.microsoft.com/office/drawing/2014/main" id="{5789C64D-1851-6364-5623-1ED3CC9BBDC8}"/>
              </a:ext>
            </a:extLst>
          </p:cNvPr>
          <p:cNvSpPr>
            <a:spLocks noGrp="1"/>
          </p:cNvSpPr>
          <p:nvPr>
            <p:ph type="sldNum" sz="quarter" idx="4294967295"/>
          </p:nvPr>
        </p:nvSpPr>
        <p:spPr>
          <a:xfrm>
            <a:off x="7202488" y="10315575"/>
            <a:ext cx="357187" cy="266700"/>
          </a:xfrm>
        </p:spPr>
        <p:txBody>
          <a:bodyPr/>
          <a:lstStyle/>
          <a:p>
            <a:fld id="{CB2079F2-58AF-ED44-82D7-E04B2F6FD686}" type="slidenum">
              <a:rPr lang="en-US" smtClean="0">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1742518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7597EA5-3430-CE2D-DFF6-A6D17DC9C69F}"/>
              </a:ext>
            </a:extLst>
          </p:cNvPr>
          <p:cNvSpPr>
            <a:spLocks noGrp="1"/>
          </p:cNvSpPr>
          <p:nvPr>
            <p:ph type="body" sz="quarter" idx="48"/>
          </p:nvPr>
        </p:nvSpPr>
        <p:spPr>
          <a:xfrm>
            <a:off x="375292" y="1390650"/>
            <a:ext cx="6816645" cy="624991"/>
          </a:xfrm>
        </p:spPr>
        <p:txBody>
          <a:bodyPr numCol="1"/>
          <a:lstStyle/>
          <a:p>
            <a:pPr marL="12700" algn="just">
              <a:spcBef>
                <a:spcPts val="1400"/>
              </a:spcBef>
              <a:spcAft>
                <a:spcPts val="600"/>
              </a:spcAft>
            </a:pPr>
            <a:r>
              <a:rPr lang="en-GB" dirty="0">
                <a:effectLst/>
                <a:latin typeface="Calibri" panose="020F0502020204030204" pitchFamily="34" charset="0"/>
                <a:ea typeface="Calibri" panose="020F0502020204030204" pitchFamily="34" charset="0"/>
                <a:cs typeface="Arial" panose="020B0604020202020204" pitchFamily="34" charset="0"/>
              </a:rPr>
              <a:t>Seven interviews with Latvian STEM employer representatives were conducted to learn about their involvement in higher education, main challenges and successful aspects in industry – higher education cooperation, as well as their suggestions to improve development of 21st century skills. Six STEM sectors were covered by the interviews: </a:t>
            </a:r>
          </a:p>
          <a:p>
            <a:pPr marL="241300" indent="-228600" algn="just">
              <a:spcBef>
                <a:spcPts val="1400"/>
              </a:spcBef>
              <a:spcAft>
                <a:spcPts val="600"/>
              </a:spcAft>
              <a:buAutoNum type="arabicPeriod"/>
            </a:pPr>
            <a:r>
              <a:rPr lang="en-GB" b="1" dirty="0">
                <a:solidFill>
                  <a:srgbClr val="63C7CA"/>
                </a:solidFill>
                <a:effectLst/>
                <a:latin typeface="Calibri" panose="020F0502020204030204" pitchFamily="34" charset="0"/>
                <a:ea typeface="Calibri" panose="020F0502020204030204" pitchFamily="34" charset="0"/>
                <a:cs typeface="Arial" panose="020B0604020202020204" pitchFamily="34" charset="0"/>
              </a:rPr>
              <a:t>Energy sector </a:t>
            </a:r>
            <a:r>
              <a:rPr lang="en-GB" dirty="0">
                <a:effectLst/>
                <a:latin typeface="Calibri" panose="020F0502020204030204" pitchFamily="34" charset="0"/>
                <a:ea typeface="Calibri" panose="020F0502020204030204" pitchFamily="34" charset="0"/>
                <a:cs typeface="Arial" panose="020B0604020202020204" pitchFamily="34" charset="0"/>
              </a:rPr>
              <a:t>(an expert involved in all types of stakeholder organisations: individual employer, sectoral association and SEC);</a:t>
            </a:r>
          </a:p>
          <a:p>
            <a:pPr marL="241300" indent="-228600" algn="just">
              <a:spcBef>
                <a:spcPts val="1400"/>
              </a:spcBef>
              <a:spcAft>
                <a:spcPts val="600"/>
              </a:spcAft>
              <a:buAutoNum type="arabicPeriod"/>
            </a:pPr>
            <a:r>
              <a:rPr lang="en-LB" b="1" dirty="0">
                <a:solidFill>
                  <a:srgbClr val="63C7CA"/>
                </a:solidFill>
                <a:effectLst/>
                <a:latin typeface="Calibri" panose="020F0502020204030204" pitchFamily="34" charset="0"/>
                <a:ea typeface="Calibri" panose="020F0502020204030204" pitchFamily="34" charset="0"/>
                <a:cs typeface="Arial" panose="020B0604020202020204" pitchFamily="34" charset="0"/>
              </a:rPr>
              <a:t>Information communication technologies sector </a:t>
            </a:r>
            <a:r>
              <a:rPr lang="en-GB" dirty="0">
                <a:effectLst/>
                <a:latin typeface="Calibri" panose="020F0502020204030204" pitchFamily="34" charset="0"/>
                <a:ea typeface="Calibri" panose="020F0502020204030204" pitchFamily="34" charset="0"/>
                <a:cs typeface="Arial" panose="020B0604020202020204" pitchFamily="34" charset="0"/>
              </a:rPr>
              <a:t>(ICT) (a representative of individual employer);</a:t>
            </a:r>
          </a:p>
          <a:p>
            <a:pPr marL="241300" indent="-228600" algn="just">
              <a:spcBef>
                <a:spcPts val="1400"/>
              </a:spcBef>
              <a:spcAft>
                <a:spcPts val="600"/>
              </a:spcAft>
              <a:buAutoNum type="arabicPeriod"/>
            </a:pPr>
            <a:r>
              <a:rPr lang="en-LB" b="1" dirty="0">
                <a:solidFill>
                  <a:srgbClr val="63C7CA"/>
                </a:solidFill>
                <a:effectLst/>
                <a:latin typeface="Calibri" panose="020F0502020204030204" pitchFamily="34" charset="0"/>
                <a:ea typeface="Calibri" panose="020F0502020204030204" pitchFamily="34" charset="0"/>
                <a:cs typeface="Arial" panose="020B0604020202020204" pitchFamily="34" charset="0"/>
              </a:rPr>
              <a:t>Metalworking and mechanical engineering industry </a:t>
            </a:r>
            <a:r>
              <a:rPr lang="en-LB" dirty="0">
                <a:effectLst/>
                <a:latin typeface="Calibri" panose="020F0502020204030204" pitchFamily="34" charset="0"/>
                <a:ea typeface="Calibri" panose="020F0502020204030204" pitchFamily="34" charset="0"/>
                <a:cs typeface="Arial" panose="020B0604020202020204" pitchFamily="34" charset="0"/>
              </a:rPr>
              <a:t>(a representative of both, sectoral association and SEC);</a:t>
            </a:r>
            <a:r>
              <a:rPr lang="en-US" dirty="0"/>
              <a:t> </a:t>
            </a:r>
          </a:p>
          <a:p>
            <a:pPr marL="241300" indent="-228600" algn="just">
              <a:spcBef>
                <a:spcPts val="1400"/>
              </a:spcBef>
              <a:spcAft>
                <a:spcPts val="600"/>
              </a:spcAft>
              <a:buAutoNum type="arabicPeriod"/>
            </a:pPr>
            <a:r>
              <a:rPr lang="en-US" b="1" dirty="0">
                <a:solidFill>
                  <a:srgbClr val="63C7CA"/>
                </a:solidFill>
                <a:effectLst/>
                <a:latin typeface="Calibri" panose="020F0502020204030204" pitchFamily="34" charset="0"/>
                <a:ea typeface="Calibri" panose="020F0502020204030204" pitchFamily="34" charset="0"/>
                <a:cs typeface="Arial" panose="020B0604020202020204" pitchFamily="34" charset="0"/>
              </a:rPr>
              <a:t>Chemical industry </a:t>
            </a:r>
            <a:r>
              <a:rPr lang="en-US" dirty="0">
                <a:effectLst/>
                <a:latin typeface="Calibri" panose="020F0502020204030204" pitchFamily="34" charset="0"/>
                <a:ea typeface="Calibri" panose="020F0502020204030204" pitchFamily="34" charset="0"/>
                <a:cs typeface="Arial" panose="020B0604020202020204" pitchFamily="34" charset="0"/>
              </a:rPr>
              <a:t>(a group of representatives of individual employer and a representative of both, individual employer and sectoral association);</a:t>
            </a:r>
          </a:p>
          <a:p>
            <a:pPr marL="241300" indent="-228600" algn="just">
              <a:spcBef>
                <a:spcPts val="1400"/>
              </a:spcBef>
              <a:spcAft>
                <a:spcPts val="600"/>
              </a:spcAft>
              <a:buAutoNum type="arabicPeriod"/>
            </a:pPr>
            <a:r>
              <a:rPr lang="en-US" b="1" dirty="0">
                <a:solidFill>
                  <a:srgbClr val="63C7CA"/>
                </a:solidFill>
                <a:effectLst/>
                <a:latin typeface="Calibri" panose="020F0502020204030204" pitchFamily="34" charset="0"/>
                <a:ea typeface="Calibri" panose="020F0502020204030204" pitchFamily="34" charset="0"/>
                <a:cs typeface="Arial" panose="020B0604020202020204" pitchFamily="34" charset="0"/>
              </a:rPr>
              <a:t>Production of electronics and electrical engineering industry</a:t>
            </a:r>
            <a:r>
              <a:rPr lang="en-US" dirty="0">
                <a:effectLst/>
                <a:latin typeface="Calibri" panose="020F0502020204030204" pitchFamily="34" charset="0"/>
                <a:ea typeface="Calibri" panose="020F0502020204030204" pitchFamily="34" charset="0"/>
                <a:cs typeface="Arial" panose="020B0604020202020204" pitchFamily="34" charset="0"/>
              </a:rPr>
              <a:t>  (a representative of sectoral association and SEC);</a:t>
            </a:r>
          </a:p>
          <a:p>
            <a:pPr marL="241300" indent="-228600" algn="just">
              <a:spcBef>
                <a:spcPts val="1400"/>
              </a:spcBef>
              <a:spcAft>
                <a:spcPts val="600"/>
              </a:spcAft>
              <a:buAutoNum type="arabicPeriod"/>
            </a:pPr>
            <a:r>
              <a:rPr lang="en-GB" b="1" dirty="0">
                <a:solidFill>
                  <a:srgbClr val="63C7CA"/>
                </a:solidFill>
                <a:effectLst/>
                <a:latin typeface="Calibri" panose="020F0502020204030204" pitchFamily="34" charset="0"/>
                <a:ea typeface="Calibri" panose="020F0502020204030204" pitchFamily="34" charset="0"/>
                <a:cs typeface="Arial" panose="020B0604020202020204" pitchFamily="34" charset="0"/>
              </a:rPr>
              <a:t>Wood industry </a:t>
            </a:r>
            <a:r>
              <a:rPr lang="en-GB" dirty="0">
                <a:effectLst/>
                <a:latin typeface="Calibri" panose="020F0502020204030204" pitchFamily="34" charset="0"/>
                <a:ea typeface="Calibri" panose="020F0502020204030204" pitchFamily="34" charset="0"/>
                <a:cs typeface="Arial" panose="020B0604020202020204" pitchFamily="34" charset="0"/>
              </a:rPr>
              <a:t>(a representative of sectoral association</a:t>
            </a:r>
            <a:endParaRPr lang="en-US" dirty="0">
              <a:effectLst/>
              <a:latin typeface="Calibri" panose="020F0502020204030204" pitchFamily="34" charset="0"/>
              <a:ea typeface="Calibri" panose="020F0502020204030204" pitchFamily="34" charset="0"/>
              <a:cs typeface="Arial" panose="020B0604020202020204" pitchFamily="34" charset="0"/>
            </a:endParaRPr>
          </a:p>
          <a:p>
            <a:endParaRPr lang="en-US"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pPr marL="241300" indent="-228600" algn="just">
              <a:spcBef>
                <a:spcPts val="1400"/>
              </a:spcBef>
              <a:spcAft>
                <a:spcPts val="600"/>
              </a:spcAft>
              <a:buAutoNum type="arabicPeriod"/>
            </a:pPr>
            <a:endParaRPr lang="en-LB" dirty="0">
              <a:effectLst/>
              <a:latin typeface="Calibri" panose="020F0502020204030204" pitchFamily="34" charset="0"/>
              <a:ea typeface="Calibri" panose="020F0502020204030204" pitchFamily="34" charset="0"/>
              <a:cs typeface="Arial" panose="020B0604020202020204" pitchFamily="34" charset="0"/>
            </a:endParaRPr>
          </a:p>
          <a:p>
            <a:pPr marL="241300" indent="-228600" algn="just">
              <a:spcBef>
                <a:spcPts val="1400"/>
              </a:spcBef>
              <a:spcAft>
                <a:spcPts val="600"/>
              </a:spcAft>
              <a:buAutoNum type="arabicPeriod"/>
            </a:pPr>
            <a:endParaRPr lang="en-LB" dirty="0">
              <a:effectLst/>
              <a:latin typeface="Calibri" panose="020F0502020204030204" pitchFamily="34" charset="0"/>
              <a:ea typeface="Calibri" panose="020F0502020204030204" pitchFamily="34" charset="0"/>
              <a:cs typeface="Arial" panose="020B0604020202020204" pitchFamily="34" charset="0"/>
            </a:endParaRPr>
          </a:p>
          <a:p>
            <a:pPr marL="12700" algn="just">
              <a:spcBef>
                <a:spcPts val="1400"/>
              </a:spcBef>
              <a:spcAft>
                <a:spcPts val="600"/>
              </a:spcAft>
            </a:pPr>
            <a:endParaRPr lang="en-GB"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86DCA463-6C29-84D9-28AA-D88FE3638612}"/>
              </a:ext>
            </a:extLst>
          </p:cNvPr>
          <p:cNvSpPr>
            <a:spLocks noGrp="1"/>
          </p:cNvSpPr>
          <p:nvPr>
            <p:ph type="sldNum" sz="quarter" idx="4"/>
          </p:nvPr>
        </p:nvSpPr>
        <p:spPr/>
        <p:txBody>
          <a:bodyPr/>
          <a:lstStyle/>
          <a:p>
            <a:fld id="{CB2079F2-58AF-ED44-82D7-E04B2F6FD686}" type="slidenum">
              <a:rPr lang="en-US" smtClean="0"/>
              <a:pPr/>
              <a:t>24</a:t>
            </a:fld>
            <a:endParaRPr lang="en-US" dirty="0"/>
          </a:p>
        </p:txBody>
      </p:sp>
      <p:sp>
        <p:nvSpPr>
          <p:cNvPr id="4" name="Text Placeholder 7">
            <a:extLst>
              <a:ext uri="{FF2B5EF4-FFF2-40B4-BE49-F238E27FC236}">
                <a16:creationId xmlns:a16="http://schemas.microsoft.com/office/drawing/2014/main" id="{35410958-BE04-C847-644B-A29A26CFAE3B}"/>
              </a:ext>
            </a:extLst>
          </p:cNvPr>
          <p:cNvSpPr txBox="1">
            <a:spLocks/>
          </p:cNvSpPr>
          <p:nvPr/>
        </p:nvSpPr>
        <p:spPr>
          <a:xfrm>
            <a:off x="361437" y="510434"/>
            <a:ext cx="7198238" cy="36754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2700">
              <a:lnSpc>
                <a:spcPct val="107000"/>
              </a:lnSpc>
              <a:spcBef>
                <a:spcPts val="1200"/>
              </a:spcBef>
              <a:spcAft>
                <a:spcPts val="600"/>
              </a:spcAft>
            </a:pPr>
            <a:r>
              <a:rPr lang="en-GB" sz="1800" dirty="0">
                <a:effectLst/>
                <a:latin typeface="Calibri" panose="020F0502020204030204" pitchFamily="34" charset="0"/>
                <a:ea typeface="Calibri Light" panose="020F0302020204030204" pitchFamily="34" charset="0"/>
                <a:cs typeface="Times New Roman" panose="02020603050405020304" pitchFamily="18" charset="0"/>
              </a:rPr>
              <a:t>Summary of interviews with STEM employers about their involvement in higher education in Latvia </a:t>
            </a:r>
          </a:p>
          <a:p>
            <a:endParaRPr lang="en-US" sz="1800" b="0" dirty="0"/>
          </a:p>
        </p:txBody>
      </p:sp>
      <p:sp>
        <p:nvSpPr>
          <p:cNvPr id="18" name="Text Placeholder 10">
            <a:extLst>
              <a:ext uri="{FF2B5EF4-FFF2-40B4-BE49-F238E27FC236}">
                <a16:creationId xmlns:a16="http://schemas.microsoft.com/office/drawing/2014/main" id="{1186C254-F47E-7096-F2C8-3B60F7459590}"/>
              </a:ext>
            </a:extLst>
          </p:cNvPr>
          <p:cNvSpPr txBox="1">
            <a:spLocks/>
          </p:cNvSpPr>
          <p:nvPr/>
        </p:nvSpPr>
        <p:spPr>
          <a:xfrm>
            <a:off x="3056166" y="2136533"/>
            <a:ext cx="4002195" cy="457237"/>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spcBef>
                <a:spcPts val="1400"/>
              </a:spcBef>
              <a:spcAft>
                <a:spcPts val="600"/>
              </a:spcAft>
            </a:pPr>
            <a:endParaRPr lang="en-LB" dirty="0">
              <a:effectLst/>
              <a:latin typeface="Calibri" panose="020F0502020204030204" pitchFamily="34" charset="0"/>
              <a:ea typeface="Calibri" panose="020F0502020204030204" pitchFamily="34" charset="0"/>
              <a:cs typeface="Arial" panose="020B0604020202020204" pitchFamily="34" charset="0"/>
            </a:endParaRPr>
          </a:p>
        </p:txBody>
      </p:sp>
      <p:sp>
        <p:nvSpPr>
          <p:cNvPr id="22" name="Text Placeholder 10">
            <a:extLst>
              <a:ext uri="{FF2B5EF4-FFF2-40B4-BE49-F238E27FC236}">
                <a16:creationId xmlns:a16="http://schemas.microsoft.com/office/drawing/2014/main" id="{26BE85D9-17F3-B765-DA79-30987EFEFC68}"/>
              </a:ext>
            </a:extLst>
          </p:cNvPr>
          <p:cNvSpPr txBox="1">
            <a:spLocks/>
          </p:cNvSpPr>
          <p:nvPr/>
        </p:nvSpPr>
        <p:spPr>
          <a:xfrm>
            <a:off x="3056166" y="2881967"/>
            <a:ext cx="4052650" cy="457237"/>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endParaRPr lang="en-LB" dirty="0">
              <a:effectLst/>
              <a:latin typeface="Calibri" panose="020F0502020204030204" pitchFamily="34" charset="0"/>
              <a:ea typeface="Calibri" panose="020F0502020204030204" pitchFamily="34" charset="0"/>
              <a:cs typeface="Arial" panose="020B0604020202020204" pitchFamily="34" charset="0"/>
            </a:endParaRPr>
          </a:p>
        </p:txBody>
      </p:sp>
      <p:sp>
        <p:nvSpPr>
          <p:cNvPr id="26" name="Text Placeholder 10">
            <a:extLst>
              <a:ext uri="{FF2B5EF4-FFF2-40B4-BE49-F238E27FC236}">
                <a16:creationId xmlns:a16="http://schemas.microsoft.com/office/drawing/2014/main" id="{3F13C8E9-4F0A-D9F8-D52E-A9EEF1EF7468}"/>
              </a:ext>
            </a:extLst>
          </p:cNvPr>
          <p:cNvSpPr txBox="1">
            <a:spLocks/>
          </p:cNvSpPr>
          <p:nvPr/>
        </p:nvSpPr>
        <p:spPr>
          <a:xfrm>
            <a:off x="3046227" y="3627401"/>
            <a:ext cx="4002195" cy="457237"/>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p>
        </p:txBody>
      </p:sp>
      <p:sp>
        <p:nvSpPr>
          <p:cNvPr id="30" name="Text Placeholder 10">
            <a:extLst>
              <a:ext uri="{FF2B5EF4-FFF2-40B4-BE49-F238E27FC236}">
                <a16:creationId xmlns:a16="http://schemas.microsoft.com/office/drawing/2014/main" id="{6C43CEC6-3F76-629F-3638-02DC1F66F13A}"/>
              </a:ext>
            </a:extLst>
          </p:cNvPr>
          <p:cNvSpPr txBox="1">
            <a:spLocks/>
          </p:cNvSpPr>
          <p:nvPr/>
        </p:nvSpPr>
        <p:spPr>
          <a:xfrm>
            <a:off x="3044877" y="4383389"/>
            <a:ext cx="4052650" cy="457237"/>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spcBef>
                <a:spcPts val="1400"/>
              </a:spcBef>
              <a:spcAft>
                <a:spcPts val="60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34" name="Text Placeholder 10">
            <a:extLst>
              <a:ext uri="{FF2B5EF4-FFF2-40B4-BE49-F238E27FC236}">
                <a16:creationId xmlns:a16="http://schemas.microsoft.com/office/drawing/2014/main" id="{8A23C8A3-B8DD-E26E-011C-8BA1A434AB56}"/>
              </a:ext>
            </a:extLst>
          </p:cNvPr>
          <p:cNvSpPr txBox="1">
            <a:spLocks/>
          </p:cNvSpPr>
          <p:nvPr/>
        </p:nvSpPr>
        <p:spPr>
          <a:xfrm>
            <a:off x="3034938" y="5128823"/>
            <a:ext cx="4002195" cy="457237"/>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38" name="Text Placeholder 10">
            <a:extLst>
              <a:ext uri="{FF2B5EF4-FFF2-40B4-BE49-F238E27FC236}">
                <a16:creationId xmlns:a16="http://schemas.microsoft.com/office/drawing/2014/main" id="{6151489F-DEC4-3765-C869-5589882CC430}"/>
              </a:ext>
            </a:extLst>
          </p:cNvPr>
          <p:cNvSpPr txBox="1">
            <a:spLocks/>
          </p:cNvSpPr>
          <p:nvPr/>
        </p:nvSpPr>
        <p:spPr>
          <a:xfrm>
            <a:off x="3046227" y="5873889"/>
            <a:ext cx="5377619" cy="457237"/>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spcBef>
                <a:spcPts val="1400"/>
              </a:spcBef>
              <a:spcAft>
                <a:spcPts val="600"/>
              </a:spcAft>
            </a:pPr>
            <a:endParaRPr lang="en-LB" dirty="0">
              <a:effectLst/>
              <a:latin typeface="Calibri" panose="020F0502020204030204" pitchFamily="34" charset="0"/>
              <a:ea typeface="Calibri" panose="020F050202020403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930A46BF-B64B-027F-D99C-15D82BD919C4}"/>
              </a:ext>
            </a:extLst>
          </p:cNvPr>
          <p:cNvSpPr/>
          <p:nvPr/>
        </p:nvSpPr>
        <p:spPr>
          <a:xfrm>
            <a:off x="-7885" y="5586060"/>
            <a:ext cx="7559674" cy="4996835"/>
          </a:xfrm>
          <a:prstGeom prst="rect">
            <a:avLst/>
          </a:pr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id="{7B195AEC-6583-B4AA-6DC3-33861CA93889}"/>
              </a:ext>
            </a:extLst>
          </p:cNvPr>
          <p:cNvSpPr/>
          <p:nvPr/>
        </p:nvSpPr>
        <p:spPr>
          <a:xfrm rot="5400000">
            <a:off x="518024" y="6815422"/>
            <a:ext cx="236104" cy="203538"/>
          </a:xfrm>
          <a:prstGeom prst="triangle">
            <a:avLst/>
          </a:prstGeom>
          <a:solidFill>
            <a:srgbClr val="63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 Placeholder 9">
            <a:extLst>
              <a:ext uri="{FF2B5EF4-FFF2-40B4-BE49-F238E27FC236}">
                <a16:creationId xmlns:a16="http://schemas.microsoft.com/office/drawing/2014/main" id="{E67950FB-B7E7-62AE-281D-0CF2B8CA196F}"/>
              </a:ext>
            </a:extLst>
          </p:cNvPr>
          <p:cNvSpPr txBox="1">
            <a:spLocks/>
          </p:cNvSpPr>
          <p:nvPr/>
        </p:nvSpPr>
        <p:spPr>
          <a:xfrm>
            <a:off x="465058" y="5782088"/>
            <a:ext cx="6924919" cy="437455"/>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1113" algn="just">
              <a:spcBef>
                <a:spcPts val="1400"/>
              </a:spcBef>
              <a:spcAft>
                <a:spcPts val="600"/>
              </a:spcAft>
            </a:pPr>
            <a:r>
              <a:rPr lang="en-GB" b="1" dirty="0">
                <a:effectLst/>
                <a:latin typeface="Calibri" panose="020F0502020204030204" pitchFamily="34" charset="0"/>
                <a:ea typeface="Calibri" panose="020F0502020204030204" pitchFamily="34" charset="0"/>
                <a:cs typeface="Arial" panose="020B0604020202020204" pitchFamily="34" charset="0"/>
              </a:rPr>
              <a:t>STEM employer representatives interviewed all had significant cooperation experience with the higher education sector. Representatives of SESs mentioned involvement in licencing and accreditation procedures, as well as development of occupational standards. Employer associations and individual employers had the most significant experience in all processes of higher education:</a:t>
            </a:r>
          </a:p>
          <a:p>
            <a:pPr marL="269875" algn="just">
              <a:spcBef>
                <a:spcPts val="1400"/>
              </a:spcBef>
              <a:spcAft>
                <a:spcPts val="600"/>
              </a:spcAft>
            </a:pPr>
            <a:r>
              <a:rPr lang="en-GB" b="1" dirty="0">
                <a:solidFill>
                  <a:srgbClr val="63C7CA"/>
                </a:solidFill>
                <a:effectLst/>
                <a:latin typeface="Calibri" panose="020F0502020204030204" pitchFamily="34" charset="0"/>
                <a:ea typeface="Calibri" panose="020F0502020204030204" pitchFamily="34" charset="0"/>
                <a:cs typeface="Arial" panose="020B0604020202020204" pitchFamily="34" charset="0"/>
              </a:rPr>
              <a:t>planning processes  </a:t>
            </a:r>
            <a:r>
              <a:rPr lang="en-GB" dirty="0">
                <a:effectLst/>
                <a:latin typeface="Calibri" panose="020F0502020204030204" pitchFamily="34" charset="0"/>
                <a:ea typeface="Calibri" panose="020F0502020204030204" pitchFamily="34" charset="0"/>
                <a:cs typeface="Arial" panose="020B0604020202020204" pitchFamily="34" charset="0"/>
              </a:rPr>
              <a:t>(engagement with the Ministry to develop education system, development of occupational standards);</a:t>
            </a:r>
          </a:p>
          <a:p>
            <a:pPr marL="269875" algn="just">
              <a:spcBef>
                <a:spcPts val="1400"/>
              </a:spcBef>
              <a:spcAft>
                <a:spcPts val="600"/>
              </a:spcAft>
            </a:pPr>
            <a:r>
              <a:rPr lang="en-GB" b="1" dirty="0">
                <a:solidFill>
                  <a:srgbClr val="63C7CA"/>
                </a:solidFill>
                <a:effectLst/>
                <a:latin typeface="Calibri" panose="020F0502020204030204" pitchFamily="34" charset="0"/>
                <a:ea typeface="Calibri" panose="020F0502020204030204" pitchFamily="34" charset="0"/>
                <a:cs typeface="Arial" panose="020B0604020202020204" pitchFamily="34" charset="0"/>
              </a:rPr>
              <a:t>development and implementation of study programmes</a:t>
            </a:r>
            <a:r>
              <a:rPr lang="en-GB" dirty="0">
                <a:effectLst/>
                <a:latin typeface="Calibri" panose="020F0502020204030204" pitchFamily="34" charset="0"/>
                <a:ea typeface="Calibri" panose="020F0502020204030204" pitchFamily="34" charset="0"/>
                <a:cs typeface="Arial" panose="020B0604020202020204" pitchFamily="34" charset="0"/>
              </a:rPr>
              <a:t> (development of study programmes, development of training materials, offering traineeships and other practical experience, including excursions to companies, co-operating with students and researchers in problem-solving, offering topics and supporting preparation of thesis, participation in thesis defence);</a:t>
            </a:r>
          </a:p>
          <a:p>
            <a:pPr marL="269875" algn="just">
              <a:spcBef>
                <a:spcPts val="1400"/>
              </a:spcBef>
              <a:spcAft>
                <a:spcPts val="600"/>
              </a:spcAft>
            </a:pPr>
            <a:r>
              <a:rPr lang="en-GB" b="1" dirty="0">
                <a:solidFill>
                  <a:srgbClr val="63C7CA"/>
                </a:solidFill>
                <a:effectLst/>
                <a:latin typeface="Calibri" panose="020F0502020204030204" pitchFamily="34" charset="0"/>
                <a:ea typeface="Calibri" panose="020F0502020204030204" pitchFamily="34" charset="0"/>
                <a:cs typeface="Arial" panose="020B0604020202020204" pitchFamily="34" charset="0"/>
              </a:rPr>
              <a:t>governance and improvement</a:t>
            </a:r>
            <a:r>
              <a:rPr lang="en-GB" dirty="0">
                <a:effectLst/>
                <a:latin typeface="Calibri" panose="020F0502020204030204" pitchFamily="34" charset="0"/>
                <a:ea typeface="Calibri" panose="020F0502020204030204" pitchFamily="34" charset="0"/>
                <a:cs typeface="Arial" panose="020B0604020202020204" pitchFamily="34" charset="0"/>
              </a:rPr>
              <a:t> (supporting teaching staff skills development, for instance by offering internships, organising discussions, excursions and research presentations for teaching staff, as well as participating in Advisory </a:t>
            </a:r>
            <a:r>
              <a:rPr lang="en-GB" dirty="0">
                <a:ea typeface="Calibri" panose="020F0502020204030204" pitchFamily="34" charset="0"/>
                <a:cs typeface="Arial" panose="020B0604020202020204" pitchFamily="34" charset="0"/>
              </a:rPr>
              <a:t>C</a:t>
            </a:r>
            <a:r>
              <a:rPr lang="en-GB" dirty="0">
                <a:effectLst/>
                <a:latin typeface="Calibri" panose="020F0502020204030204" pitchFamily="34" charset="0"/>
                <a:ea typeface="Calibri" panose="020F0502020204030204" pitchFamily="34" charset="0"/>
                <a:cs typeface="Arial" panose="020B0604020202020204" pitchFamily="34" charset="0"/>
              </a:rPr>
              <a:t>ouncils);</a:t>
            </a:r>
          </a:p>
          <a:p>
            <a:pPr marL="269875" algn="just">
              <a:spcBef>
                <a:spcPts val="1400"/>
              </a:spcBef>
              <a:spcAft>
                <a:spcPts val="600"/>
              </a:spcAft>
            </a:pPr>
            <a:r>
              <a:rPr lang="en-GB" b="1" dirty="0">
                <a:solidFill>
                  <a:srgbClr val="63C7CA"/>
                </a:solidFill>
                <a:effectLst/>
                <a:latin typeface="Calibri" panose="020F0502020204030204" pitchFamily="34" charset="0"/>
                <a:ea typeface="Calibri" panose="020F0502020204030204" pitchFamily="34" charset="0"/>
                <a:cs typeface="Arial" panose="020B0604020202020204" pitchFamily="34" charset="0"/>
              </a:rPr>
              <a:t>cooperating with HEIs </a:t>
            </a:r>
            <a:r>
              <a:rPr lang="en-GB" dirty="0">
                <a:effectLst/>
                <a:latin typeface="Calibri" panose="020F0502020204030204" pitchFamily="34" charset="0"/>
                <a:ea typeface="Calibri" panose="020F0502020204030204" pitchFamily="34" charset="0"/>
                <a:cs typeface="Arial" panose="020B0604020202020204" pitchFamily="34" charset="0"/>
              </a:rPr>
              <a:t>to ensure continuous learning opportunities to employees;</a:t>
            </a:r>
          </a:p>
          <a:p>
            <a:pPr marL="269875" algn="just">
              <a:spcBef>
                <a:spcPts val="1400"/>
              </a:spcBef>
              <a:spcAft>
                <a:spcPts val="600"/>
              </a:spcAft>
            </a:pPr>
            <a:r>
              <a:rPr lang="en-GB" b="1" dirty="0">
                <a:solidFill>
                  <a:srgbClr val="63C7CA"/>
                </a:solidFill>
                <a:effectLst/>
                <a:latin typeface="Calibri" panose="020F0502020204030204" pitchFamily="34" charset="0"/>
                <a:ea typeface="Calibri" panose="020F0502020204030204" pitchFamily="34" charset="0"/>
                <a:cs typeface="Arial" panose="020B0604020202020204" pitchFamily="34" charset="0"/>
              </a:rPr>
              <a:t>implementing initiatives to promote STEM fields to young people</a:t>
            </a:r>
            <a:r>
              <a:rPr lang="en-GB" dirty="0">
                <a:effectLst/>
                <a:latin typeface="Calibri" panose="020F0502020204030204" pitchFamily="34" charset="0"/>
                <a:ea typeface="Calibri" panose="020F0502020204030204" pitchFamily="34" charset="0"/>
                <a:cs typeface="Arial" panose="020B0604020202020204" pitchFamily="34" charset="0"/>
              </a:rPr>
              <a:t>, to support excellence in STEM subjects.</a:t>
            </a:r>
          </a:p>
        </p:txBody>
      </p:sp>
      <p:pic>
        <p:nvPicPr>
          <p:cNvPr id="43" name="Picture 42">
            <a:extLst>
              <a:ext uri="{FF2B5EF4-FFF2-40B4-BE49-F238E27FC236}">
                <a16:creationId xmlns:a16="http://schemas.microsoft.com/office/drawing/2014/main" id="{E9C7F227-7964-074B-78E6-A8423982EA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rot="10800000">
            <a:off x="5761162" y="5117901"/>
            <a:ext cx="1628815" cy="315510"/>
          </a:xfrm>
          <a:prstGeom prst="rect">
            <a:avLst/>
          </a:prstGeom>
        </p:spPr>
      </p:pic>
      <p:sp>
        <p:nvSpPr>
          <p:cNvPr id="44" name="Text Placeholder 6">
            <a:extLst>
              <a:ext uri="{FF2B5EF4-FFF2-40B4-BE49-F238E27FC236}">
                <a16:creationId xmlns:a16="http://schemas.microsoft.com/office/drawing/2014/main" id="{C029709D-3F39-D44B-9380-25CCEF65377A}"/>
              </a:ext>
            </a:extLst>
          </p:cNvPr>
          <p:cNvSpPr>
            <a:spLocks noGrp="1"/>
          </p:cNvSpPr>
          <p:nvPr>
            <p:ph type="body" sz="quarter" idx="30"/>
          </p:nvPr>
        </p:nvSpPr>
        <p:spPr>
          <a:xfrm>
            <a:off x="311591" y="5139377"/>
            <a:ext cx="6237255" cy="685547"/>
          </a:xfrm>
        </p:spPr>
        <p:txBody>
          <a:bodyPr/>
          <a:lstStyle/>
          <a:p>
            <a:pPr marL="12700">
              <a:lnSpc>
                <a:spcPct val="107000"/>
              </a:lnSpc>
              <a:spcBef>
                <a:spcPts val="1400"/>
              </a:spcBef>
              <a:spcAft>
                <a:spcPts val="600"/>
              </a:spcAft>
            </a:pPr>
            <a:r>
              <a:rPr lang="en-GB" sz="1800" b="1" dirty="0">
                <a:effectLst/>
                <a:latin typeface="Calibri" panose="020F0502020204030204" pitchFamily="34" charset="0"/>
                <a:ea typeface="Calibri" panose="020F0502020204030204" pitchFamily="34" charset="0"/>
                <a:cs typeface="Arial" panose="020B0604020202020204" pitchFamily="34" charset="0"/>
              </a:rPr>
              <a:t>Experience of involvement and cooperation with HEIs</a:t>
            </a:r>
          </a:p>
        </p:txBody>
      </p:sp>
      <p:sp>
        <p:nvSpPr>
          <p:cNvPr id="2" name="Triangle 39">
            <a:extLst>
              <a:ext uri="{FF2B5EF4-FFF2-40B4-BE49-F238E27FC236}">
                <a16:creationId xmlns:a16="http://schemas.microsoft.com/office/drawing/2014/main" id="{EA13F747-7D00-9B4E-9E68-E93E76079A5F}"/>
              </a:ext>
            </a:extLst>
          </p:cNvPr>
          <p:cNvSpPr/>
          <p:nvPr/>
        </p:nvSpPr>
        <p:spPr>
          <a:xfrm rot="5400000">
            <a:off x="474691" y="7431079"/>
            <a:ext cx="236104" cy="203538"/>
          </a:xfrm>
          <a:prstGeom prst="triangle">
            <a:avLst/>
          </a:prstGeom>
          <a:solidFill>
            <a:srgbClr val="63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riangle 39">
            <a:extLst>
              <a:ext uri="{FF2B5EF4-FFF2-40B4-BE49-F238E27FC236}">
                <a16:creationId xmlns:a16="http://schemas.microsoft.com/office/drawing/2014/main" id="{60153B94-DB94-4D46-330E-E42E273703A3}"/>
              </a:ext>
            </a:extLst>
          </p:cNvPr>
          <p:cNvSpPr/>
          <p:nvPr/>
        </p:nvSpPr>
        <p:spPr>
          <a:xfrm rot="5400000">
            <a:off x="474691" y="8282840"/>
            <a:ext cx="236104" cy="203538"/>
          </a:xfrm>
          <a:prstGeom prst="triangle">
            <a:avLst/>
          </a:prstGeom>
          <a:solidFill>
            <a:srgbClr val="63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riangle 39">
            <a:extLst>
              <a:ext uri="{FF2B5EF4-FFF2-40B4-BE49-F238E27FC236}">
                <a16:creationId xmlns:a16="http://schemas.microsoft.com/office/drawing/2014/main" id="{580FDB3B-4C5C-9A27-BE83-54407CF0DE3F}"/>
              </a:ext>
            </a:extLst>
          </p:cNvPr>
          <p:cNvSpPr/>
          <p:nvPr/>
        </p:nvSpPr>
        <p:spPr>
          <a:xfrm rot="5400000">
            <a:off x="474691" y="8974133"/>
            <a:ext cx="236104" cy="203538"/>
          </a:xfrm>
          <a:prstGeom prst="triangle">
            <a:avLst/>
          </a:prstGeom>
          <a:solidFill>
            <a:srgbClr val="63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riangle 39">
            <a:extLst>
              <a:ext uri="{FF2B5EF4-FFF2-40B4-BE49-F238E27FC236}">
                <a16:creationId xmlns:a16="http://schemas.microsoft.com/office/drawing/2014/main" id="{6AC30D60-C7D7-4005-A01B-67B1ACC1D698}"/>
              </a:ext>
            </a:extLst>
          </p:cNvPr>
          <p:cNvSpPr/>
          <p:nvPr/>
        </p:nvSpPr>
        <p:spPr>
          <a:xfrm rot="5400000">
            <a:off x="474691" y="9453414"/>
            <a:ext cx="236104" cy="203538"/>
          </a:xfrm>
          <a:prstGeom prst="triangle">
            <a:avLst/>
          </a:prstGeom>
          <a:solidFill>
            <a:srgbClr val="63C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7133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D824D9D2-A92A-A03C-3961-698697B8107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flipH="1">
            <a:off x="-7307" y="2"/>
            <a:ext cx="3572487" cy="10691812"/>
          </a:xfrm>
        </p:spPr>
      </p:pic>
      <p:sp>
        <p:nvSpPr>
          <p:cNvPr id="5" name="Slide Number Placeholder 4">
            <a:extLst>
              <a:ext uri="{FF2B5EF4-FFF2-40B4-BE49-F238E27FC236}">
                <a16:creationId xmlns:a16="http://schemas.microsoft.com/office/drawing/2014/main" id="{3504B20E-83B5-1CD0-3868-473CDC8B8FDF}"/>
              </a:ext>
            </a:extLst>
          </p:cNvPr>
          <p:cNvSpPr>
            <a:spLocks noGrp="1"/>
          </p:cNvSpPr>
          <p:nvPr>
            <p:ph type="sldNum" sz="quarter" idx="4"/>
          </p:nvPr>
        </p:nvSpPr>
        <p:spPr/>
        <p:txBody>
          <a:bodyPr/>
          <a:lstStyle/>
          <a:p>
            <a:fld id="{CB2079F2-58AF-ED44-82D7-E04B2F6FD686}" type="slidenum">
              <a:rPr lang="en-US" smtClean="0"/>
              <a:pPr/>
              <a:t>25</a:t>
            </a:fld>
            <a:endParaRPr lang="en-US" dirty="0"/>
          </a:p>
        </p:txBody>
      </p:sp>
      <p:sp>
        <p:nvSpPr>
          <p:cNvPr id="20" name="Rectangle 19">
            <a:extLst>
              <a:ext uri="{FF2B5EF4-FFF2-40B4-BE49-F238E27FC236}">
                <a16:creationId xmlns:a16="http://schemas.microsoft.com/office/drawing/2014/main" id="{085C92B5-EA06-8C56-34FB-BCDF8590F3FD}"/>
              </a:ext>
            </a:extLst>
          </p:cNvPr>
          <p:cNvSpPr/>
          <p:nvPr/>
        </p:nvSpPr>
        <p:spPr>
          <a:xfrm>
            <a:off x="3565181" y="4322652"/>
            <a:ext cx="3994494" cy="296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8">
            <a:extLst>
              <a:ext uri="{FF2B5EF4-FFF2-40B4-BE49-F238E27FC236}">
                <a16:creationId xmlns:a16="http://schemas.microsoft.com/office/drawing/2014/main" id="{8276DFEE-8616-2DC7-CE5E-3B7D81AB0FC6}"/>
              </a:ext>
            </a:extLst>
          </p:cNvPr>
          <p:cNvSpPr txBox="1">
            <a:spLocks/>
          </p:cNvSpPr>
          <p:nvPr/>
        </p:nvSpPr>
        <p:spPr>
          <a:xfrm>
            <a:off x="4147577" y="1746250"/>
            <a:ext cx="3070404" cy="2825750"/>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1113" algn="just">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It was evident that boundaries between individual employers, employer associations and SECs were often blurred, as the same representatives are often involved in various forms of stakeholder organisations.  It was stressed that the associations should be not viewed as something separate from employers, but rather as a group of employers. While cooperation at a practical level most often take place between HEI and employer, associations support and promote cooperation development between employers and universities by raising awareness and engaging more employers. And the most active association and employer representatives also participate in the SECs where they are responsible for planning sectoral education offer.</a:t>
            </a:r>
            <a:endParaRPr lang="en-LB">
              <a:effectLst/>
              <a:latin typeface="Calibri" panose="020F0502020204030204" pitchFamily="34" charset="0"/>
              <a:ea typeface="Calibri" panose="020F0502020204030204" pitchFamily="34" charset="0"/>
              <a:cs typeface="Arial" panose="020B0604020202020204" pitchFamily="34" charset="0"/>
            </a:endParaRPr>
          </a:p>
          <a:p>
            <a:pPr algn="just"/>
            <a:endParaRPr lang="en-US" dirty="0"/>
          </a:p>
        </p:txBody>
      </p:sp>
      <p:sp>
        <p:nvSpPr>
          <p:cNvPr id="2" name="Text Placeholder 6">
            <a:extLst>
              <a:ext uri="{FF2B5EF4-FFF2-40B4-BE49-F238E27FC236}">
                <a16:creationId xmlns:a16="http://schemas.microsoft.com/office/drawing/2014/main" id="{C8F4518D-BF33-FCDC-7271-425A1E225A27}"/>
              </a:ext>
            </a:extLst>
          </p:cNvPr>
          <p:cNvSpPr>
            <a:spLocks noGrp="1"/>
          </p:cNvSpPr>
          <p:nvPr>
            <p:ph type="body" sz="quarter" idx="30"/>
          </p:nvPr>
        </p:nvSpPr>
        <p:spPr>
          <a:xfrm>
            <a:off x="4147577" y="4660359"/>
            <a:ext cx="3184502" cy="685547"/>
          </a:xfrm>
        </p:spPr>
        <p:txBody>
          <a:bodyPr/>
          <a:lstStyle/>
          <a:p>
            <a:pPr marL="12700">
              <a:lnSpc>
                <a:spcPct val="107000"/>
              </a:lnSpc>
              <a:spcBef>
                <a:spcPts val="1400"/>
              </a:spcBef>
              <a:spcAft>
                <a:spcPts val="600"/>
              </a:spcAft>
            </a:pPr>
            <a:r>
              <a:rPr lang="en-GB" sz="1800" b="1">
                <a:solidFill>
                  <a:srgbClr val="1C1442"/>
                </a:solidFill>
                <a:effectLst/>
                <a:latin typeface="Calibri" panose="020F0502020204030204" pitchFamily="34" charset="0"/>
                <a:ea typeface="Calibri" panose="020F0502020204030204" pitchFamily="34" charset="0"/>
                <a:cs typeface="Arial" panose="020B0604020202020204" pitchFamily="34" charset="0"/>
              </a:rPr>
              <a:t>Differences in various regions and at different levels of education </a:t>
            </a:r>
          </a:p>
        </p:txBody>
      </p:sp>
      <p:sp>
        <p:nvSpPr>
          <p:cNvPr id="4" name="Text Placeholder 8">
            <a:extLst>
              <a:ext uri="{FF2B5EF4-FFF2-40B4-BE49-F238E27FC236}">
                <a16:creationId xmlns:a16="http://schemas.microsoft.com/office/drawing/2014/main" id="{6055789E-CD0F-8EB9-0958-C68C2AFFD4AB}"/>
              </a:ext>
            </a:extLst>
          </p:cNvPr>
          <p:cNvSpPr txBox="1">
            <a:spLocks/>
          </p:cNvSpPr>
          <p:nvPr/>
        </p:nvSpPr>
        <p:spPr>
          <a:xfrm>
            <a:off x="4131248" y="5893707"/>
            <a:ext cx="3070404" cy="1878693"/>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5875" algn="just">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According to the employer representatives, no significant regional differences can be spotted in the way how employers cooperate with educational institutions. The distance usually wasn’t the obstacle, and employers from all regions cooperate with the specific educational institution that is important for the sector. Other more significant factors that determine the choices and successes of the partnership were mentioned: </a:t>
            </a:r>
            <a:endParaRPr lang="en-LB">
              <a:effectLst/>
              <a:latin typeface="Calibri" panose="020F0502020204030204" pitchFamily="34" charset="0"/>
              <a:ea typeface="Calibri" panose="020F0502020204030204" pitchFamily="34" charset="0"/>
              <a:cs typeface="Arial" panose="020B0604020202020204" pitchFamily="34" charset="0"/>
            </a:endParaRPr>
          </a:p>
          <a:p>
            <a:pPr algn="just"/>
            <a:endParaRPr lang="en-US" dirty="0"/>
          </a:p>
        </p:txBody>
      </p:sp>
      <p:sp>
        <p:nvSpPr>
          <p:cNvPr id="6" name="Rectangle 5">
            <a:extLst>
              <a:ext uri="{FF2B5EF4-FFF2-40B4-BE49-F238E27FC236}">
                <a16:creationId xmlns:a16="http://schemas.microsoft.com/office/drawing/2014/main" id="{9FC11A78-F956-A3AF-7290-37C686CEF028}"/>
              </a:ext>
            </a:extLst>
          </p:cNvPr>
          <p:cNvSpPr/>
          <p:nvPr/>
        </p:nvSpPr>
        <p:spPr>
          <a:xfrm>
            <a:off x="3779838" y="7772400"/>
            <a:ext cx="3779837" cy="2303037"/>
          </a:xfrm>
          <a:prstGeom prst="rect">
            <a:avLst/>
          </a:pr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0">
            <a:extLst>
              <a:ext uri="{FF2B5EF4-FFF2-40B4-BE49-F238E27FC236}">
                <a16:creationId xmlns:a16="http://schemas.microsoft.com/office/drawing/2014/main" id="{E5FF9D04-130E-8FE2-0974-643BAD827D43}"/>
              </a:ext>
            </a:extLst>
          </p:cNvPr>
          <p:cNvSpPr txBox="1">
            <a:spLocks/>
          </p:cNvSpPr>
          <p:nvPr/>
        </p:nvSpPr>
        <p:spPr>
          <a:xfrm>
            <a:off x="4984400" y="8258537"/>
            <a:ext cx="2507754" cy="457237"/>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dirty="0">
                <a:solidFill>
                  <a:schemeClr val="bg1"/>
                </a:solidFill>
              </a:rPr>
              <a:t>The specific demand of the sector or individual employer. The demand for higher qualification specialists require cooperation with HEIs, but in case medium level specialists are needed, employer cooperates with VET institutions. </a:t>
            </a:r>
          </a:p>
        </p:txBody>
      </p:sp>
      <p:sp>
        <p:nvSpPr>
          <p:cNvPr id="8" name="Text Placeholder 10">
            <a:extLst>
              <a:ext uri="{FF2B5EF4-FFF2-40B4-BE49-F238E27FC236}">
                <a16:creationId xmlns:a16="http://schemas.microsoft.com/office/drawing/2014/main" id="{0F176757-94B9-50C1-B875-F4D065805B9C}"/>
              </a:ext>
            </a:extLst>
          </p:cNvPr>
          <p:cNvSpPr txBox="1">
            <a:spLocks/>
          </p:cNvSpPr>
          <p:nvPr/>
        </p:nvSpPr>
        <p:spPr>
          <a:xfrm>
            <a:off x="3994367" y="8291750"/>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1</a:t>
            </a:r>
          </a:p>
        </p:txBody>
      </p:sp>
      <p:sp>
        <p:nvSpPr>
          <p:cNvPr id="9" name="Text Placeholder 10">
            <a:extLst>
              <a:ext uri="{FF2B5EF4-FFF2-40B4-BE49-F238E27FC236}">
                <a16:creationId xmlns:a16="http://schemas.microsoft.com/office/drawing/2014/main" id="{500F034E-B9D7-32F2-80CA-E64B2233CE0D}"/>
              </a:ext>
            </a:extLst>
          </p:cNvPr>
          <p:cNvSpPr txBox="1">
            <a:spLocks/>
          </p:cNvSpPr>
          <p:nvPr/>
        </p:nvSpPr>
        <p:spPr>
          <a:xfrm>
            <a:off x="3994367" y="9367041"/>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ru-RU" sz="2400" b="1" dirty="0">
                <a:solidFill>
                  <a:srgbClr val="63C7CA"/>
                </a:solidFill>
              </a:rPr>
              <a:t>2</a:t>
            </a:r>
            <a:endParaRPr lang="en-US" sz="2400" b="1" dirty="0">
              <a:solidFill>
                <a:srgbClr val="63C7CA"/>
              </a:solidFill>
            </a:endParaRPr>
          </a:p>
        </p:txBody>
      </p:sp>
      <p:sp>
        <p:nvSpPr>
          <p:cNvPr id="10" name="Triangle 9">
            <a:extLst>
              <a:ext uri="{FF2B5EF4-FFF2-40B4-BE49-F238E27FC236}">
                <a16:creationId xmlns:a16="http://schemas.microsoft.com/office/drawing/2014/main" id="{0194CF9F-65C3-0FF0-5C21-078C177F8605}"/>
              </a:ext>
            </a:extLst>
          </p:cNvPr>
          <p:cNvSpPr/>
          <p:nvPr/>
        </p:nvSpPr>
        <p:spPr>
          <a:xfrm rot="5400000">
            <a:off x="4712109" y="8407301"/>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15B629F2-9E96-3F31-CABF-484EE03D09AB}"/>
              </a:ext>
            </a:extLst>
          </p:cNvPr>
          <p:cNvSpPr txBox="1">
            <a:spLocks/>
          </p:cNvSpPr>
          <p:nvPr/>
        </p:nvSpPr>
        <p:spPr>
          <a:xfrm>
            <a:off x="4990161" y="9356701"/>
            <a:ext cx="2634193" cy="447645"/>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The goals of the educational institution and their compatibility with the goals of the employers, the interest and responsiveness of the people involved.</a:t>
            </a:r>
          </a:p>
        </p:txBody>
      </p:sp>
      <p:sp>
        <p:nvSpPr>
          <p:cNvPr id="12" name="Triangle 11">
            <a:extLst>
              <a:ext uri="{FF2B5EF4-FFF2-40B4-BE49-F238E27FC236}">
                <a16:creationId xmlns:a16="http://schemas.microsoft.com/office/drawing/2014/main" id="{728FEA12-B244-4C2E-2B15-E01787976D6C}"/>
              </a:ext>
            </a:extLst>
          </p:cNvPr>
          <p:cNvSpPr/>
          <p:nvPr/>
        </p:nvSpPr>
        <p:spPr>
          <a:xfrm rot="5400000">
            <a:off x="4712109" y="9474580"/>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A449333-7078-7E3E-DD5B-C2AB6DAB8BDA}"/>
              </a:ext>
            </a:extLst>
          </p:cNvPr>
          <p:cNvSpPr/>
          <p:nvPr/>
        </p:nvSpPr>
        <p:spPr>
          <a:xfrm>
            <a:off x="4000010" y="9168421"/>
            <a:ext cx="3558434"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Tree>
    <p:extLst>
      <p:ext uri="{BB962C8B-B14F-4D97-AF65-F5344CB8AC3E}">
        <p14:creationId xmlns:p14="http://schemas.microsoft.com/office/powerpoint/2010/main" val="996299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6DCA463-6C29-84D9-28AA-D88FE3638612}"/>
              </a:ext>
            </a:extLst>
          </p:cNvPr>
          <p:cNvSpPr>
            <a:spLocks noGrp="1"/>
          </p:cNvSpPr>
          <p:nvPr>
            <p:ph type="sldNum" sz="quarter" idx="4"/>
          </p:nvPr>
        </p:nvSpPr>
        <p:spPr/>
        <p:txBody>
          <a:bodyPr/>
          <a:lstStyle/>
          <a:p>
            <a:fld id="{CB2079F2-58AF-ED44-82D7-E04B2F6FD686}" type="slidenum">
              <a:rPr lang="en-US" smtClean="0"/>
              <a:pPr/>
              <a:t>26</a:t>
            </a:fld>
            <a:endParaRPr lang="en-US" dirty="0"/>
          </a:p>
        </p:txBody>
      </p:sp>
      <p:sp>
        <p:nvSpPr>
          <p:cNvPr id="5" name="Text Placeholder 9">
            <a:extLst>
              <a:ext uri="{FF2B5EF4-FFF2-40B4-BE49-F238E27FC236}">
                <a16:creationId xmlns:a16="http://schemas.microsoft.com/office/drawing/2014/main" id="{D49F7E2A-9949-5D45-137E-CB5EFC5469E8}"/>
              </a:ext>
            </a:extLst>
          </p:cNvPr>
          <p:cNvSpPr>
            <a:spLocks noGrp="1"/>
          </p:cNvSpPr>
          <p:nvPr>
            <p:ph type="body" sz="quarter" idx="48"/>
          </p:nvPr>
        </p:nvSpPr>
        <p:spPr>
          <a:xfrm>
            <a:off x="375292" y="1565481"/>
            <a:ext cx="6816645" cy="1363070"/>
          </a:xfrm>
        </p:spPr>
        <p:txBody>
          <a:bodyPr numCol="2"/>
          <a:lstStyle/>
          <a:p>
            <a:pPr marL="12700" algn="just">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The main challenge stressed by four STEM sectors was the lack of qualified specialists. Too few young people choose to study in STEM fields, too few have sufficient basic STEM knowledge to complete their studies, too many do not complete their studies and too few graduate leaving industries in constant labour shortage.  </a:t>
            </a:r>
          </a:p>
          <a:p>
            <a:pPr marL="12700" algn="just">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The existing offer and situation in higher education was also found to be insufficiently competitive: study programme offer was often too fragmented, able to attract only few students and the capacity of HEIs to attract and retain passionate teachers was comparatively low. </a:t>
            </a:r>
          </a:p>
          <a:p>
            <a:pPr marL="12700" algn="just">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Finally, the lack of proactivity of HEI leaders, lack of systematic cooperation, especially in evaluating and improving study content, and slow pace of problem-solving were also mentioned as important obstacles. </a:t>
            </a:r>
          </a:p>
        </p:txBody>
      </p:sp>
      <p:sp>
        <p:nvSpPr>
          <p:cNvPr id="6" name="Text Placeholder 15">
            <a:extLst>
              <a:ext uri="{FF2B5EF4-FFF2-40B4-BE49-F238E27FC236}">
                <a16:creationId xmlns:a16="http://schemas.microsoft.com/office/drawing/2014/main" id="{C434C444-43D8-79F8-7AE4-AA4369D3B300}"/>
              </a:ext>
            </a:extLst>
          </p:cNvPr>
          <p:cNvSpPr txBox="1">
            <a:spLocks/>
          </p:cNvSpPr>
          <p:nvPr/>
        </p:nvSpPr>
        <p:spPr>
          <a:xfrm>
            <a:off x="371514" y="697374"/>
            <a:ext cx="3371811" cy="505628"/>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5875" indent="-15875">
              <a:lnSpc>
                <a:spcPct val="107000"/>
              </a:lnSpc>
              <a:spcBef>
                <a:spcPts val="1200"/>
              </a:spcBef>
              <a:spcAft>
                <a:spcPts val="600"/>
              </a:spcAft>
            </a:pPr>
            <a:r>
              <a:rPr lang="en-GB"/>
              <a:t>Main challenges in industry – higher education cooperation</a:t>
            </a:r>
          </a:p>
        </p:txBody>
      </p:sp>
      <p:sp>
        <p:nvSpPr>
          <p:cNvPr id="8" name="Text Placeholder 9">
            <a:extLst>
              <a:ext uri="{FF2B5EF4-FFF2-40B4-BE49-F238E27FC236}">
                <a16:creationId xmlns:a16="http://schemas.microsoft.com/office/drawing/2014/main" id="{A0B6E046-5745-DD16-A98F-09C3F53572C7}"/>
              </a:ext>
            </a:extLst>
          </p:cNvPr>
          <p:cNvSpPr txBox="1">
            <a:spLocks/>
          </p:cNvSpPr>
          <p:nvPr/>
        </p:nvSpPr>
        <p:spPr>
          <a:xfrm>
            <a:off x="387649" y="4098611"/>
            <a:ext cx="6816645" cy="1363070"/>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1113" algn="just">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Almost all industry representatives stressed that industry partners are very interested in co-operation, especially due to the situation in the labour market. </a:t>
            </a:r>
            <a:r>
              <a:rPr lang="en-LB">
                <a:effectLst/>
                <a:latin typeface="Calibri" panose="020F0502020204030204" pitchFamily="34" charset="0"/>
                <a:ea typeface="Calibri" panose="020F0502020204030204" pitchFamily="34" charset="0"/>
                <a:cs typeface="Arial" panose="020B0604020202020204" pitchFamily="34" charset="0"/>
              </a:rPr>
              <a:t>Many also mentioned specific positive experiences of cooperation with interested universities and lecturers. There were many various opportunities for co-operation, and the most often mentioned as successful were: occupational standards development, providing traineeships and the involvement of industry in the development of doctoral theses and research. One employer even mentioned that they offer a “menu list” of co-operation offer to their partnership educational institutions each semester. </a:t>
            </a:r>
          </a:p>
        </p:txBody>
      </p:sp>
      <p:sp>
        <p:nvSpPr>
          <p:cNvPr id="9" name="Text Placeholder 15">
            <a:extLst>
              <a:ext uri="{FF2B5EF4-FFF2-40B4-BE49-F238E27FC236}">
                <a16:creationId xmlns:a16="http://schemas.microsoft.com/office/drawing/2014/main" id="{9079DA53-9793-3F11-7737-AB9FB6DE47F4}"/>
              </a:ext>
            </a:extLst>
          </p:cNvPr>
          <p:cNvSpPr txBox="1">
            <a:spLocks/>
          </p:cNvSpPr>
          <p:nvPr/>
        </p:nvSpPr>
        <p:spPr>
          <a:xfrm>
            <a:off x="383871" y="3490001"/>
            <a:ext cx="3619718" cy="505628"/>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1113">
              <a:lnSpc>
                <a:spcPct val="107000"/>
              </a:lnSpc>
              <a:spcBef>
                <a:spcPts val="1400"/>
              </a:spcBef>
              <a:spcAft>
                <a:spcPts val="600"/>
              </a:spcAft>
            </a:pPr>
            <a:r>
              <a:rPr lang="en-GB" sz="1800" b="1">
                <a:effectLst/>
                <a:latin typeface="Calibri" panose="020F0502020204030204" pitchFamily="34" charset="0"/>
                <a:ea typeface="Calibri" panose="020F0502020204030204" pitchFamily="34" charset="0"/>
                <a:cs typeface="Arial" panose="020B0604020202020204" pitchFamily="34" charset="0"/>
              </a:rPr>
              <a:t>Successful aspects in co-operation </a:t>
            </a:r>
            <a:endParaRPr lang="en-LB" sz="180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9D9EA0A-B4A0-0E26-AFEC-E770979A66FA}"/>
              </a:ext>
            </a:extLst>
          </p:cNvPr>
          <p:cNvSpPr/>
          <p:nvPr/>
        </p:nvSpPr>
        <p:spPr>
          <a:xfrm>
            <a:off x="0" y="6392900"/>
            <a:ext cx="7559674" cy="4298913"/>
          </a:xfrm>
          <a:prstGeom prst="rect">
            <a:avLst/>
          </a:pr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a:extLst>
              <a:ext uri="{FF2B5EF4-FFF2-40B4-BE49-F238E27FC236}">
                <a16:creationId xmlns:a16="http://schemas.microsoft.com/office/drawing/2014/main" id="{BD184D87-1EC2-9F72-9C56-BF4341B37BDA}"/>
              </a:ext>
            </a:extLst>
          </p:cNvPr>
          <p:cNvSpPr txBox="1">
            <a:spLocks/>
          </p:cNvSpPr>
          <p:nvPr/>
        </p:nvSpPr>
        <p:spPr>
          <a:xfrm>
            <a:off x="388435" y="6685232"/>
            <a:ext cx="6924919" cy="437455"/>
          </a:xfrm>
          <a:prstGeom prst="rect">
            <a:avLst/>
          </a:prstGeom>
        </p:spPr>
        <p:txBody>
          <a:bodyPr vert="horz" lIns="91440" tIns="45720" rIns="91440" bIns="45720" numCol="2"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87325" indent="-187325" algn="just">
              <a:spcBef>
                <a:spcPts val="1400"/>
              </a:spcBef>
              <a:spcAft>
                <a:spcPts val="600"/>
              </a:spcAft>
              <a:buFont typeface="Wingdings" pitchFamily="2" charset="2"/>
              <a:buChar char="§"/>
            </a:pPr>
            <a:r>
              <a:rPr lang="en-GB">
                <a:effectLst/>
                <a:latin typeface="Calibri" panose="020F0502020204030204" pitchFamily="34" charset="0"/>
                <a:ea typeface="Calibri" panose="020F0502020204030204" pitchFamily="34" charset="0"/>
                <a:cs typeface="Arial" panose="020B0604020202020204" pitchFamily="34" charset="0"/>
              </a:rPr>
              <a:t>The industry representatives almost unanimously agreed that the most critical elements to be improved are the basic STEM knowledge and skills at schools. </a:t>
            </a:r>
          </a:p>
          <a:p>
            <a:pPr marL="187325" indent="-187325" algn="just">
              <a:spcBef>
                <a:spcPts val="1400"/>
              </a:spcBef>
              <a:spcAft>
                <a:spcPts val="600"/>
              </a:spcAft>
              <a:buFont typeface="Wingdings" pitchFamily="2" charset="2"/>
              <a:buChar char="§"/>
            </a:pPr>
            <a:r>
              <a:rPr lang="en-GB">
                <a:effectLst/>
                <a:latin typeface="Calibri" panose="020F0502020204030204" pitchFamily="34" charset="0"/>
                <a:ea typeface="Calibri" panose="020F0502020204030204" pitchFamily="34" charset="0"/>
                <a:cs typeface="Arial" panose="020B0604020202020204" pitchFamily="34" charset="0"/>
              </a:rPr>
              <a:t>Availability and professional development of teachers was as important factor. Teachers should be able to integrate 21st century skills development in study programmes via interactive teaching methods. Co-operation among teaching staff members and with industry was seen as a tool to enhance teaching efficiency and to co-ordinate and improve study content, learning outcomes and methods. As the most important 21st century to be developed, learning to learn, digital skills, soft skills, problem-solving and analytical skills and emotional competencies were mentioned. </a:t>
            </a:r>
          </a:p>
          <a:p>
            <a:pPr marL="187325" indent="-187325" algn="just">
              <a:spcBef>
                <a:spcPts val="1400"/>
              </a:spcBef>
              <a:spcAft>
                <a:spcPts val="600"/>
              </a:spcAft>
              <a:buFont typeface="Wingdings" pitchFamily="2" charset="2"/>
              <a:buChar char="§"/>
            </a:pPr>
            <a:r>
              <a:rPr lang="en-GB">
                <a:effectLst/>
                <a:latin typeface="Calibri" panose="020F0502020204030204" pitchFamily="34" charset="0"/>
                <a:ea typeface="Calibri" panose="020F0502020204030204" pitchFamily="34" charset="0"/>
                <a:cs typeface="Arial" panose="020B0604020202020204" pitchFamily="34" charset="0"/>
              </a:rPr>
              <a:t>Ensuring industry and practical experience via various methods was mentioned as another possible method to improve leaning experience. These may include traineeships (preferably in several enterprises), practical tasks, workshops, simulations, case studies, trips, projects, camps, problem-solving, thesis development et cetera. </a:t>
            </a:r>
          </a:p>
          <a:p>
            <a:pPr marL="187325" indent="-187325" algn="just">
              <a:spcBef>
                <a:spcPts val="1400"/>
              </a:spcBef>
              <a:spcAft>
                <a:spcPts val="600"/>
              </a:spcAft>
              <a:buFont typeface="Wingdings" pitchFamily="2" charset="2"/>
              <a:buChar char="§"/>
            </a:pPr>
            <a:r>
              <a:rPr lang="en-GB">
                <a:effectLst/>
                <a:latin typeface="Calibri" panose="020F0502020204030204" pitchFamily="34" charset="0"/>
                <a:ea typeface="Calibri" panose="020F0502020204030204" pitchFamily="34" charset="0"/>
                <a:cs typeface="Arial" panose="020B0604020202020204" pitchFamily="34" charset="0"/>
              </a:rPr>
              <a:t>Industry representatives also expressed firm interest in co-operation in study programme development. Study programme content should be evaluated each year and learning materials should be updated accordingly. </a:t>
            </a:r>
          </a:p>
          <a:p>
            <a:pPr marL="187325" indent="-187325" algn="just">
              <a:spcBef>
                <a:spcPts val="1400"/>
              </a:spcBef>
              <a:spcAft>
                <a:spcPts val="600"/>
              </a:spcAft>
              <a:buFont typeface="Wingdings" pitchFamily="2" charset="2"/>
              <a:buChar char="§"/>
            </a:pPr>
            <a:r>
              <a:rPr lang="en-GB">
                <a:effectLst/>
                <a:latin typeface="Calibri" panose="020F0502020204030204" pitchFamily="34" charset="0"/>
                <a:ea typeface="Calibri" panose="020F0502020204030204" pitchFamily="34" charset="0"/>
                <a:cs typeface="Arial" panose="020B0604020202020204" pitchFamily="34" charset="0"/>
              </a:rPr>
              <a:t>Industry representatives also expressed wish that HEIs more actively work on reducing the drop-out rate, developing adult learning offer, work with families, schools and industry to attract young people to STEM fields, and overall develop their competitiveness to attract young people. </a:t>
            </a:r>
          </a:p>
          <a:p>
            <a:pPr marL="187325" indent="-187325" algn="just">
              <a:spcBef>
                <a:spcPts val="1400"/>
              </a:spcBef>
              <a:spcAft>
                <a:spcPts val="600"/>
              </a:spcAft>
              <a:buFont typeface="Wingdings" pitchFamily="2" charset="2"/>
              <a:buChar char="§"/>
            </a:pPr>
            <a:r>
              <a:rPr lang="en-GB">
                <a:effectLst/>
                <a:latin typeface="Calibri" panose="020F0502020204030204" pitchFamily="34" charset="0"/>
                <a:ea typeface="Calibri" panose="020F0502020204030204" pitchFamily="34" charset="0"/>
                <a:cs typeface="Arial" panose="020B0604020202020204" pitchFamily="34" charset="0"/>
              </a:rPr>
              <a:t>Finally, agreeing on common goals and involving the right people motivated to co-operate, could also be helpful to achieve positive results. </a:t>
            </a:r>
          </a:p>
        </p:txBody>
      </p:sp>
      <p:sp>
        <p:nvSpPr>
          <p:cNvPr id="12" name="Text Placeholder 6">
            <a:extLst>
              <a:ext uri="{FF2B5EF4-FFF2-40B4-BE49-F238E27FC236}">
                <a16:creationId xmlns:a16="http://schemas.microsoft.com/office/drawing/2014/main" id="{58D34817-DB11-EA24-CF3F-8F0A39E0480B}"/>
              </a:ext>
            </a:extLst>
          </p:cNvPr>
          <p:cNvSpPr>
            <a:spLocks noGrp="1"/>
          </p:cNvSpPr>
          <p:nvPr>
            <p:ph type="body" sz="quarter" idx="30"/>
          </p:nvPr>
        </p:nvSpPr>
        <p:spPr>
          <a:xfrm>
            <a:off x="372297" y="5387313"/>
            <a:ext cx="3539303" cy="685547"/>
          </a:xfrm>
        </p:spPr>
        <p:txBody>
          <a:bodyPr/>
          <a:lstStyle/>
          <a:p>
            <a:pPr marL="12700">
              <a:lnSpc>
                <a:spcPct val="107000"/>
              </a:lnSpc>
              <a:spcBef>
                <a:spcPts val="1400"/>
              </a:spcBef>
              <a:spcAft>
                <a:spcPts val="600"/>
              </a:spcAft>
            </a:pPr>
            <a:r>
              <a:rPr lang="en-GB" sz="1800" b="1">
                <a:solidFill>
                  <a:srgbClr val="1C1442"/>
                </a:solidFill>
                <a:effectLst/>
                <a:latin typeface="Calibri" panose="020F0502020204030204" pitchFamily="34" charset="0"/>
                <a:ea typeface="Calibri" panose="020F0502020204030204" pitchFamily="34" charset="0"/>
                <a:cs typeface="Arial" panose="020B0604020202020204" pitchFamily="34" charset="0"/>
              </a:rPr>
              <a:t>Recommendations to better develop skills needed in the 21st century </a:t>
            </a:r>
          </a:p>
        </p:txBody>
      </p:sp>
    </p:spTree>
    <p:extLst>
      <p:ext uri="{BB962C8B-B14F-4D97-AF65-F5344CB8AC3E}">
        <p14:creationId xmlns:p14="http://schemas.microsoft.com/office/powerpoint/2010/main" val="2304363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CE7544-7828-6B12-271C-22318666B03F}"/>
              </a:ext>
            </a:extLst>
          </p:cNvPr>
          <p:cNvSpPr/>
          <p:nvPr/>
        </p:nvSpPr>
        <p:spPr>
          <a:xfrm>
            <a:off x="0" y="1770408"/>
            <a:ext cx="7559674" cy="4663548"/>
          </a:xfrm>
          <a:prstGeom prst="rect">
            <a:avLst/>
          </a:pr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D7597EA5-3430-CE2D-DFF6-A6D17DC9C69F}"/>
              </a:ext>
            </a:extLst>
          </p:cNvPr>
          <p:cNvSpPr>
            <a:spLocks noGrp="1"/>
          </p:cNvSpPr>
          <p:nvPr>
            <p:ph type="body" sz="quarter" idx="48"/>
          </p:nvPr>
        </p:nvSpPr>
        <p:spPr>
          <a:xfrm>
            <a:off x="375292" y="1964618"/>
            <a:ext cx="2436147" cy="3276126"/>
          </a:xfrm>
        </p:spPr>
        <p:txBody>
          <a:bodyPr numCol="1"/>
          <a:lstStyle/>
          <a:p>
            <a:pPr marL="12700" algn="just">
              <a:spcBef>
                <a:spcPts val="1400"/>
              </a:spcBef>
              <a:spcAft>
                <a:spcPts val="600"/>
              </a:spcAft>
            </a:pPr>
            <a:r>
              <a:rPr lang="en-GB">
                <a:solidFill>
                  <a:schemeClr val="bg1"/>
                </a:solidFill>
                <a:effectLst/>
                <a:latin typeface="Calibri" panose="020F0502020204030204" pitchFamily="34" charset="0"/>
                <a:ea typeface="Calibri" panose="020F0502020204030204" pitchFamily="34" charset="0"/>
                <a:cs typeface="Arial" panose="020B0604020202020204" pitchFamily="34" charset="0"/>
              </a:rPr>
              <a:t>Until now, 21st century skills are not formally integrated into the curricula of Serbian HEIs. There are three main mechanisms which enable engagement of stakeholders in higher education system of the Republic of Serbia. Those mechanisms are: </a:t>
            </a:r>
          </a:p>
          <a:p>
            <a:pPr marL="184150" indent="-171450" algn="just">
              <a:buClr>
                <a:schemeClr val="bg1"/>
              </a:buClr>
              <a:buFont typeface="Wingdings" pitchFamily="2" charset="2"/>
              <a:buChar char="§"/>
            </a:pPr>
            <a:r>
              <a:rPr lang="en-GB">
                <a:solidFill>
                  <a:schemeClr val="bg1"/>
                </a:solidFill>
                <a:effectLst/>
                <a:latin typeface="Calibri" panose="020F0502020204030204" pitchFamily="34" charset="0"/>
                <a:ea typeface="Calibri" panose="020F0502020204030204" pitchFamily="34" charset="0"/>
                <a:cs typeface="Arial" panose="020B0604020202020204" pitchFamily="34" charset="0"/>
              </a:rPr>
              <a:t>Council of Employers</a:t>
            </a:r>
          </a:p>
          <a:p>
            <a:pPr marL="184150" indent="-171450" algn="just">
              <a:buClr>
                <a:schemeClr val="bg1"/>
              </a:buClr>
              <a:buFont typeface="Wingdings" pitchFamily="2" charset="2"/>
              <a:buChar char="§"/>
            </a:pPr>
            <a:r>
              <a:rPr lang="en-GB">
                <a:solidFill>
                  <a:schemeClr val="bg1"/>
                </a:solidFill>
                <a:effectLst/>
                <a:latin typeface="Calibri" panose="020F0502020204030204" pitchFamily="34" charset="0"/>
                <a:ea typeface="Calibri" panose="020F0502020204030204" pitchFamily="34" charset="0"/>
                <a:cs typeface="Arial" panose="020B0604020202020204" pitchFamily="34" charset="0"/>
              </a:rPr>
              <a:t>Dual Model of Studies and </a:t>
            </a:r>
          </a:p>
          <a:p>
            <a:pPr marL="184150" indent="-171450" algn="just">
              <a:buClr>
                <a:schemeClr val="bg1"/>
              </a:buClr>
              <a:buFont typeface="Wingdings" pitchFamily="2" charset="2"/>
              <a:buChar char="§"/>
            </a:pPr>
            <a:r>
              <a:rPr lang="en-GB">
                <a:solidFill>
                  <a:schemeClr val="bg1"/>
                </a:solidFill>
                <a:effectLst/>
                <a:latin typeface="Calibri" panose="020F0502020204030204" pitchFamily="34" charset="0"/>
                <a:ea typeface="Calibri" panose="020F0502020204030204" pitchFamily="34" charset="0"/>
                <a:cs typeface="Arial" panose="020B0604020202020204" pitchFamily="34" charset="0"/>
              </a:rPr>
              <a:t>Sector Skills Councils</a:t>
            </a:r>
          </a:p>
          <a:p>
            <a:pPr marL="12700" algn="just">
              <a:spcBef>
                <a:spcPts val="1400"/>
              </a:spcBef>
              <a:spcAft>
                <a:spcPts val="600"/>
              </a:spcAft>
            </a:pPr>
            <a:r>
              <a:rPr lang="en-GB">
                <a:solidFill>
                  <a:schemeClr val="bg1"/>
                </a:solidFill>
                <a:effectLst/>
                <a:latin typeface="Calibri" panose="020F0502020204030204" pitchFamily="34" charset="0"/>
                <a:ea typeface="Calibri" panose="020F0502020204030204" pitchFamily="34" charset="0"/>
                <a:cs typeface="Arial" panose="020B0604020202020204" pitchFamily="34" charset="0"/>
              </a:rPr>
              <a:t>In addition to three mentioned and already established/formalized paths there is also informal individual engagement of stakeholders due to their history of cooperation with HEIs or their background in education or through their activities connected to the alumni associations. This informal engagement can be also considered as relevant and sustainable solution for integration of 21st century skills into curricula, particularly with respect to the STEM field.</a:t>
            </a:r>
          </a:p>
        </p:txBody>
      </p:sp>
      <p:sp>
        <p:nvSpPr>
          <p:cNvPr id="7" name="Slide Number Placeholder 6">
            <a:extLst>
              <a:ext uri="{FF2B5EF4-FFF2-40B4-BE49-F238E27FC236}">
                <a16:creationId xmlns:a16="http://schemas.microsoft.com/office/drawing/2014/main" id="{86DCA463-6C29-84D9-28AA-D88FE3638612}"/>
              </a:ext>
            </a:extLst>
          </p:cNvPr>
          <p:cNvSpPr>
            <a:spLocks noGrp="1"/>
          </p:cNvSpPr>
          <p:nvPr>
            <p:ph type="sldNum" sz="quarter" idx="4"/>
          </p:nvPr>
        </p:nvSpPr>
        <p:spPr/>
        <p:txBody>
          <a:bodyPr/>
          <a:lstStyle/>
          <a:p>
            <a:fld id="{CB2079F2-58AF-ED44-82D7-E04B2F6FD686}" type="slidenum">
              <a:rPr lang="en-US" smtClean="0"/>
              <a:pPr/>
              <a:t>27</a:t>
            </a:fld>
            <a:endParaRPr lang="en-US" dirty="0"/>
          </a:p>
        </p:txBody>
      </p:sp>
      <p:sp>
        <p:nvSpPr>
          <p:cNvPr id="3" name="Text Placeholder 7">
            <a:extLst>
              <a:ext uri="{FF2B5EF4-FFF2-40B4-BE49-F238E27FC236}">
                <a16:creationId xmlns:a16="http://schemas.microsoft.com/office/drawing/2014/main" id="{99375DC7-3099-58F1-89B3-E5F4CB7ECC30}"/>
              </a:ext>
            </a:extLst>
          </p:cNvPr>
          <p:cNvSpPr txBox="1">
            <a:spLocks/>
          </p:cNvSpPr>
          <p:nvPr/>
        </p:nvSpPr>
        <p:spPr>
          <a:xfrm>
            <a:off x="361437" y="773113"/>
            <a:ext cx="6816645" cy="36754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2700" algn="just">
              <a:lnSpc>
                <a:spcPct val="107000"/>
              </a:lnSpc>
              <a:spcBef>
                <a:spcPts val="1200"/>
              </a:spcBef>
              <a:spcAft>
                <a:spcPts val="600"/>
              </a:spcAft>
            </a:pPr>
            <a:r>
              <a:rPr lang="en-GB" sz="1800" b="1">
                <a:solidFill>
                  <a:srgbClr val="8A2061"/>
                </a:solidFill>
                <a:effectLst/>
                <a:latin typeface="Calibri" panose="020F0502020204030204" pitchFamily="34" charset="0"/>
                <a:ea typeface="Calibri Light" panose="020F0302020204030204" pitchFamily="34" charset="0"/>
                <a:cs typeface="Times New Roman" panose="02020603050405020304" pitchFamily="18" charset="0"/>
              </a:rPr>
              <a:t>3.2. Stakeholder engagement mechanisms in Serbia </a:t>
            </a:r>
            <a:endParaRPr lang="en-LB" sz="1800" b="1">
              <a:solidFill>
                <a:srgbClr val="8A2061"/>
              </a:solidFill>
              <a:effectLst/>
              <a:latin typeface="Calibri" panose="020F0502020204030204" pitchFamily="34" charset="0"/>
              <a:ea typeface="Calibri Light" panose="020F0302020204030204" pitchFamily="34" charset="0"/>
              <a:cs typeface="Times New Roman" panose="02020603050405020304" pitchFamily="18" charset="0"/>
            </a:endParaRPr>
          </a:p>
          <a:p>
            <a:endParaRPr lang="en-US" sz="1800" dirty="0">
              <a:solidFill>
                <a:srgbClr val="8A2061"/>
              </a:solidFill>
            </a:endParaRPr>
          </a:p>
        </p:txBody>
      </p:sp>
      <p:sp>
        <p:nvSpPr>
          <p:cNvPr id="4" name="Text Placeholder 7">
            <a:extLst>
              <a:ext uri="{FF2B5EF4-FFF2-40B4-BE49-F238E27FC236}">
                <a16:creationId xmlns:a16="http://schemas.microsoft.com/office/drawing/2014/main" id="{35410958-BE04-C847-644B-A29A26CFAE3B}"/>
              </a:ext>
            </a:extLst>
          </p:cNvPr>
          <p:cNvSpPr txBox="1">
            <a:spLocks/>
          </p:cNvSpPr>
          <p:nvPr/>
        </p:nvSpPr>
        <p:spPr>
          <a:xfrm>
            <a:off x="361437" y="1147186"/>
            <a:ext cx="7198238" cy="36754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2700">
              <a:lnSpc>
                <a:spcPct val="107000"/>
              </a:lnSpc>
              <a:spcBef>
                <a:spcPts val="1200"/>
              </a:spcBef>
              <a:spcAft>
                <a:spcPts val="600"/>
              </a:spcAft>
            </a:pPr>
            <a:r>
              <a:rPr lang="en-GB" sz="1800" b="0">
                <a:effectLst/>
                <a:latin typeface="Calibri" panose="020F0502020204030204" pitchFamily="34" charset="0"/>
                <a:ea typeface="Calibri Light" panose="020F0302020204030204" pitchFamily="34" charset="0"/>
                <a:cs typeface="Times New Roman" panose="02020603050405020304" pitchFamily="18" charset="0"/>
              </a:rPr>
              <a:t>System for stakeholder consultation and engagement in higher education </a:t>
            </a:r>
          </a:p>
          <a:p>
            <a:endParaRPr lang="en-US" sz="1800" b="0" dirty="0"/>
          </a:p>
        </p:txBody>
      </p:sp>
      <p:pic>
        <p:nvPicPr>
          <p:cNvPr id="23" name="Picture Placeholder 47">
            <a:extLst>
              <a:ext uri="{FF2B5EF4-FFF2-40B4-BE49-F238E27FC236}">
                <a16:creationId xmlns:a16="http://schemas.microsoft.com/office/drawing/2014/main" id="{462B53C5-9EC3-45F8-6317-199B5F6A10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60"/>
          <a:stretch/>
        </p:blipFill>
        <p:spPr>
          <a:xfrm>
            <a:off x="2917198" y="2053203"/>
            <a:ext cx="4642477" cy="4992603"/>
          </a:xfrm>
          <a:prstGeom prst="rect">
            <a:avLst/>
          </a:prstGeom>
        </p:spPr>
      </p:pic>
      <p:sp>
        <p:nvSpPr>
          <p:cNvPr id="24" name="Text Placeholder 9">
            <a:extLst>
              <a:ext uri="{FF2B5EF4-FFF2-40B4-BE49-F238E27FC236}">
                <a16:creationId xmlns:a16="http://schemas.microsoft.com/office/drawing/2014/main" id="{62878724-A142-EE84-E7EF-CB58DE0FE71B}"/>
              </a:ext>
            </a:extLst>
          </p:cNvPr>
          <p:cNvSpPr txBox="1">
            <a:spLocks/>
          </p:cNvSpPr>
          <p:nvPr/>
        </p:nvSpPr>
        <p:spPr>
          <a:xfrm>
            <a:off x="375292" y="7880758"/>
            <a:ext cx="6816645" cy="1560887"/>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9525" algn="just">
              <a:spcBef>
                <a:spcPts val="1400"/>
              </a:spcBef>
              <a:spcAft>
                <a:spcPts val="600"/>
              </a:spcAft>
            </a:pPr>
            <a:r>
              <a:rPr lang="en-US">
                <a:effectLst/>
                <a:latin typeface="Calibri" panose="020F0502020204030204" pitchFamily="34" charset="0"/>
                <a:ea typeface="Calibri" panose="020F0502020204030204" pitchFamily="34" charset="0"/>
                <a:cs typeface="Arial" panose="020B0604020202020204" pitchFamily="34" charset="0"/>
              </a:rPr>
              <a:t>Republic of Serbia adopted Law on Higher Education in 2018</a:t>
            </a:r>
            <a:r>
              <a:rPr lang="en-US" baseline="30000">
                <a:effectLst/>
                <a:latin typeface="Calibri" panose="020F0502020204030204" pitchFamily="34" charset="0"/>
                <a:ea typeface="Calibri" panose="020F0502020204030204" pitchFamily="34" charset="0"/>
                <a:cs typeface="Arial" panose="020B0604020202020204" pitchFamily="34" charset="0"/>
              </a:rPr>
              <a:t>1</a:t>
            </a:r>
            <a:r>
              <a:rPr lang="en-US">
                <a:effectLst/>
                <a:latin typeface="Calibri" panose="020F0502020204030204" pitchFamily="34" charset="0"/>
                <a:ea typeface="Calibri" panose="020F0502020204030204" pitchFamily="34" charset="0"/>
                <a:cs typeface="Arial" panose="020B0604020202020204" pitchFamily="34" charset="0"/>
              </a:rPr>
              <a:t>. In the Chapter VI, Article 60, regarding the Bodies of a Higher Education Institution, it is stated that ‘</a:t>
            </a:r>
            <a:r>
              <a:rPr lang="en-US" i="1">
                <a:effectLst/>
                <a:latin typeface="Calibri" panose="020F0502020204030204" pitchFamily="34" charset="0"/>
                <a:ea typeface="Calibri" panose="020F0502020204030204" pitchFamily="34" charset="0"/>
                <a:cs typeface="Arial" panose="020B0604020202020204" pitchFamily="34" charset="0"/>
              </a:rPr>
              <a:t>The higher education institution, for the purpose of realizing cooperation on the development of study programs, in line with the needs of the labor market, has a council of employers.</a:t>
            </a:r>
            <a:r>
              <a:rPr lang="en-US">
                <a:effectLst/>
                <a:latin typeface="Calibri" panose="020F0502020204030204" pitchFamily="34" charset="0"/>
                <a:ea typeface="Calibri" panose="020F0502020204030204" pitchFamily="34" charset="0"/>
                <a:cs typeface="Arial" panose="020B0604020202020204" pitchFamily="34" charset="0"/>
              </a:rPr>
              <a:t>’ Although the Law states that ‘</a:t>
            </a:r>
            <a:r>
              <a:rPr lang="en-US" i="1">
                <a:effectLst/>
                <a:latin typeface="Calibri" panose="020F0502020204030204" pitchFamily="34" charset="0"/>
                <a:ea typeface="Calibri" panose="020F0502020204030204" pitchFamily="34" charset="0"/>
                <a:cs typeface="Arial" panose="020B0604020202020204" pitchFamily="34" charset="0"/>
              </a:rPr>
              <a:t>Independent higher education institutions shall comply their organization and general acts with this Law within six months from the date of entry into force of this Law</a:t>
            </a:r>
            <a:r>
              <a:rPr lang="en-US">
                <a:effectLst/>
                <a:latin typeface="Calibri" panose="020F0502020204030204" pitchFamily="34" charset="0"/>
                <a:ea typeface="Calibri" panose="020F0502020204030204" pitchFamily="34" charset="0"/>
                <a:cs typeface="Arial" panose="020B0604020202020204" pitchFamily="34" charset="0"/>
              </a:rPr>
              <a:t>’ (Article 143), it is not clear whether all Serbian HEIs have established Council of Employers and there are no mechanisms to follow up the current situation, but certainly it is the first path of stakeholders cooperation to ensure better 21</a:t>
            </a:r>
            <a:r>
              <a:rPr lang="en-US" baseline="30000">
                <a:effectLst/>
                <a:latin typeface="Calibri" panose="020F0502020204030204" pitchFamily="34" charset="0"/>
                <a:ea typeface="Calibri" panose="020F0502020204030204" pitchFamily="34" charset="0"/>
                <a:cs typeface="Arial" panose="020B0604020202020204" pitchFamily="34" charset="0"/>
              </a:rPr>
              <a:t>st</a:t>
            </a:r>
            <a:r>
              <a:rPr lang="en-US">
                <a:effectLst/>
                <a:latin typeface="Calibri" panose="020F0502020204030204" pitchFamily="34" charset="0"/>
                <a:ea typeface="Calibri" panose="020F0502020204030204" pitchFamily="34" charset="0"/>
                <a:cs typeface="Arial" panose="020B0604020202020204" pitchFamily="34" charset="0"/>
              </a:rPr>
              <a:t> century skills.  Obviously, the idea was that the Council of Employers, as an advisory board, will provide in a systematic way the information on modern trends and needs in the labor market and help in the continuous improvement of study programmes and teaching and provide extracurricular support, with the aim of harmonizing the competencies of graduates with the demands of the modern market. Among other things, because the success of colleges and universities in the world is also measured by how quickly their graduates find work. </a:t>
            </a:r>
            <a:endParaRPr lang="en-LB">
              <a:effectLst/>
              <a:latin typeface="Calibri" panose="020F0502020204030204" pitchFamily="34" charset="0"/>
              <a:ea typeface="Calibri" panose="020F0502020204030204" pitchFamily="34" charset="0"/>
              <a:cs typeface="Arial" panose="020B0604020202020204" pitchFamily="34" charset="0"/>
            </a:endParaRPr>
          </a:p>
          <a:p>
            <a:pPr marL="9525" algn="just">
              <a:spcBef>
                <a:spcPts val="1400"/>
              </a:spcBef>
            </a:pPr>
            <a:r>
              <a:rPr lang="en-GB" sz="1000">
                <a:effectLst/>
                <a:latin typeface="Calibri" panose="020F0502020204030204" pitchFamily="34" charset="0"/>
                <a:ea typeface="Calibri" panose="020F0502020204030204" pitchFamily="34" charset="0"/>
                <a:cs typeface="Arial" panose="020B0604020202020204" pitchFamily="34" charset="0"/>
              </a:rPr>
              <a:t>Available in English via </a:t>
            </a:r>
            <a:r>
              <a:rPr lang="en-GB" sz="1000" u="sng">
                <a:solidFill>
                  <a:srgbClr val="63C7CA"/>
                </a:solidFill>
                <a:effectLst/>
                <a:latin typeface="Calibri" panose="020F050202020403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https://www.nat.rs/wp-content/uploads/2019/01/Zakon-o-visokom-obrazovanju-2017-ENGL.pdf</a:t>
            </a:r>
            <a:endParaRPr lang="en-LB" sz="1000">
              <a:solidFill>
                <a:srgbClr val="63C7C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5" name="Text Placeholder 15">
            <a:extLst>
              <a:ext uri="{FF2B5EF4-FFF2-40B4-BE49-F238E27FC236}">
                <a16:creationId xmlns:a16="http://schemas.microsoft.com/office/drawing/2014/main" id="{C29F62C0-1EA5-B9F4-8045-9BC49131F9F3}"/>
              </a:ext>
            </a:extLst>
          </p:cNvPr>
          <p:cNvSpPr txBox="1">
            <a:spLocks/>
          </p:cNvSpPr>
          <p:nvPr/>
        </p:nvSpPr>
        <p:spPr>
          <a:xfrm>
            <a:off x="371514" y="7210468"/>
            <a:ext cx="3371811" cy="505628"/>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5875" algn="just">
              <a:lnSpc>
                <a:spcPct val="107000"/>
              </a:lnSpc>
              <a:spcBef>
                <a:spcPts val="1400"/>
              </a:spcBef>
              <a:spcAft>
                <a:spcPts val="600"/>
              </a:spcAft>
            </a:pPr>
            <a:r>
              <a:rPr lang="en-US" sz="1800" b="1">
                <a:effectLst/>
                <a:latin typeface="Calibri" panose="020F0502020204030204" pitchFamily="34" charset="0"/>
                <a:ea typeface="Calibri" panose="020F0502020204030204" pitchFamily="34" charset="0"/>
                <a:cs typeface="Arial" panose="020B0604020202020204" pitchFamily="34" charset="0"/>
              </a:rPr>
              <a:t>Council of Employers in HEIs</a:t>
            </a:r>
            <a:endParaRPr lang="en-LB" sz="18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2300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6DCA463-6C29-84D9-28AA-D88FE3638612}"/>
              </a:ext>
            </a:extLst>
          </p:cNvPr>
          <p:cNvSpPr>
            <a:spLocks noGrp="1"/>
          </p:cNvSpPr>
          <p:nvPr>
            <p:ph type="sldNum" sz="quarter" idx="4"/>
          </p:nvPr>
        </p:nvSpPr>
        <p:spPr/>
        <p:txBody>
          <a:bodyPr/>
          <a:lstStyle/>
          <a:p>
            <a:fld id="{CB2079F2-58AF-ED44-82D7-E04B2F6FD686}" type="slidenum">
              <a:rPr lang="en-US" smtClean="0"/>
              <a:pPr/>
              <a:t>28</a:t>
            </a:fld>
            <a:endParaRPr lang="en-US" dirty="0"/>
          </a:p>
        </p:txBody>
      </p:sp>
      <p:sp>
        <p:nvSpPr>
          <p:cNvPr id="2" name="Rectangle 1">
            <a:extLst>
              <a:ext uri="{FF2B5EF4-FFF2-40B4-BE49-F238E27FC236}">
                <a16:creationId xmlns:a16="http://schemas.microsoft.com/office/drawing/2014/main" id="{8F3A6E5D-D452-AF01-1142-9B2ECA7E6162}"/>
              </a:ext>
            </a:extLst>
          </p:cNvPr>
          <p:cNvSpPr/>
          <p:nvPr/>
        </p:nvSpPr>
        <p:spPr>
          <a:xfrm>
            <a:off x="0" y="6588906"/>
            <a:ext cx="7559674" cy="2596087"/>
          </a:xfrm>
          <a:prstGeom prst="rect">
            <a:avLst/>
          </a:pr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47">
            <a:extLst>
              <a:ext uri="{FF2B5EF4-FFF2-40B4-BE49-F238E27FC236}">
                <a16:creationId xmlns:a16="http://schemas.microsoft.com/office/drawing/2014/main" id="{24D12920-28F2-E9AF-E499-085054A595A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889605"/>
            <a:ext cx="4479110" cy="2880154"/>
          </a:xfrm>
          <a:prstGeom prst="rect">
            <a:avLst/>
          </a:prstGeom>
        </p:spPr>
      </p:pic>
      <p:sp>
        <p:nvSpPr>
          <p:cNvPr id="4" name="Text Placeholder 9">
            <a:extLst>
              <a:ext uri="{FF2B5EF4-FFF2-40B4-BE49-F238E27FC236}">
                <a16:creationId xmlns:a16="http://schemas.microsoft.com/office/drawing/2014/main" id="{9652A3B1-650F-E41F-714E-632CDAEC0169}"/>
              </a:ext>
            </a:extLst>
          </p:cNvPr>
          <p:cNvSpPr txBox="1">
            <a:spLocks/>
          </p:cNvSpPr>
          <p:nvPr/>
        </p:nvSpPr>
        <p:spPr>
          <a:xfrm>
            <a:off x="4782401" y="6889605"/>
            <a:ext cx="2352154" cy="1867873"/>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9525" algn="just">
              <a:spcBef>
                <a:spcPts val="1400"/>
              </a:spcBef>
              <a:spcAft>
                <a:spcPts val="600"/>
              </a:spcAft>
            </a:pPr>
            <a:r>
              <a:rPr lang="en-US">
                <a:effectLst/>
                <a:latin typeface="Calibri" panose="020F0502020204030204" pitchFamily="34" charset="0"/>
                <a:ea typeface="Calibri" panose="020F0502020204030204" pitchFamily="34" charset="0"/>
                <a:cs typeface="Arial" panose="020B0604020202020204" pitchFamily="34" charset="0"/>
              </a:rPr>
              <a:t>It is important that the Law also stipulates financial security of students: it stipulates the students’ right to compensation. The law provides criteria for determining the minimum amount of compensation. </a:t>
            </a:r>
            <a:endParaRPr lang="en-LB">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 Placeholder 9">
            <a:extLst>
              <a:ext uri="{FF2B5EF4-FFF2-40B4-BE49-F238E27FC236}">
                <a16:creationId xmlns:a16="http://schemas.microsoft.com/office/drawing/2014/main" id="{D49F7E2A-9949-5D45-137E-CB5EFC5469E8}"/>
              </a:ext>
            </a:extLst>
          </p:cNvPr>
          <p:cNvSpPr>
            <a:spLocks noGrp="1"/>
          </p:cNvSpPr>
          <p:nvPr>
            <p:ph type="body" sz="quarter" idx="48"/>
          </p:nvPr>
        </p:nvSpPr>
        <p:spPr>
          <a:xfrm>
            <a:off x="375292" y="773113"/>
            <a:ext cx="6816645" cy="973137"/>
          </a:xfrm>
        </p:spPr>
        <p:txBody>
          <a:bodyPr numCol="2"/>
          <a:lstStyle/>
          <a:p>
            <a:pPr marL="12700" algn="just">
              <a:spcBef>
                <a:spcPts val="1400"/>
              </a:spcBef>
              <a:spcAft>
                <a:spcPts val="600"/>
              </a:spcAft>
            </a:pPr>
            <a:r>
              <a:rPr lang="en-US">
                <a:effectLst/>
                <a:latin typeface="Calibri" panose="020F0502020204030204" pitchFamily="34" charset="0"/>
                <a:ea typeface="Calibri" panose="020F0502020204030204" pitchFamily="34" charset="0"/>
                <a:cs typeface="Arial" panose="020B0604020202020204" pitchFamily="34" charset="0"/>
              </a:rPr>
              <a:t>It is planned that the Council of Employers will be connected with the Chamber of Commerce of Serbia, while the Ministry will submit lists of the best graduates to the Chamber. The term of office of the members of the Council lasts four years starting from the date of the constitution. Generally, the Council of Employers consists of representatives from business, scientific and professional fields in which the HEI has accredited study programs, as well as representatives of employers who are interested in hiring staff educated by the HEI.</a:t>
            </a:r>
            <a:endParaRPr lang="en-LB">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 Placeholder 9">
            <a:extLst>
              <a:ext uri="{FF2B5EF4-FFF2-40B4-BE49-F238E27FC236}">
                <a16:creationId xmlns:a16="http://schemas.microsoft.com/office/drawing/2014/main" id="{A0B6E046-5745-DD16-A98F-09C3F53572C7}"/>
              </a:ext>
            </a:extLst>
          </p:cNvPr>
          <p:cNvSpPr txBox="1">
            <a:spLocks/>
          </p:cNvSpPr>
          <p:nvPr/>
        </p:nvSpPr>
        <p:spPr>
          <a:xfrm>
            <a:off x="387649" y="2930967"/>
            <a:ext cx="6816645" cy="1363070"/>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2700" algn="just">
              <a:spcBef>
                <a:spcPts val="1400"/>
              </a:spcBef>
              <a:spcAft>
                <a:spcPts val="600"/>
              </a:spcAft>
            </a:pPr>
            <a:r>
              <a:rPr lang="en-US">
                <a:effectLst/>
                <a:latin typeface="Calibri" panose="020F0502020204030204" pitchFamily="34" charset="0"/>
                <a:ea typeface="Calibri" panose="020F0502020204030204" pitchFamily="34" charset="0"/>
                <a:cs typeface="Arial" panose="020B0604020202020204" pitchFamily="34" charset="0"/>
              </a:rPr>
              <a:t>The second mechanism </a:t>
            </a:r>
            <a:r>
              <a:rPr lang="en-GB">
                <a:effectLst/>
                <a:latin typeface="Calibri" panose="020F0502020204030204" pitchFamily="34" charset="0"/>
                <a:ea typeface="Calibri" panose="020F0502020204030204" pitchFamily="34" charset="0"/>
                <a:cs typeface="Arial" panose="020B0604020202020204" pitchFamily="34" charset="0"/>
              </a:rPr>
              <a:t>enabling engagement of stakeholders in higher education </a:t>
            </a:r>
            <a:r>
              <a:rPr lang="en-US">
                <a:effectLst/>
                <a:latin typeface="Calibri" panose="020F0502020204030204" pitchFamily="34" charset="0"/>
                <a:ea typeface="Calibri" panose="020F0502020204030204" pitchFamily="34" charset="0"/>
                <a:cs typeface="Arial" panose="020B0604020202020204" pitchFamily="34" charset="0"/>
              </a:rPr>
              <a:t>was established by adopting dual model of studies in higher education in Serbia. The basic elements of this model have been elaborated through the Erasmus+ CBHE project “Implementation of Dual Education in Higher Education of Serbia” (DualEdu)</a:t>
            </a:r>
            <a:r>
              <a:rPr lang="en-US" baseline="30000">
                <a:effectLst/>
                <a:latin typeface="Calibri" panose="020F0502020204030204" pitchFamily="34" charset="0"/>
                <a:ea typeface="Calibri" panose="020F0502020204030204" pitchFamily="34" charset="0"/>
                <a:cs typeface="Arial" panose="020B0604020202020204" pitchFamily="34" charset="0"/>
              </a:rPr>
              <a:t>2</a:t>
            </a:r>
            <a:r>
              <a:rPr lang="en-US">
                <a:effectLst/>
                <a:latin typeface="Calibri" panose="020F0502020204030204" pitchFamily="34" charset="0"/>
                <a:ea typeface="Calibri" panose="020F0502020204030204" pitchFamily="34" charset="0"/>
                <a:cs typeface="Arial" panose="020B0604020202020204" pitchFamily="34" charset="0"/>
              </a:rPr>
              <a:t>. On 18 September 2019, the National Assembly of the Republic of Serbia adopted the Law on the Dual Model of Studies in Higher Education published in the Official Gazette No. 66/2019 dated 18 September, 2019. The Law regulates the dual model of studies in higher education, which is implementation of curriculum in higher education study programs through active teaching at higher education institutions and practical training at the employer’s place of work, which represents learning through work and thereby acquiring knowledge, skills and abilities in harmony with the study program and the standard of qualification.</a:t>
            </a:r>
            <a:endParaRPr lang="en-LB">
              <a:effectLst/>
              <a:latin typeface="Calibri" panose="020F0502020204030204" pitchFamily="34" charset="0"/>
              <a:ea typeface="Calibri" panose="020F0502020204030204" pitchFamily="34" charset="0"/>
              <a:cs typeface="Arial" panose="020B0604020202020204" pitchFamily="34" charset="0"/>
            </a:endParaRPr>
          </a:p>
          <a:p>
            <a:pPr marL="12700" algn="just">
              <a:spcBef>
                <a:spcPts val="1400"/>
              </a:spcBef>
              <a:spcAft>
                <a:spcPts val="600"/>
              </a:spcAft>
            </a:pPr>
            <a:r>
              <a:rPr lang="en-US">
                <a:effectLst/>
                <a:latin typeface="Calibri" panose="020F0502020204030204" pitchFamily="34" charset="0"/>
                <a:ea typeface="Calibri" panose="020F0502020204030204" pitchFamily="34" charset="0"/>
                <a:cs typeface="Arial" panose="020B0604020202020204" pitchFamily="34" charset="0"/>
              </a:rPr>
              <a:t>The legislator allowed higher education institutions to accredit dual-model studies as a stand-alone study program or as a module within the study program. Higher education institutions established a network of employers and, in cooperation with them, implemented a model of dual education. The legislator also stipulated conditions that employers must meet to participate in the dual education program. The mutual obligations of higher education institutions and employers are governed by the dual model contract, while the employer-student relationship is governed by a work-based learning contract. The law also stipulates the form and content of these contracts. The legislator entrusted the Serbian Chamber of Commerce to maintain a Register of Dual Model Contracts, which will be kept as an electronic database, while all data will be publicly available on the Chamber’s website. The employers have the obligation to submit the contract to the Chamber.</a:t>
            </a:r>
            <a:endParaRPr lang="en-LB">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 Placeholder 15">
            <a:extLst>
              <a:ext uri="{FF2B5EF4-FFF2-40B4-BE49-F238E27FC236}">
                <a16:creationId xmlns:a16="http://schemas.microsoft.com/office/drawing/2014/main" id="{9079DA53-9793-3F11-7737-AB9FB6DE47F4}"/>
              </a:ext>
            </a:extLst>
          </p:cNvPr>
          <p:cNvSpPr txBox="1">
            <a:spLocks/>
          </p:cNvSpPr>
          <p:nvPr/>
        </p:nvSpPr>
        <p:spPr>
          <a:xfrm>
            <a:off x="383871" y="2097274"/>
            <a:ext cx="3619718" cy="505628"/>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1113">
              <a:lnSpc>
                <a:spcPct val="107000"/>
              </a:lnSpc>
              <a:spcBef>
                <a:spcPts val="1400"/>
              </a:spcBef>
              <a:spcAft>
                <a:spcPts val="600"/>
              </a:spcAft>
            </a:pPr>
            <a:r>
              <a:rPr lang="en-GB" sz="1800" b="1">
                <a:effectLst/>
                <a:latin typeface="Calibri" panose="020F0502020204030204" pitchFamily="34" charset="0"/>
                <a:ea typeface="Calibri" panose="020F0502020204030204" pitchFamily="34" charset="0"/>
                <a:cs typeface="Arial" panose="020B0604020202020204" pitchFamily="34" charset="0"/>
              </a:rPr>
              <a:t>Dual Model of Studies in Higher Education </a:t>
            </a:r>
            <a:endParaRPr lang="en-LB" sz="180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56301754-83BB-0D85-E70D-238E1D404D22}"/>
              </a:ext>
            </a:extLst>
          </p:cNvPr>
          <p:cNvSpPr txBox="1">
            <a:spLocks/>
          </p:cNvSpPr>
          <p:nvPr/>
        </p:nvSpPr>
        <p:spPr>
          <a:xfrm>
            <a:off x="375292" y="10103454"/>
            <a:ext cx="6816645" cy="503587"/>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2700" algn="just">
              <a:spcBef>
                <a:spcPts val="1400"/>
              </a:spcBef>
            </a:pPr>
            <a:r>
              <a:rPr lang="en-GB" sz="1000">
                <a:effectLst/>
                <a:latin typeface="Calibri" panose="020F0502020204030204" pitchFamily="34" charset="0"/>
                <a:ea typeface="Calibri" panose="020F0502020204030204" pitchFamily="34" charset="0"/>
                <a:cs typeface="Arial" panose="020B0604020202020204" pitchFamily="34" charset="0"/>
              </a:rPr>
              <a:t>More information available via </a:t>
            </a:r>
            <a:r>
              <a:rPr lang="en-GB" sz="1000" u="sng">
                <a:solidFill>
                  <a:srgbClr val="63C7CA"/>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https://dualedu.ef.uns.ac.rs/</a:t>
            </a:r>
            <a:r>
              <a:rPr lang="en-GB" sz="1000">
                <a:solidFill>
                  <a:srgbClr val="63C7CA"/>
                </a:solidFill>
                <a:effectLst/>
                <a:latin typeface="Calibri" panose="020F0502020204030204" pitchFamily="34" charset="0"/>
                <a:ea typeface="Calibri" panose="020F0502020204030204" pitchFamily="34" charset="0"/>
                <a:cs typeface="Arial" panose="020B0604020202020204" pitchFamily="34" charset="0"/>
              </a:rPr>
              <a:t> </a:t>
            </a:r>
            <a:endParaRPr lang="en-LB" sz="1000">
              <a:solidFill>
                <a:srgbClr val="63C7CA"/>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26377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FA48F8CF-88A2-4E12-7D61-35080B115DBC}"/>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1"/>
            <a:ext cx="7559675" cy="10691814"/>
          </a:xfrm>
        </p:spPr>
      </p:pic>
      <p:sp>
        <p:nvSpPr>
          <p:cNvPr id="13" name="Text Placeholder 12">
            <a:extLst>
              <a:ext uri="{FF2B5EF4-FFF2-40B4-BE49-F238E27FC236}">
                <a16:creationId xmlns:a16="http://schemas.microsoft.com/office/drawing/2014/main" id="{13F543DD-2AD9-30ED-078E-66003DD43CD2}"/>
              </a:ext>
            </a:extLst>
          </p:cNvPr>
          <p:cNvSpPr>
            <a:spLocks noGrp="1"/>
          </p:cNvSpPr>
          <p:nvPr>
            <p:ph type="body" sz="quarter" idx="48"/>
          </p:nvPr>
        </p:nvSpPr>
        <p:spPr>
          <a:xfrm>
            <a:off x="326467" y="4579833"/>
            <a:ext cx="4470819" cy="2230582"/>
          </a:xfrm>
        </p:spPr>
        <p:txBody>
          <a:bodyPr/>
          <a:lstStyle/>
          <a:p>
            <a:pPr marL="12700" algn="just">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The law was adopted to educate personnel in accordance with the needs of the labor market. By adopting this law, the legislator considered few goals of the reform of the educational system, which are being achieved, such as increasing the relevance of higher education, employing graduates, as well as modernizing the teaching process through cooperation with the economy and contact with modern technological achievements. Now just few Serbian HEIs have started to enroll students in dual studies, and the number of such students is still modest. The interest of the foreign companies operating in Serbia for dual studies (particularly those which have implemented dual studies in their countries) is high. That applies particularly to German companies which currently work on accreditation and implementation of dual studies with some Serbian HEIs.   </a:t>
            </a:r>
          </a:p>
        </p:txBody>
      </p:sp>
      <p:sp>
        <p:nvSpPr>
          <p:cNvPr id="9" name="Slide Number Placeholder 8">
            <a:extLst>
              <a:ext uri="{FF2B5EF4-FFF2-40B4-BE49-F238E27FC236}">
                <a16:creationId xmlns:a16="http://schemas.microsoft.com/office/drawing/2014/main" id="{904445B3-A96F-5025-61CE-7931327F2443}"/>
              </a:ext>
            </a:extLst>
          </p:cNvPr>
          <p:cNvSpPr>
            <a:spLocks noGrp="1"/>
          </p:cNvSpPr>
          <p:nvPr>
            <p:ph type="sldNum" sz="quarter" idx="4294967295"/>
          </p:nvPr>
        </p:nvSpPr>
        <p:spPr>
          <a:xfrm>
            <a:off x="7202488" y="10315575"/>
            <a:ext cx="357187" cy="266700"/>
          </a:xfrm>
        </p:spPr>
        <p:txBody>
          <a:bodyPr/>
          <a:lstStyle/>
          <a:p>
            <a:fld id="{CB2079F2-58AF-ED44-82D7-E04B2F6FD686}" type="slidenum">
              <a:rPr lang="en-US" smtClean="0">
                <a:solidFill>
                  <a:schemeClr val="bg1"/>
                </a:solidFill>
              </a:rPr>
              <a:pPr/>
              <a:t>29</a:t>
            </a:fld>
            <a:endParaRPr lang="en-US" dirty="0">
              <a:solidFill>
                <a:schemeClr val="bg1"/>
              </a:solidFill>
            </a:endParaRPr>
          </a:p>
        </p:txBody>
      </p:sp>
      <p:sp>
        <p:nvSpPr>
          <p:cNvPr id="5" name="Text Placeholder 6">
            <a:extLst>
              <a:ext uri="{FF2B5EF4-FFF2-40B4-BE49-F238E27FC236}">
                <a16:creationId xmlns:a16="http://schemas.microsoft.com/office/drawing/2014/main" id="{8F2E072B-A8D6-CF52-7A69-8D9993251684}"/>
              </a:ext>
            </a:extLst>
          </p:cNvPr>
          <p:cNvSpPr>
            <a:spLocks noGrp="1"/>
          </p:cNvSpPr>
          <p:nvPr>
            <p:ph type="body" sz="quarter" idx="30"/>
          </p:nvPr>
        </p:nvSpPr>
        <p:spPr>
          <a:xfrm>
            <a:off x="326468" y="6913744"/>
            <a:ext cx="3070405" cy="441214"/>
          </a:xfrm>
        </p:spPr>
        <p:txBody>
          <a:bodyPr/>
          <a:lstStyle/>
          <a:p>
            <a:pPr marL="12700" algn="just">
              <a:lnSpc>
                <a:spcPct val="107000"/>
              </a:lnSpc>
              <a:spcBef>
                <a:spcPts val="1400"/>
              </a:spcBef>
              <a:spcAft>
                <a:spcPts val="600"/>
              </a:spcAft>
            </a:pPr>
            <a:r>
              <a:rPr lang="en-US" sz="1800">
                <a:solidFill>
                  <a:srgbClr val="1C1442"/>
                </a:solidFill>
                <a:cs typeface="Arial" panose="020B0604020202020204" pitchFamily="34" charset="0"/>
              </a:rPr>
              <a:t>Sector Skills Councils</a:t>
            </a:r>
            <a:endParaRPr lang="en-LB" sz="1800">
              <a:solidFill>
                <a:srgbClr val="1C1442"/>
              </a:solidFill>
              <a:cs typeface="Arial" panose="020B0604020202020204" pitchFamily="34" charset="0"/>
            </a:endParaRPr>
          </a:p>
        </p:txBody>
      </p:sp>
      <p:sp>
        <p:nvSpPr>
          <p:cNvPr id="6" name="Text Placeholder 12">
            <a:extLst>
              <a:ext uri="{FF2B5EF4-FFF2-40B4-BE49-F238E27FC236}">
                <a16:creationId xmlns:a16="http://schemas.microsoft.com/office/drawing/2014/main" id="{BFD8CE05-A843-8E5E-E8D9-8215FC545ED9}"/>
              </a:ext>
            </a:extLst>
          </p:cNvPr>
          <p:cNvSpPr txBox="1">
            <a:spLocks/>
          </p:cNvSpPr>
          <p:nvPr/>
        </p:nvSpPr>
        <p:spPr>
          <a:xfrm>
            <a:off x="298758" y="7604940"/>
            <a:ext cx="4498529" cy="2230582"/>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2700" algn="just">
              <a:lnSpc>
                <a:spcPct val="107000"/>
              </a:lnSpc>
              <a:spcBef>
                <a:spcPts val="1400"/>
              </a:spcBef>
              <a:spcAft>
                <a:spcPts val="600"/>
              </a:spcAft>
            </a:pPr>
            <a:r>
              <a:rPr lang="en-GB">
                <a:cs typeface="Arial" panose="020B0604020202020204" pitchFamily="34" charset="0"/>
              </a:rPr>
              <a:t>Finally, as a third mechanism of involving stakeholders in education policy making including integration of 21st century skills into the curriculum, after adopting the Law on National Qualifications Framework of the Republic of Serbia (NQFS) in 2018, a legal basis was created for the formation of organizations and bodies responsible for its implementation, and in 2018 members of the NQFS Council were appointed, a Qualifications Agency was established as well as 12 Sector Skills Councils. The Government of the Republic of Serbia issued decisions on the establishment of 12 Sector Skills Councils covering the sectors of education and economy. Those Sector Skills Councils are: </a:t>
            </a:r>
          </a:p>
          <a:p>
            <a:pPr algn="just"/>
            <a:endParaRPr lang="en-US" dirty="0"/>
          </a:p>
        </p:txBody>
      </p:sp>
    </p:spTree>
    <p:extLst>
      <p:ext uri="{BB962C8B-B14F-4D97-AF65-F5344CB8AC3E}">
        <p14:creationId xmlns:p14="http://schemas.microsoft.com/office/powerpoint/2010/main" val="3635613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CB23616-126B-BF7C-F6E9-C9D98528203B}"/>
              </a:ext>
            </a:extLst>
          </p:cNvPr>
          <p:cNvSpPr/>
          <p:nvPr/>
        </p:nvSpPr>
        <p:spPr>
          <a:xfrm>
            <a:off x="1" y="3346711"/>
            <a:ext cx="7559674" cy="5929470"/>
          </a:xfrm>
          <a:prstGeom prst="rect">
            <a:avLst/>
          </a:pr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D674B09-B37F-BD6D-2BF2-666BBDBCF4AA}"/>
              </a:ext>
            </a:extLst>
          </p:cNvPr>
          <p:cNvSpPr>
            <a:spLocks noGrp="1"/>
          </p:cNvSpPr>
          <p:nvPr>
            <p:ph type="body" sz="quarter" idx="48"/>
          </p:nvPr>
        </p:nvSpPr>
        <p:spPr>
          <a:xfrm>
            <a:off x="375292" y="3338098"/>
            <a:ext cx="6809091" cy="2807849"/>
          </a:xfrm>
        </p:spPr>
        <p:txBody>
          <a:bodyPr numCol="2"/>
          <a:lstStyle/>
          <a:p>
            <a:pPr algn="just"/>
            <a:r>
              <a:rPr lang="en-GB"/>
              <a:t>A stakeholder theory explains why collaboration between higher education institutions and external stakeholders such as industry representatives is important. By engaging with external stakeholders, higher education institutions can increase their institutional effectiveness, foster culture of continuous improvement, enhance reputation, and contribute to a better 21st century skills development.</a:t>
            </a:r>
          </a:p>
          <a:p>
            <a:pPr algn="just"/>
            <a:endParaRPr lang="en-GB"/>
          </a:p>
          <a:p>
            <a:pPr algn="just"/>
            <a:r>
              <a:rPr lang="en-GB"/>
              <a:t>The following approaches for stakeholder engagement in higher education can be distinguished in the scientific literature: ‘the voice of customer or the voice of stakeholder’; ‘continuous improvement based on stakeholders’ needs’, ‘creating shared value’, ‘open innovation’ and ‘compliance to the labour market demands’. </a:t>
            </a:r>
          </a:p>
          <a:p>
            <a:pPr algn="just"/>
            <a:endParaRPr lang="en-GB"/>
          </a:p>
          <a:p>
            <a:pPr algn="just"/>
            <a:r>
              <a:rPr lang="en-GB"/>
              <a:t>In Latvia, STEM sector engages in higher education through various channels: though direct partnerships between employers, their associations and higher education institutions, and by participation in sectoral expert councils. There are seven sectoral expert councils which are relevant for STEM fields. They develop sectoral qualification frameworks, agree on occupational standards, participate in planning educational offer, quality assurance and evaluation of learning outcomes. Employers and sectoral associations participate in all phases of higher education starting with planning an offer and developing study programmes and finishing with final examinations and thesis defence. Associations act as the intermediaries and are active promoters of cooperation between higher education and employers. The main challenge that employers seek to address through co-operation, is</a:t>
            </a:r>
          </a:p>
          <a:p>
            <a:pPr algn="just"/>
            <a:endParaRPr lang="en-GB"/>
          </a:p>
          <a:p>
            <a:pPr algn="just"/>
            <a:endParaRPr lang="en-GB"/>
          </a:p>
          <a:p>
            <a:pPr algn="just"/>
            <a:r>
              <a:rPr lang="en-GB"/>
              <a:t>the lack of qualified specialists as too few young people choose to study STEM fields and too few graduate. </a:t>
            </a:r>
          </a:p>
          <a:p>
            <a:pPr algn="just"/>
            <a:endParaRPr lang="en-GB"/>
          </a:p>
          <a:p>
            <a:pPr algn="just"/>
            <a:r>
              <a:rPr lang="en-GB"/>
              <a:t>In Serbia, the main mechanisms to integrate 21st century skills in higher education curriculum are the council of employers in higher education institutions, dual model of studies and sectoral skills councils. All these mechanisms were implemented in Serbian higher education system in recent years. The councils of employers are the advisory boards to higher educational institutions which provide the information on modern trends and needs in the labour market, facilitate the continuous improvement of study programmes and provide extracurricular support to students. Dual-model studies can be implemented as a stand-alone study program or as a module within the study program. Sectoral skills councils analyses the labour market demand, identifies qualifications, decides on the qualification standards and promotes the dialogue between the world of work and education. </a:t>
            </a:r>
          </a:p>
          <a:p>
            <a:pPr algn="just"/>
            <a:endParaRPr lang="en-GB"/>
          </a:p>
          <a:p>
            <a:pPr algn="just"/>
            <a:r>
              <a:rPr lang="en-GB"/>
              <a:t>A blueprint for stakeholder engagement, or in other words, a model for co-operation between higher education institutions and employers, was elaborated based on the literature review and interviews with the industry representatives. It provides a list of cooperation areas in all main phases of higher education, and the division of responsibilities between stakeholders involved. It can be used as a ‘menu-offer’ for establishing or advancing co-operation between higher education institutions and industry representatives for better development of 21st century skills. </a:t>
            </a:r>
          </a:p>
          <a:p>
            <a:pPr algn="just"/>
            <a:endParaRPr lang="en-GB"/>
          </a:p>
          <a:p>
            <a:pPr algn="just"/>
            <a:endParaRPr lang="en-GB"/>
          </a:p>
        </p:txBody>
      </p:sp>
      <p:sp>
        <p:nvSpPr>
          <p:cNvPr id="7" name="Slide Number Placeholder 6">
            <a:extLst>
              <a:ext uri="{FF2B5EF4-FFF2-40B4-BE49-F238E27FC236}">
                <a16:creationId xmlns:a16="http://schemas.microsoft.com/office/drawing/2014/main" id="{1C9AADB6-C425-D69C-14BF-050400559601}"/>
              </a:ext>
            </a:extLst>
          </p:cNvPr>
          <p:cNvSpPr>
            <a:spLocks noGrp="1"/>
          </p:cNvSpPr>
          <p:nvPr>
            <p:ph type="sldNum" sz="quarter" idx="4"/>
          </p:nvPr>
        </p:nvSpPr>
        <p:spPr/>
        <p:txBody>
          <a:bodyPr/>
          <a:lstStyle/>
          <a:p>
            <a:fld id="{CB2079F2-58AF-ED44-82D7-E04B2F6FD686}" type="slidenum">
              <a:rPr lang="en-US" smtClean="0"/>
              <a:pPr/>
              <a:t>3</a:t>
            </a:fld>
            <a:endParaRPr lang="en-US" dirty="0"/>
          </a:p>
        </p:txBody>
      </p:sp>
      <p:sp>
        <p:nvSpPr>
          <p:cNvPr id="2" name="Text Placeholder 1">
            <a:extLst>
              <a:ext uri="{FF2B5EF4-FFF2-40B4-BE49-F238E27FC236}">
                <a16:creationId xmlns:a16="http://schemas.microsoft.com/office/drawing/2014/main" id="{0CF66E28-DE30-D51F-6D6E-C40D9C8D741B}"/>
              </a:ext>
            </a:extLst>
          </p:cNvPr>
          <p:cNvSpPr>
            <a:spLocks noGrp="1"/>
          </p:cNvSpPr>
          <p:nvPr>
            <p:ph type="body" sz="quarter" idx="30"/>
          </p:nvPr>
        </p:nvSpPr>
        <p:spPr/>
        <p:txBody>
          <a:bodyPr/>
          <a:lstStyle/>
          <a:p>
            <a:r>
              <a:rPr lang="en-GB">
                <a:solidFill>
                  <a:srgbClr val="1C1442"/>
                </a:solidFill>
              </a:rPr>
              <a:t>EXECUTIVE SUMMARY </a:t>
            </a:r>
          </a:p>
          <a:p>
            <a:endParaRPr lang="en-GB"/>
          </a:p>
        </p:txBody>
      </p:sp>
      <p:pic>
        <p:nvPicPr>
          <p:cNvPr id="8" name="Picture 7">
            <a:extLst>
              <a:ext uri="{FF2B5EF4-FFF2-40B4-BE49-F238E27FC236}">
                <a16:creationId xmlns:a16="http://schemas.microsoft.com/office/drawing/2014/main" id="{41A5FDD7-0829-FE67-C261-DEE298091C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5739" y="3408230"/>
            <a:ext cx="136199" cy="130316"/>
          </a:xfrm>
          <a:prstGeom prst="rect">
            <a:avLst/>
          </a:prstGeom>
        </p:spPr>
      </p:pic>
      <p:pic>
        <p:nvPicPr>
          <p:cNvPr id="3" name="Picture 2">
            <a:extLst>
              <a:ext uri="{FF2B5EF4-FFF2-40B4-BE49-F238E27FC236}">
                <a16:creationId xmlns:a16="http://schemas.microsoft.com/office/drawing/2014/main" id="{231F1C60-811B-D358-A0E6-9B8A7182F3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5739" y="4922129"/>
            <a:ext cx="136199" cy="130316"/>
          </a:xfrm>
          <a:prstGeom prst="rect">
            <a:avLst/>
          </a:prstGeom>
        </p:spPr>
      </p:pic>
      <p:pic>
        <p:nvPicPr>
          <p:cNvPr id="6" name="Picture 5">
            <a:extLst>
              <a:ext uri="{FF2B5EF4-FFF2-40B4-BE49-F238E27FC236}">
                <a16:creationId xmlns:a16="http://schemas.microsoft.com/office/drawing/2014/main" id="{8E20C6AF-6046-5F46-EEFD-E9358E83AE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1563" y="6247654"/>
            <a:ext cx="136199" cy="130316"/>
          </a:xfrm>
          <a:prstGeom prst="rect">
            <a:avLst/>
          </a:prstGeom>
        </p:spPr>
      </p:pic>
      <p:pic>
        <p:nvPicPr>
          <p:cNvPr id="11" name="Picture 10">
            <a:extLst>
              <a:ext uri="{FF2B5EF4-FFF2-40B4-BE49-F238E27FC236}">
                <a16:creationId xmlns:a16="http://schemas.microsoft.com/office/drawing/2014/main" id="{00ACCB3E-10B4-D76D-5E14-4970D73636D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00455" y="3914861"/>
            <a:ext cx="136199" cy="130316"/>
          </a:xfrm>
          <a:prstGeom prst="rect">
            <a:avLst/>
          </a:prstGeom>
        </p:spPr>
      </p:pic>
      <p:pic>
        <p:nvPicPr>
          <p:cNvPr id="14" name="Picture 13">
            <a:extLst>
              <a:ext uri="{FF2B5EF4-FFF2-40B4-BE49-F238E27FC236}">
                <a16:creationId xmlns:a16="http://schemas.microsoft.com/office/drawing/2014/main" id="{6995B45E-729D-7745-99CB-1629B2A966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00455" y="6915238"/>
            <a:ext cx="136199" cy="130316"/>
          </a:xfrm>
          <a:prstGeom prst="rect">
            <a:avLst/>
          </a:prstGeom>
        </p:spPr>
      </p:pic>
    </p:spTree>
    <p:extLst>
      <p:ext uri="{BB962C8B-B14F-4D97-AF65-F5344CB8AC3E}">
        <p14:creationId xmlns:p14="http://schemas.microsoft.com/office/powerpoint/2010/main" val="628706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D824D9D2-A92A-A03C-3961-698697B8107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flipH="1">
            <a:off x="-7307" y="2"/>
            <a:ext cx="3572487" cy="10691812"/>
          </a:xfrm>
        </p:spPr>
      </p:pic>
      <p:sp>
        <p:nvSpPr>
          <p:cNvPr id="5" name="Slide Number Placeholder 4">
            <a:extLst>
              <a:ext uri="{FF2B5EF4-FFF2-40B4-BE49-F238E27FC236}">
                <a16:creationId xmlns:a16="http://schemas.microsoft.com/office/drawing/2014/main" id="{3504B20E-83B5-1CD0-3868-473CDC8B8FDF}"/>
              </a:ext>
            </a:extLst>
          </p:cNvPr>
          <p:cNvSpPr>
            <a:spLocks noGrp="1"/>
          </p:cNvSpPr>
          <p:nvPr>
            <p:ph type="sldNum" sz="quarter" idx="4"/>
          </p:nvPr>
        </p:nvSpPr>
        <p:spPr/>
        <p:txBody>
          <a:bodyPr/>
          <a:lstStyle/>
          <a:p>
            <a:fld id="{CB2079F2-58AF-ED44-82D7-E04B2F6FD686}" type="slidenum">
              <a:rPr lang="en-US" smtClean="0"/>
              <a:pPr/>
              <a:t>30</a:t>
            </a:fld>
            <a:endParaRPr lang="en-US" dirty="0"/>
          </a:p>
        </p:txBody>
      </p:sp>
      <p:sp>
        <p:nvSpPr>
          <p:cNvPr id="20" name="Rectangle 19">
            <a:extLst>
              <a:ext uri="{FF2B5EF4-FFF2-40B4-BE49-F238E27FC236}">
                <a16:creationId xmlns:a16="http://schemas.microsoft.com/office/drawing/2014/main" id="{085C92B5-EA06-8C56-34FB-BCDF8590F3FD}"/>
              </a:ext>
            </a:extLst>
          </p:cNvPr>
          <p:cNvSpPr/>
          <p:nvPr/>
        </p:nvSpPr>
        <p:spPr>
          <a:xfrm>
            <a:off x="3565181" y="4322652"/>
            <a:ext cx="3994494" cy="296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8">
            <a:extLst>
              <a:ext uri="{FF2B5EF4-FFF2-40B4-BE49-F238E27FC236}">
                <a16:creationId xmlns:a16="http://schemas.microsoft.com/office/drawing/2014/main" id="{8276DFEE-8616-2DC7-CE5E-3B7D81AB0FC6}"/>
              </a:ext>
            </a:extLst>
          </p:cNvPr>
          <p:cNvSpPr txBox="1">
            <a:spLocks/>
          </p:cNvSpPr>
          <p:nvPr/>
        </p:nvSpPr>
        <p:spPr>
          <a:xfrm>
            <a:off x="4147577" y="1746250"/>
            <a:ext cx="3070404" cy="7408260"/>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342900" lvl="0" indent="-342900" algn="just" rtl="0">
              <a:spcBef>
                <a:spcPts val="1400"/>
              </a:spcBef>
              <a:buClr>
                <a:srgbClr val="8A2061"/>
              </a:buClr>
              <a:buFont typeface="Wingdings" pitchFamily="2" charset="2"/>
              <a:buChar char=""/>
            </a:pPr>
            <a:r>
              <a:rPr lang="en-US">
                <a:effectLst/>
                <a:latin typeface="Calibri" panose="020F0502020204030204" pitchFamily="34" charset="0"/>
                <a:ea typeface="Calibri" panose="020F0502020204030204" pitchFamily="34" charset="0"/>
                <a:cs typeface="Arial" panose="020B0604020202020204" pitchFamily="34" charset="0"/>
              </a:rPr>
              <a:t>Sector Skills Council for the fields of Social Sciences, Journalism and Information</a:t>
            </a:r>
          </a:p>
          <a:p>
            <a:pPr marL="342900" lvl="0" indent="-342900" algn="just" rtl="0">
              <a:spcBef>
                <a:spcPts val="1400"/>
              </a:spcBef>
              <a:buClr>
                <a:srgbClr val="8A2061"/>
              </a:buClr>
              <a:buFont typeface="Wingdings" pitchFamily="2" charset="2"/>
              <a:buChar char=""/>
            </a:pPr>
            <a:endParaRPr lang="en-LB">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Clr>
                <a:srgbClr val="8A2061"/>
              </a:buClr>
              <a:buFont typeface="Wingdings" pitchFamily="2" charset="2"/>
              <a:buChar char=""/>
            </a:pPr>
            <a:r>
              <a:rPr lang="en-US">
                <a:effectLst/>
                <a:latin typeface="Calibri" panose="020F0502020204030204" pitchFamily="34" charset="0"/>
                <a:ea typeface="Calibri" panose="020F0502020204030204" pitchFamily="34" charset="0"/>
                <a:cs typeface="Arial" panose="020B0604020202020204" pitchFamily="34" charset="0"/>
              </a:rPr>
              <a:t>Sector Skills Council for the fields of Health and Social Welfare</a:t>
            </a:r>
          </a:p>
          <a:p>
            <a:pPr marL="342900" lvl="0" indent="-342900" algn="just">
              <a:buClr>
                <a:srgbClr val="8A2061"/>
              </a:buClr>
              <a:buFont typeface="Wingdings" pitchFamily="2" charset="2"/>
              <a:buChar char=""/>
            </a:pPr>
            <a:endParaRPr lang="en-LB">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Clr>
                <a:srgbClr val="8A2061"/>
              </a:buClr>
              <a:buFont typeface="Wingdings" pitchFamily="2" charset="2"/>
              <a:buChar char=""/>
            </a:pPr>
            <a:r>
              <a:rPr lang="en-US">
                <a:effectLst/>
                <a:latin typeface="Calibri" panose="020F0502020204030204" pitchFamily="34" charset="0"/>
                <a:ea typeface="Calibri" panose="020F0502020204030204" pitchFamily="34" charset="0"/>
                <a:cs typeface="Arial" panose="020B0604020202020204" pitchFamily="34" charset="0"/>
              </a:rPr>
              <a:t>Sector Skills Council for Industrial Development</a:t>
            </a:r>
          </a:p>
          <a:p>
            <a:pPr marL="342900" lvl="0" indent="-342900" algn="just">
              <a:buClr>
                <a:srgbClr val="8A2061"/>
              </a:buClr>
              <a:buFont typeface="Wingdings" pitchFamily="2" charset="2"/>
              <a:buChar char=""/>
            </a:pPr>
            <a:endParaRPr lang="en-LB">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Clr>
                <a:srgbClr val="8A2061"/>
              </a:buClr>
              <a:buFont typeface="Wingdings" pitchFamily="2" charset="2"/>
              <a:buChar char=""/>
            </a:pPr>
            <a:r>
              <a:rPr lang="en-US">
                <a:effectLst/>
                <a:latin typeface="Calibri" panose="020F0502020204030204" pitchFamily="34" charset="0"/>
                <a:ea typeface="Calibri" panose="020F0502020204030204" pitchFamily="34" charset="0"/>
                <a:cs typeface="Arial" panose="020B0604020202020204" pitchFamily="34" charset="0"/>
              </a:rPr>
              <a:t>Sector Skills Council for Information and Communication Technologies, Electrical Engineering, Automatics and Electronics</a:t>
            </a:r>
          </a:p>
          <a:p>
            <a:pPr marL="342900" lvl="0" indent="-342900" algn="just">
              <a:buClr>
                <a:srgbClr val="8A2061"/>
              </a:buClr>
              <a:buFont typeface="Wingdings" pitchFamily="2" charset="2"/>
              <a:buChar char=""/>
            </a:pPr>
            <a:endParaRPr lang="en-LB">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Clr>
                <a:srgbClr val="8A2061"/>
              </a:buClr>
              <a:buFont typeface="Wingdings" pitchFamily="2" charset="2"/>
              <a:buChar char=""/>
            </a:pPr>
            <a:r>
              <a:rPr lang="en-US">
                <a:effectLst/>
                <a:latin typeface="Calibri" panose="020F0502020204030204" pitchFamily="34" charset="0"/>
                <a:ea typeface="Calibri" panose="020F0502020204030204" pitchFamily="34" charset="0"/>
                <a:cs typeface="Arial" panose="020B0604020202020204" pitchFamily="34" charset="0"/>
              </a:rPr>
              <a:t>Sector Skills Council for Education</a:t>
            </a:r>
          </a:p>
          <a:p>
            <a:pPr marL="342900" lvl="0" indent="-342900" algn="just">
              <a:buClr>
                <a:srgbClr val="8A2061"/>
              </a:buClr>
              <a:buFont typeface="Wingdings" pitchFamily="2" charset="2"/>
              <a:buChar char=""/>
            </a:pPr>
            <a:endParaRPr lang="en-LB">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Clr>
                <a:srgbClr val="8A2061"/>
              </a:buClr>
              <a:buFont typeface="Wingdings" pitchFamily="2" charset="2"/>
              <a:buChar char=""/>
            </a:pPr>
            <a:r>
              <a:rPr lang="en-US">
                <a:effectLst/>
                <a:latin typeface="Calibri" panose="020F0502020204030204" pitchFamily="34" charset="0"/>
                <a:ea typeface="Calibri" panose="020F0502020204030204" pitchFamily="34" charset="0"/>
                <a:cs typeface="Arial" panose="020B0604020202020204" pitchFamily="34" charset="0"/>
              </a:rPr>
              <a:t>Sector Skills Council for Other Services</a:t>
            </a:r>
          </a:p>
          <a:p>
            <a:pPr marL="342900" lvl="0" indent="-342900" algn="just">
              <a:buClr>
                <a:srgbClr val="8A2061"/>
              </a:buClr>
              <a:buFont typeface="Wingdings" pitchFamily="2" charset="2"/>
              <a:buChar char=""/>
            </a:pPr>
            <a:endParaRPr lang="en-LB">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Clr>
                <a:srgbClr val="8A2061"/>
              </a:buClr>
              <a:buFont typeface="Wingdings" pitchFamily="2" charset="2"/>
              <a:buChar char=""/>
            </a:pPr>
            <a:r>
              <a:rPr lang="en-US">
                <a:effectLst/>
                <a:latin typeface="Calibri" panose="020F0502020204030204" pitchFamily="34" charset="0"/>
                <a:ea typeface="Calibri" panose="020F0502020204030204" pitchFamily="34" charset="0"/>
                <a:cs typeface="Arial" panose="020B0604020202020204" pitchFamily="34" charset="0"/>
              </a:rPr>
              <a:t>Sector Skills Council for Agriculture, Food Production, Forestry, Fishery and Veterinary sectors</a:t>
            </a:r>
          </a:p>
          <a:p>
            <a:pPr marL="342900" lvl="0" indent="-342900" algn="just">
              <a:buClr>
                <a:srgbClr val="8A2061"/>
              </a:buClr>
              <a:buFont typeface="Wingdings" pitchFamily="2" charset="2"/>
              <a:buChar char=""/>
            </a:pPr>
            <a:endParaRPr lang="en-LB">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Clr>
                <a:srgbClr val="8A2061"/>
              </a:buClr>
              <a:buFont typeface="Wingdings" pitchFamily="2" charset="2"/>
              <a:buChar char=""/>
            </a:pPr>
            <a:r>
              <a:rPr lang="en-US">
                <a:effectLst/>
                <a:latin typeface="Calibri" panose="020F0502020204030204" pitchFamily="34" charset="0"/>
                <a:ea typeface="Calibri" panose="020F0502020204030204" pitchFamily="34" charset="0"/>
                <a:cs typeface="Arial" panose="020B0604020202020204" pitchFamily="34" charset="0"/>
              </a:rPr>
              <a:t>Sector Skills Council for Business Administration</a:t>
            </a:r>
          </a:p>
          <a:p>
            <a:pPr marL="342900" lvl="0" indent="-342900" algn="just">
              <a:buClr>
                <a:srgbClr val="8A2061"/>
              </a:buClr>
              <a:buFont typeface="Wingdings" pitchFamily="2" charset="2"/>
              <a:buChar char=""/>
            </a:pPr>
            <a:endParaRPr lang="en-LB">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Clr>
                <a:srgbClr val="8A2061"/>
              </a:buClr>
              <a:buFont typeface="Wingdings" pitchFamily="2" charset="2"/>
              <a:buChar char=""/>
            </a:pPr>
            <a:r>
              <a:rPr lang="en-US">
                <a:effectLst/>
                <a:latin typeface="Calibri" panose="020F0502020204030204" pitchFamily="34" charset="0"/>
                <a:ea typeface="Calibri" panose="020F0502020204030204" pitchFamily="34" charset="0"/>
                <a:cs typeface="Arial" panose="020B0604020202020204" pitchFamily="34" charset="0"/>
              </a:rPr>
              <a:t>Sector Skills Council for the Natural Sciences, Mathematics and Statistics</a:t>
            </a:r>
          </a:p>
          <a:p>
            <a:pPr marL="342900" lvl="0" indent="-342900" algn="just">
              <a:buClr>
                <a:srgbClr val="8A2061"/>
              </a:buClr>
              <a:buFont typeface="Wingdings" pitchFamily="2" charset="2"/>
              <a:buChar char=""/>
            </a:pPr>
            <a:endParaRPr lang="en-LB">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Clr>
                <a:srgbClr val="8A2061"/>
              </a:buClr>
              <a:buFont typeface="Wingdings" pitchFamily="2" charset="2"/>
              <a:buChar char=""/>
            </a:pPr>
            <a:r>
              <a:rPr lang="en-US">
                <a:effectLst/>
                <a:latin typeface="Calibri" panose="020F0502020204030204" pitchFamily="34" charset="0"/>
                <a:ea typeface="Calibri" panose="020F0502020204030204" pitchFamily="34" charset="0"/>
                <a:cs typeface="Arial" panose="020B0604020202020204" pitchFamily="34" charset="0"/>
              </a:rPr>
              <a:t>Sector Skills Council for Transport and Transportation Services</a:t>
            </a:r>
          </a:p>
          <a:p>
            <a:pPr marL="342900" lvl="0" indent="-342900" algn="just">
              <a:buClr>
                <a:srgbClr val="8A2061"/>
              </a:buClr>
              <a:buFont typeface="Wingdings" pitchFamily="2" charset="2"/>
              <a:buChar char=""/>
            </a:pPr>
            <a:endParaRPr lang="en-LB">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Clr>
                <a:srgbClr val="8A2061"/>
              </a:buClr>
              <a:buFont typeface="Wingdings" pitchFamily="2" charset="2"/>
              <a:buChar char=""/>
            </a:pPr>
            <a:r>
              <a:rPr lang="en-US">
                <a:effectLst/>
                <a:latin typeface="Calibri" panose="020F0502020204030204" pitchFamily="34" charset="0"/>
                <a:ea typeface="Calibri" panose="020F0502020204030204" pitchFamily="34" charset="0"/>
                <a:cs typeface="Arial" panose="020B0604020202020204" pitchFamily="34" charset="0"/>
              </a:rPr>
              <a:t>Sector Skills Council for Trade, Hospitality and Tourism</a:t>
            </a:r>
          </a:p>
          <a:p>
            <a:pPr marL="342900" lvl="0" indent="-342900" algn="just">
              <a:buClr>
                <a:srgbClr val="8A2061"/>
              </a:buClr>
              <a:buFont typeface="Wingdings" pitchFamily="2" charset="2"/>
              <a:buChar char=""/>
            </a:pPr>
            <a:endParaRPr lang="en-LB">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600"/>
              </a:spcAft>
              <a:buClr>
                <a:srgbClr val="8A2061"/>
              </a:buClr>
              <a:buFont typeface="Wingdings" pitchFamily="2" charset="2"/>
              <a:buChar char=""/>
            </a:pPr>
            <a:r>
              <a:rPr lang="en-US">
                <a:effectLst/>
                <a:latin typeface="Calibri" panose="020F0502020204030204" pitchFamily="34" charset="0"/>
                <a:ea typeface="Calibri" panose="020F0502020204030204" pitchFamily="34" charset="0"/>
                <a:cs typeface="Arial" panose="020B0604020202020204" pitchFamily="34" charset="0"/>
              </a:rPr>
              <a:t>Sector Skills Council for Arts and Humanities.</a:t>
            </a:r>
          </a:p>
          <a:p>
            <a:pPr marL="342900" lvl="0" indent="-342900" algn="just">
              <a:spcAft>
                <a:spcPts val="600"/>
              </a:spcAft>
              <a:buClr>
                <a:srgbClr val="8A2061"/>
              </a:buClr>
              <a:buFont typeface="Wingdings" pitchFamily="2" charset="2"/>
              <a:buChar char=""/>
            </a:pPr>
            <a:endParaRPr lang="en-US">
              <a:ea typeface="Calibri" panose="020F0502020204030204" pitchFamily="34" charset="0"/>
              <a:cs typeface="Arial" panose="020B0604020202020204" pitchFamily="34" charset="0"/>
            </a:endParaRPr>
          </a:p>
          <a:p>
            <a:pPr marL="342900" lvl="0" indent="-342900" algn="just">
              <a:spcAft>
                <a:spcPts val="600"/>
              </a:spcAft>
              <a:buClr>
                <a:srgbClr val="8A2061"/>
              </a:buClr>
              <a:buFont typeface="Wingdings" pitchFamily="2" charset="2"/>
              <a:buChar char=""/>
            </a:pPr>
            <a:endParaRPr lang="en-LB">
              <a:effectLst/>
              <a:latin typeface="Calibri" panose="020F0502020204030204" pitchFamily="34" charset="0"/>
              <a:ea typeface="Calibri" panose="020F0502020204030204" pitchFamily="34" charset="0"/>
              <a:cs typeface="Arial" panose="020B0604020202020204" pitchFamily="34" charset="0"/>
            </a:endParaRPr>
          </a:p>
          <a:p>
            <a:pPr algn="just"/>
            <a:endParaRPr lang="en-US" dirty="0"/>
          </a:p>
        </p:txBody>
      </p:sp>
    </p:spTree>
    <p:extLst>
      <p:ext uri="{BB962C8B-B14F-4D97-AF65-F5344CB8AC3E}">
        <p14:creationId xmlns:p14="http://schemas.microsoft.com/office/powerpoint/2010/main" val="656923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49CA443-133D-64C8-B0ED-3F33E07C40E7}"/>
              </a:ext>
            </a:extLst>
          </p:cNvPr>
          <p:cNvSpPr/>
          <p:nvPr/>
        </p:nvSpPr>
        <p:spPr>
          <a:xfrm>
            <a:off x="0" y="2067656"/>
            <a:ext cx="7559674" cy="8018040"/>
          </a:xfrm>
          <a:prstGeom prst="rect">
            <a:avLst/>
          </a:pr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77A5961-E004-5C0A-1110-493192C308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14041" y="1902469"/>
            <a:ext cx="1620514" cy="315510"/>
          </a:xfrm>
          <a:prstGeom prst="rect">
            <a:avLst/>
          </a:prstGeom>
        </p:spPr>
      </p:pic>
      <p:sp>
        <p:nvSpPr>
          <p:cNvPr id="11" name="Text Placeholder 10">
            <a:extLst>
              <a:ext uri="{FF2B5EF4-FFF2-40B4-BE49-F238E27FC236}">
                <a16:creationId xmlns:a16="http://schemas.microsoft.com/office/drawing/2014/main" id="{F9C979E4-C8B0-B731-6231-EA54754AAA6B}"/>
              </a:ext>
            </a:extLst>
          </p:cNvPr>
          <p:cNvSpPr>
            <a:spLocks noGrp="1"/>
          </p:cNvSpPr>
          <p:nvPr>
            <p:ph type="body" sz="quarter" idx="48"/>
          </p:nvPr>
        </p:nvSpPr>
        <p:spPr>
          <a:xfrm>
            <a:off x="2384612" y="2487484"/>
            <a:ext cx="4799771" cy="456934"/>
          </a:xfrm>
        </p:spPr>
        <p:txBody>
          <a:bodyPr anchor="ctr"/>
          <a:lstStyle/>
          <a:p>
            <a:pPr lvl="0" algn="just" rtl="0">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Analyses the existing and determines the necessary qualifications in the sector of the Industrial Development.</a:t>
            </a:r>
          </a:p>
        </p:txBody>
      </p:sp>
      <p:sp>
        <p:nvSpPr>
          <p:cNvPr id="7" name="Slide Number Placeholder 6">
            <a:extLst>
              <a:ext uri="{FF2B5EF4-FFF2-40B4-BE49-F238E27FC236}">
                <a16:creationId xmlns:a16="http://schemas.microsoft.com/office/drawing/2014/main" id="{A1005441-CF97-4A66-1D39-F4242F44169D}"/>
              </a:ext>
            </a:extLst>
          </p:cNvPr>
          <p:cNvSpPr>
            <a:spLocks noGrp="1"/>
          </p:cNvSpPr>
          <p:nvPr>
            <p:ph type="sldNum" sz="quarter" idx="4"/>
          </p:nvPr>
        </p:nvSpPr>
        <p:spPr/>
        <p:txBody>
          <a:bodyPr/>
          <a:lstStyle/>
          <a:p>
            <a:fld id="{CB2079F2-58AF-ED44-82D7-E04B2F6FD686}" type="slidenum">
              <a:rPr lang="en-US" smtClean="0"/>
              <a:pPr/>
              <a:t>31</a:t>
            </a:fld>
            <a:endParaRPr lang="en-US" dirty="0"/>
          </a:p>
        </p:txBody>
      </p:sp>
      <p:sp>
        <p:nvSpPr>
          <p:cNvPr id="13" name="Text Placeholder 9">
            <a:extLst>
              <a:ext uri="{FF2B5EF4-FFF2-40B4-BE49-F238E27FC236}">
                <a16:creationId xmlns:a16="http://schemas.microsoft.com/office/drawing/2014/main" id="{5C966F03-A48E-7D69-3036-1A31A102486A}"/>
              </a:ext>
            </a:extLst>
          </p:cNvPr>
          <p:cNvSpPr txBox="1">
            <a:spLocks/>
          </p:cNvSpPr>
          <p:nvPr/>
        </p:nvSpPr>
        <p:spPr>
          <a:xfrm>
            <a:off x="375292" y="736515"/>
            <a:ext cx="6816645" cy="1660826"/>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indent="-226695" algn="just"/>
            <a:r>
              <a:rPr lang="en-GB">
                <a:solidFill>
                  <a:srgbClr val="1C1442"/>
                </a:solidFill>
                <a:effectLst/>
                <a:latin typeface="Calibri" panose="020F0502020204030204" pitchFamily="34" charset="0"/>
                <a:ea typeface="Calibri" panose="020F0502020204030204" pitchFamily="34" charset="0"/>
                <a:cs typeface="Arial" panose="020B0604020202020204" pitchFamily="34" charset="0"/>
              </a:rPr>
              <a:t>The Sectoral Skills Councils that are relevant for STEM fields are primarily the Sector Skills Councils for Industrial Development and for Natural Sciences, Mathematics and Statistics. For instance, the main function of the Sectoral Council for the Industrial Development is to determine relevant qualifications in accordance with the needs of the labour market, scientific and technological development and society as a whole, in the following areas: textile, chemical-technological, mechanical and metal processing, construction industry, wood and processing industry, mining and metallurgy, as well as energy. Its tasks are: </a:t>
            </a:r>
          </a:p>
        </p:txBody>
      </p:sp>
      <p:sp>
        <p:nvSpPr>
          <p:cNvPr id="19" name="Text Placeholder 10">
            <a:extLst>
              <a:ext uri="{FF2B5EF4-FFF2-40B4-BE49-F238E27FC236}">
                <a16:creationId xmlns:a16="http://schemas.microsoft.com/office/drawing/2014/main" id="{2FF74B06-D09D-82A6-D33A-03FE12F843B6}"/>
              </a:ext>
            </a:extLst>
          </p:cNvPr>
          <p:cNvSpPr txBox="1">
            <a:spLocks/>
          </p:cNvSpPr>
          <p:nvPr/>
        </p:nvSpPr>
        <p:spPr>
          <a:xfrm>
            <a:off x="1172135" y="2490412"/>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01</a:t>
            </a:r>
          </a:p>
        </p:txBody>
      </p:sp>
      <p:sp>
        <p:nvSpPr>
          <p:cNvPr id="20" name="Text Placeholder 10">
            <a:extLst>
              <a:ext uri="{FF2B5EF4-FFF2-40B4-BE49-F238E27FC236}">
                <a16:creationId xmlns:a16="http://schemas.microsoft.com/office/drawing/2014/main" id="{D78D3DCC-920E-56A2-EF92-13D2DE157D9D}"/>
              </a:ext>
            </a:extLst>
          </p:cNvPr>
          <p:cNvSpPr txBox="1">
            <a:spLocks/>
          </p:cNvSpPr>
          <p:nvPr/>
        </p:nvSpPr>
        <p:spPr>
          <a:xfrm>
            <a:off x="1172135" y="3006666"/>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02</a:t>
            </a:r>
          </a:p>
        </p:txBody>
      </p:sp>
      <p:sp>
        <p:nvSpPr>
          <p:cNvPr id="21" name="Text Placeholder 10">
            <a:extLst>
              <a:ext uri="{FF2B5EF4-FFF2-40B4-BE49-F238E27FC236}">
                <a16:creationId xmlns:a16="http://schemas.microsoft.com/office/drawing/2014/main" id="{ACEAF9B8-65E8-6961-4C47-7E666E920394}"/>
              </a:ext>
            </a:extLst>
          </p:cNvPr>
          <p:cNvSpPr txBox="1">
            <a:spLocks/>
          </p:cNvSpPr>
          <p:nvPr/>
        </p:nvSpPr>
        <p:spPr>
          <a:xfrm>
            <a:off x="1172135" y="3522920"/>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03</a:t>
            </a:r>
          </a:p>
        </p:txBody>
      </p:sp>
      <p:sp>
        <p:nvSpPr>
          <p:cNvPr id="29" name="Rectangle 28">
            <a:extLst>
              <a:ext uri="{FF2B5EF4-FFF2-40B4-BE49-F238E27FC236}">
                <a16:creationId xmlns:a16="http://schemas.microsoft.com/office/drawing/2014/main" id="{7D7ABB78-4344-22ED-B793-124D3F57D1C8}"/>
              </a:ext>
            </a:extLst>
          </p:cNvPr>
          <p:cNvSpPr/>
          <p:nvPr/>
        </p:nvSpPr>
        <p:spPr>
          <a:xfrm>
            <a:off x="466725" y="2944417"/>
            <a:ext cx="6667830"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30" name="Rectangle 29">
            <a:extLst>
              <a:ext uri="{FF2B5EF4-FFF2-40B4-BE49-F238E27FC236}">
                <a16:creationId xmlns:a16="http://schemas.microsoft.com/office/drawing/2014/main" id="{C61EE715-16F0-3610-2C21-0C3CAE327D85}"/>
              </a:ext>
            </a:extLst>
          </p:cNvPr>
          <p:cNvSpPr/>
          <p:nvPr/>
        </p:nvSpPr>
        <p:spPr>
          <a:xfrm>
            <a:off x="466725" y="3460314"/>
            <a:ext cx="6667830"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38" name="Triangle 37">
            <a:extLst>
              <a:ext uri="{FF2B5EF4-FFF2-40B4-BE49-F238E27FC236}">
                <a16:creationId xmlns:a16="http://schemas.microsoft.com/office/drawing/2014/main" id="{7977BA04-80E1-EB75-15FD-554ECFAC1D55}"/>
              </a:ext>
            </a:extLst>
          </p:cNvPr>
          <p:cNvSpPr/>
          <p:nvPr/>
        </p:nvSpPr>
        <p:spPr>
          <a:xfrm rot="5400000">
            <a:off x="2164791" y="2605963"/>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riangle 38">
            <a:extLst>
              <a:ext uri="{FF2B5EF4-FFF2-40B4-BE49-F238E27FC236}">
                <a16:creationId xmlns:a16="http://schemas.microsoft.com/office/drawing/2014/main" id="{8B45F786-9FB6-0A8F-D884-4C1E895C8485}"/>
              </a:ext>
            </a:extLst>
          </p:cNvPr>
          <p:cNvSpPr/>
          <p:nvPr/>
        </p:nvSpPr>
        <p:spPr>
          <a:xfrm rot="5400000">
            <a:off x="2164791" y="3115959"/>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riangle 39">
            <a:extLst>
              <a:ext uri="{FF2B5EF4-FFF2-40B4-BE49-F238E27FC236}">
                <a16:creationId xmlns:a16="http://schemas.microsoft.com/office/drawing/2014/main" id="{312D139E-67D3-40DB-4FF2-0E2CC246A16C}"/>
              </a:ext>
            </a:extLst>
          </p:cNvPr>
          <p:cNvSpPr/>
          <p:nvPr/>
        </p:nvSpPr>
        <p:spPr>
          <a:xfrm rot="5400000">
            <a:off x="2164791" y="3625955"/>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10">
            <a:extLst>
              <a:ext uri="{FF2B5EF4-FFF2-40B4-BE49-F238E27FC236}">
                <a16:creationId xmlns:a16="http://schemas.microsoft.com/office/drawing/2014/main" id="{72ACB0C9-1C2C-DE51-E7E5-0439A95D8509}"/>
              </a:ext>
            </a:extLst>
          </p:cNvPr>
          <p:cNvSpPr txBox="1">
            <a:spLocks/>
          </p:cNvSpPr>
          <p:nvPr/>
        </p:nvSpPr>
        <p:spPr>
          <a:xfrm>
            <a:off x="2384612" y="2996442"/>
            <a:ext cx="4799771" cy="456934"/>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Identifies qualifications that need to be modernized and identifies qualifications that no longer meet the needs of the sector of the Industrial Development.</a:t>
            </a:r>
          </a:p>
        </p:txBody>
      </p:sp>
      <p:sp>
        <p:nvSpPr>
          <p:cNvPr id="9" name="Text Placeholder 10">
            <a:extLst>
              <a:ext uri="{FF2B5EF4-FFF2-40B4-BE49-F238E27FC236}">
                <a16:creationId xmlns:a16="http://schemas.microsoft.com/office/drawing/2014/main" id="{D6B8E4CB-670C-55D2-B118-06A6524BA167}"/>
              </a:ext>
            </a:extLst>
          </p:cNvPr>
          <p:cNvSpPr txBox="1">
            <a:spLocks/>
          </p:cNvSpPr>
          <p:nvPr/>
        </p:nvSpPr>
        <p:spPr>
          <a:xfrm>
            <a:off x="2419118" y="3505400"/>
            <a:ext cx="4799771" cy="456934"/>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Makes a decision on the development of a proposal for qualification standards within the sector of the Industrial Development.</a:t>
            </a:r>
          </a:p>
        </p:txBody>
      </p:sp>
      <p:sp>
        <p:nvSpPr>
          <p:cNvPr id="12" name="Text Placeholder 10">
            <a:extLst>
              <a:ext uri="{FF2B5EF4-FFF2-40B4-BE49-F238E27FC236}">
                <a16:creationId xmlns:a16="http://schemas.microsoft.com/office/drawing/2014/main" id="{2CE9CA63-AC61-157E-347F-3575576F70C7}"/>
              </a:ext>
            </a:extLst>
          </p:cNvPr>
          <p:cNvSpPr txBox="1">
            <a:spLocks/>
          </p:cNvSpPr>
          <p:nvPr/>
        </p:nvSpPr>
        <p:spPr>
          <a:xfrm>
            <a:off x="2401865" y="4014358"/>
            <a:ext cx="4799771" cy="456934"/>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Gives an opinion on the expected outcomes of knowledge and skills within the sector of the Industrial Development.</a:t>
            </a:r>
          </a:p>
        </p:txBody>
      </p:sp>
      <p:sp>
        <p:nvSpPr>
          <p:cNvPr id="16" name="Text Placeholder 10">
            <a:extLst>
              <a:ext uri="{FF2B5EF4-FFF2-40B4-BE49-F238E27FC236}">
                <a16:creationId xmlns:a16="http://schemas.microsoft.com/office/drawing/2014/main" id="{DEBD5E5A-136D-30C7-8963-86AC5EDEA9D1}"/>
              </a:ext>
            </a:extLst>
          </p:cNvPr>
          <p:cNvSpPr txBox="1">
            <a:spLocks/>
          </p:cNvSpPr>
          <p:nvPr/>
        </p:nvSpPr>
        <p:spPr>
          <a:xfrm>
            <a:off x="1172135" y="4039174"/>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04</a:t>
            </a:r>
          </a:p>
        </p:txBody>
      </p:sp>
      <p:sp>
        <p:nvSpPr>
          <p:cNvPr id="17" name="Text Placeholder 10">
            <a:extLst>
              <a:ext uri="{FF2B5EF4-FFF2-40B4-BE49-F238E27FC236}">
                <a16:creationId xmlns:a16="http://schemas.microsoft.com/office/drawing/2014/main" id="{546F6AF8-B610-2E15-219F-BE589ED4E2C4}"/>
              </a:ext>
            </a:extLst>
          </p:cNvPr>
          <p:cNvSpPr txBox="1">
            <a:spLocks/>
          </p:cNvSpPr>
          <p:nvPr/>
        </p:nvSpPr>
        <p:spPr>
          <a:xfrm>
            <a:off x="1172135" y="4555428"/>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05</a:t>
            </a:r>
          </a:p>
        </p:txBody>
      </p:sp>
      <p:sp>
        <p:nvSpPr>
          <p:cNvPr id="22" name="Text Placeholder 10">
            <a:extLst>
              <a:ext uri="{FF2B5EF4-FFF2-40B4-BE49-F238E27FC236}">
                <a16:creationId xmlns:a16="http://schemas.microsoft.com/office/drawing/2014/main" id="{1071B501-7395-F9CF-3E05-59F21551B28C}"/>
              </a:ext>
            </a:extLst>
          </p:cNvPr>
          <p:cNvSpPr txBox="1">
            <a:spLocks/>
          </p:cNvSpPr>
          <p:nvPr/>
        </p:nvSpPr>
        <p:spPr>
          <a:xfrm>
            <a:off x="1172135" y="5071682"/>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06</a:t>
            </a:r>
          </a:p>
        </p:txBody>
      </p:sp>
      <p:sp>
        <p:nvSpPr>
          <p:cNvPr id="23" name="Rectangle 22">
            <a:extLst>
              <a:ext uri="{FF2B5EF4-FFF2-40B4-BE49-F238E27FC236}">
                <a16:creationId xmlns:a16="http://schemas.microsoft.com/office/drawing/2014/main" id="{CA75A42D-60F1-03AE-B2DB-29040D963DF1}"/>
              </a:ext>
            </a:extLst>
          </p:cNvPr>
          <p:cNvSpPr/>
          <p:nvPr/>
        </p:nvSpPr>
        <p:spPr>
          <a:xfrm>
            <a:off x="466725" y="4492108"/>
            <a:ext cx="6667830"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24" name="Rectangle 23">
            <a:extLst>
              <a:ext uri="{FF2B5EF4-FFF2-40B4-BE49-F238E27FC236}">
                <a16:creationId xmlns:a16="http://schemas.microsoft.com/office/drawing/2014/main" id="{C3ED7335-DA3F-442D-4C42-CA0439142475}"/>
              </a:ext>
            </a:extLst>
          </p:cNvPr>
          <p:cNvSpPr/>
          <p:nvPr/>
        </p:nvSpPr>
        <p:spPr>
          <a:xfrm>
            <a:off x="466725" y="5008005"/>
            <a:ext cx="6667830"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25" name="Triangle 24">
            <a:extLst>
              <a:ext uri="{FF2B5EF4-FFF2-40B4-BE49-F238E27FC236}">
                <a16:creationId xmlns:a16="http://schemas.microsoft.com/office/drawing/2014/main" id="{95E7B3EA-B886-1AC0-8585-5EBA58BDD556}"/>
              </a:ext>
            </a:extLst>
          </p:cNvPr>
          <p:cNvSpPr/>
          <p:nvPr/>
        </p:nvSpPr>
        <p:spPr>
          <a:xfrm rot="5400000">
            <a:off x="2164791" y="4158718"/>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riangle 25">
            <a:extLst>
              <a:ext uri="{FF2B5EF4-FFF2-40B4-BE49-F238E27FC236}">
                <a16:creationId xmlns:a16="http://schemas.microsoft.com/office/drawing/2014/main" id="{61AA185E-F7FA-34FB-1235-50FD8E1427F8}"/>
              </a:ext>
            </a:extLst>
          </p:cNvPr>
          <p:cNvSpPr/>
          <p:nvPr/>
        </p:nvSpPr>
        <p:spPr>
          <a:xfrm rot="5400000">
            <a:off x="2164791" y="4668714"/>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riangle 26">
            <a:extLst>
              <a:ext uri="{FF2B5EF4-FFF2-40B4-BE49-F238E27FC236}">
                <a16:creationId xmlns:a16="http://schemas.microsoft.com/office/drawing/2014/main" id="{F177DEED-44C1-4296-7387-F6A767F74444}"/>
              </a:ext>
            </a:extLst>
          </p:cNvPr>
          <p:cNvSpPr/>
          <p:nvPr/>
        </p:nvSpPr>
        <p:spPr>
          <a:xfrm rot="5400000">
            <a:off x="2164791" y="5178710"/>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10">
            <a:extLst>
              <a:ext uri="{FF2B5EF4-FFF2-40B4-BE49-F238E27FC236}">
                <a16:creationId xmlns:a16="http://schemas.microsoft.com/office/drawing/2014/main" id="{DF31E560-5977-7C01-BA81-DA63E3C13FF0}"/>
              </a:ext>
            </a:extLst>
          </p:cNvPr>
          <p:cNvSpPr txBox="1">
            <a:spLocks/>
          </p:cNvSpPr>
          <p:nvPr/>
        </p:nvSpPr>
        <p:spPr>
          <a:xfrm>
            <a:off x="2401865" y="4523316"/>
            <a:ext cx="4799771" cy="456934"/>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Promotes dialogue and direct cooperation between the world of work and education.</a:t>
            </a:r>
          </a:p>
        </p:txBody>
      </p:sp>
      <p:sp>
        <p:nvSpPr>
          <p:cNvPr id="31" name="Text Placeholder 10">
            <a:extLst>
              <a:ext uri="{FF2B5EF4-FFF2-40B4-BE49-F238E27FC236}">
                <a16:creationId xmlns:a16="http://schemas.microsoft.com/office/drawing/2014/main" id="{6EE20DD3-F259-BAC3-EE15-E1231D688B44}"/>
              </a:ext>
            </a:extLst>
          </p:cNvPr>
          <p:cNvSpPr txBox="1">
            <a:spLocks/>
          </p:cNvSpPr>
          <p:nvPr/>
        </p:nvSpPr>
        <p:spPr>
          <a:xfrm>
            <a:off x="2436371" y="5032274"/>
            <a:ext cx="4799771" cy="456934"/>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Promotes opportunities for education, training and employment within the sector of the Industrial Development.</a:t>
            </a:r>
          </a:p>
        </p:txBody>
      </p:sp>
      <p:sp>
        <p:nvSpPr>
          <p:cNvPr id="32" name="Rectangle 31">
            <a:extLst>
              <a:ext uri="{FF2B5EF4-FFF2-40B4-BE49-F238E27FC236}">
                <a16:creationId xmlns:a16="http://schemas.microsoft.com/office/drawing/2014/main" id="{B0E259BF-A754-D01E-E71F-8A533F790CA2}"/>
              </a:ext>
            </a:extLst>
          </p:cNvPr>
          <p:cNvSpPr/>
          <p:nvPr/>
        </p:nvSpPr>
        <p:spPr>
          <a:xfrm>
            <a:off x="466725" y="3976211"/>
            <a:ext cx="6667830"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33" name="Text Placeholder 10">
            <a:extLst>
              <a:ext uri="{FF2B5EF4-FFF2-40B4-BE49-F238E27FC236}">
                <a16:creationId xmlns:a16="http://schemas.microsoft.com/office/drawing/2014/main" id="{4EB20E5A-0CC8-3516-2D45-A771F2E3F508}"/>
              </a:ext>
            </a:extLst>
          </p:cNvPr>
          <p:cNvSpPr txBox="1">
            <a:spLocks/>
          </p:cNvSpPr>
          <p:nvPr/>
        </p:nvSpPr>
        <p:spPr>
          <a:xfrm>
            <a:off x="1172135" y="5648897"/>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07</a:t>
            </a:r>
          </a:p>
        </p:txBody>
      </p:sp>
      <p:sp>
        <p:nvSpPr>
          <p:cNvPr id="34" name="Rectangle 33">
            <a:extLst>
              <a:ext uri="{FF2B5EF4-FFF2-40B4-BE49-F238E27FC236}">
                <a16:creationId xmlns:a16="http://schemas.microsoft.com/office/drawing/2014/main" id="{02FA7B78-E9C6-23BF-CEFA-BEC111F2BA9D}"/>
              </a:ext>
            </a:extLst>
          </p:cNvPr>
          <p:cNvSpPr/>
          <p:nvPr/>
        </p:nvSpPr>
        <p:spPr>
          <a:xfrm>
            <a:off x="466725" y="5523904"/>
            <a:ext cx="6667830"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35" name="Triangle 34">
            <a:extLst>
              <a:ext uri="{FF2B5EF4-FFF2-40B4-BE49-F238E27FC236}">
                <a16:creationId xmlns:a16="http://schemas.microsoft.com/office/drawing/2014/main" id="{FF8B5B90-0828-3F99-A867-D5CEFB2403B0}"/>
              </a:ext>
            </a:extLst>
          </p:cNvPr>
          <p:cNvSpPr/>
          <p:nvPr/>
        </p:nvSpPr>
        <p:spPr>
          <a:xfrm rot="5400000">
            <a:off x="2164791" y="5757255"/>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 Placeholder 10">
            <a:extLst>
              <a:ext uri="{FF2B5EF4-FFF2-40B4-BE49-F238E27FC236}">
                <a16:creationId xmlns:a16="http://schemas.microsoft.com/office/drawing/2014/main" id="{9C36ED76-77DA-FF42-7CC7-FCAA72B69B9D}"/>
              </a:ext>
            </a:extLst>
          </p:cNvPr>
          <p:cNvSpPr txBox="1">
            <a:spLocks/>
          </p:cNvSpPr>
          <p:nvPr/>
        </p:nvSpPr>
        <p:spPr>
          <a:xfrm>
            <a:off x="2436371" y="5624184"/>
            <a:ext cx="4799771" cy="456934"/>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Identifies opportunities for training adults within the sector of the Industrial Development; Considers the implications of the national qualifications framework for qualifications within the sector.</a:t>
            </a:r>
          </a:p>
        </p:txBody>
      </p:sp>
      <p:sp>
        <p:nvSpPr>
          <p:cNvPr id="2" name="Text Placeholder 10">
            <a:extLst>
              <a:ext uri="{FF2B5EF4-FFF2-40B4-BE49-F238E27FC236}">
                <a16:creationId xmlns:a16="http://schemas.microsoft.com/office/drawing/2014/main" id="{58F5F8D7-50BC-BC95-7E2C-8E762293186C}"/>
              </a:ext>
            </a:extLst>
          </p:cNvPr>
          <p:cNvSpPr txBox="1">
            <a:spLocks/>
          </p:cNvSpPr>
          <p:nvPr/>
        </p:nvSpPr>
        <p:spPr>
          <a:xfrm>
            <a:off x="1182295" y="6268657"/>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08</a:t>
            </a:r>
          </a:p>
        </p:txBody>
      </p:sp>
      <p:sp>
        <p:nvSpPr>
          <p:cNvPr id="3" name="Rectangle 2">
            <a:extLst>
              <a:ext uri="{FF2B5EF4-FFF2-40B4-BE49-F238E27FC236}">
                <a16:creationId xmlns:a16="http://schemas.microsoft.com/office/drawing/2014/main" id="{426FCFFB-2DE8-E0CA-085B-42AEC6089DDC}"/>
              </a:ext>
            </a:extLst>
          </p:cNvPr>
          <p:cNvSpPr/>
          <p:nvPr/>
        </p:nvSpPr>
        <p:spPr>
          <a:xfrm>
            <a:off x="476885" y="6174144"/>
            <a:ext cx="6667830"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4" name="Triangle 3">
            <a:extLst>
              <a:ext uri="{FF2B5EF4-FFF2-40B4-BE49-F238E27FC236}">
                <a16:creationId xmlns:a16="http://schemas.microsoft.com/office/drawing/2014/main" id="{8036265F-7B68-CF16-B436-E2BF1C574E0C}"/>
              </a:ext>
            </a:extLst>
          </p:cNvPr>
          <p:cNvSpPr/>
          <p:nvPr/>
        </p:nvSpPr>
        <p:spPr>
          <a:xfrm rot="5400000">
            <a:off x="2174951" y="6377015"/>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9609F39E-8E9F-683C-A970-DE459A433802}"/>
              </a:ext>
            </a:extLst>
          </p:cNvPr>
          <p:cNvSpPr txBox="1">
            <a:spLocks/>
          </p:cNvSpPr>
          <p:nvPr/>
        </p:nvSpPr>
        <p:spPr>
          <a:xfrm>
            <a:off x="2446531" y="6284584"/>
            <a:ext cx="4799771" cy="456934"/>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Proposes lists of qualifications by level and type that can be acquired through the recognition of prior learning performs other tasks in accordance with the Law on the National Framework of Qualifications of the Republic of Serbia.</a:t>
            </a:r>
          </a:p>
        </p:txBody>
      </p:sp>
      <p:pic>
        <p:nvPicPr>
          <p:cNvPr id="41" name="Picture Placeholder 40">
            <a:extLst>
              <a:ext uri="{FF2B5EF4-FFF2-40B4-BE49-F238E27FC236}">
                <a16:creationId xmlns:a16="http://schemas.microsoft.com/office/drawing/2014/main" id="{7CEBF425-B5E9-1873-0B7D-9F8A16134C1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7172146"/>
            <a:ext cx="2988860" cy="3149780"/>
          </a:xfrm>
        </p:spPr>
      </p:pic>
      <p:sp>
        <p:nvSpPr>
          <p:cNvPr id="42" name="Text Placeholder 9">
            <a:extLst>
              <a:ext uri="{FF2B5EF4-FFF2-40B4-BE49-F238E27FC236}">
                <a16:creationId xmlns:a16="http://schemas.microsoft.com/office/drawing/2014/main" id="{F33007F9-DCC8-12AA-C16E-8D04FC03B0E7}"/>
              </a:ext>
            </a:extLst>
          </p:cNvPr>
          <p:cNvSpPr txBox="1">
            <a:spLocks/>
          </p:cNvSpPr>
          <p:nvPr/>
        </p:nvSpPr>
        <p:spPr>
          <a:xfrm>
            <a:off x="3152633" y="7123664"/>
            <a:ext cx="4039304" cy="1660826"/>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2700" algn="just">
              <a:spcBef>
                <a:spcPts val="1400"/>
              </a:spcBef>
              <a:spcAft>
                <a:spcPts val="600"/>
              </a:spcAft>
            </a:pPr>
            <a:r>
              <a:rPr lang="en-US">
                <a:effectLst/>
                <a:latin typeface="Calibri" panose="020F0502020204030204" pitchFamily="34" charset="0"/>
                <a:ea typeface="Calibri" panose="020F0502020204030204" pitchFamily="34" charset="0"/>
                <a:cs typeface="Arial" panose="020B0604020202020204" pitchFamily="34" charset="0"/>
              </a:rPr>
              <a:t>Mandatory institutionally delegated members of the Sector Skills Councils are the representatives/experts of the Chamber of Commerce and Industry and representative associations of employers (representatives of entrepreneurs), Council for Vocational Education and Adult Education, National Employment Service, Conference of Universities of Serbia and Conference of Academies of Applied Studies, associations of vocational schools, the Ministry of Education, Science and Technological Development, the ministry responsible for the area of work covered by the Sector Skills Council, trade unions and professional associations e.g. the Serbian Chamber of Engineers. </a:t>
            </a:r>
            <a:endParaRPr lang="en-LB">
              <a:effectLst/>
              <a:latin typeface="Calibri" panose="020F0502020204030204" pitchFamily="34" charset="0"/>
              <a:ea typeface="Calibri" panose="020F0502020204030204" pitchFamily="34" charset="0"/>
              <a:cs typeface="Arial" panose="020B0604020202020204" pitchFamily="34" charset="0"/>
            </a:endParaRPr>
          </a:p>
          <a:p>
            <a:pPr marL="12700" algn="just">
              <a:spcBef>
                <a:spcPts val="1400"/>
              </a:spcBef>
              <a:spcAft>
                <a:spcPts val="600"/>
              </a:spcAft>
            </a:pPr>
            <a:r>
              <a:rPr lang="en-US">
                <a:effectLst/>
                <a:latin typeface="Calibri" panose="020F0502020204030204" pitchFamily="34" charset="0"/>
                <a:ea typeface="Calibri" panose="020F0502020204030204" pitchFamily="34" charset="0"/>
                <a:cs typeface="Arial" panose="020B0604020202020204" pitchFamily="34" charset="0"/>
              </a:rPr>
              <a:t>Creating and maintaining an organized and relevant system of qualifications, as well as raising the quality of the education and training system in the Republic of Serbia, is the primary goal of the sector councils.</a:t>
            </a:r>
            <a:endParaRPr lang="en-LB">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80220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35410958-BE04-C847-644B-A29A26CFAE3B}"/>
              </a:ext>
            </a:extLst>
          </p:cNvPr>
          <p:cNvSpPr txBox="1">
            <a:spLocks/>
          </p:cNvSpPr>
          <p:nvPr/>
        </p:nvSpPr>
        <p:spPr>
          <a:xfrm>
            <a:off x="361437" y="664092"/>
            <a:ext cx="7198238" cy="36754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2700">
              <a:lnSpc>
                <a:spcPct val="107000"/>
              </a:lnSpc>
              <a:spcBef>
                <a:spcPts val="1200"/>
              </a:spcBef>
              <a:spcAft>
                <a:spcPts val="600"/>
              </a:spcAft>
            </a:pPr>
            <a:r>
              <a:rPr lang="en-GB" sz="1800" b="0">
                <a:effectLst/>
                <a:latin typeface="Calibri" panose="020F0502020204030204" pitchFamily="34" charset="0"/>
                <a:ea typeface="Calibri Light" panose="020F0302020204030204" pitchFamily="34" charset="0"/>
                <a:cs typeface="Times New Roman" panose="02020603050405020304" pitchFamily="18" charset="0"/>
              </a:rPr>
              <a:t>Summary of interviews with STEM employers about their involvement in higher education in Serbia</a:t>
            </a:r>
          </a:p>
          <a:p>
            <a:endParaRPr lang="en-US" sz="1800" b="0" dirty="0"/>
          </a:p>
        </p:txBody>
      </p:sp>
      <p:sp>
        <p:nvSpPr>
          <p:cNvPr id="10" name="Text Placeholder 9">
            <a:extLst>
              <a:ext uri="{FF2B5EF4-FFF2-40B4-BE49-F238E27FC236}">
                <a16:creationId xmlns:a16="http://schemas.microsoft.com/office/drawing/2014/main" id="{D7597EA5-3430-CE2D-DFF6-A6D17DC9C69F}"/>
              </a:ext>
            </a:extLst>
          </p:cNvPr>
          <p:cNvSpPr>
            <a:spLocks noGrp="1"/>
          </p:cNvSpPr>
          <p:nvPr>
            <p:ph type="body" sz="quarter" idx="48"/>
          </p:nvPr>
        </p:nvSpPr>
        <p:spPr>
          <a:xfrm>
            <a:off x="375292" y="1390650"/>
            <a:ext cx="6816645" cy="624991"/>
          </a:xfrm>
        </p:spPr>
        <p:txBody>
          <a:bodyPr numCol="1"/>
          <a:lstStyle/>
          <a:p>
            <a:pPr marL="12700" algn="just">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Six interviews with Serbian STEM employer representatives were conducted to find out their opinion about employer-higher education cooperation. All interviewees were engaged in sector skills councils as their members, four of them had long-term cooperation experience with HEIs, one has been engaged in implementing dual higher education, and one has been involved in activities of the Chamber of Commerce. </a:t>
            </a:r>
          </a:p>
          <a:p>
            <a:pPr marL="12700" algn="just">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The following opinion of employers can be summarized about their involvement in higher education, main challenges and successful aspects in industry – higher education cooperation, as well as their suggestions to improve development of 21st century skills:</a:t>
            </a:r>
          </a:p>
        </p:txBody>
      </p:sp>
      <p:sp>
        <p:nvSpPr>
          <p:cNvPr id="7" name="Slide Number Placeholder 6">
            <a:extLst>
              <a:ext uri="{FF2B5EF4-FFF2-40B4-BE49-F238E27FC236}">
                <a16:creationId xmlns:a16="http://schemas.microsoft.com/office/drawing/2014/main" id="{86DCA463-6C29-84D9-28AA-D88FE3638612}"/>
              </a:ext>
            </a:extLst>
          </p:cNvPr>
          <p:cNvSpPr>
            <a:spLocks noGrp="1"/>
          </p:cNvSpPr>
          <p:nvPr>
            <p:ph type="sldNum" sz="quarter" idx="4"/>
          </p:nvPr>
        </p:nvSpPr>
        <p:spPr/>
        <p:txBody>
          <a:bodyPr/>
          <a:lstStyle/>
          <a:p>
            <a:fld id="{CB2079F2-58AF-ED44-82D7-E04B2F6FD686}" type="slidenum">
              <a:rPr lang="en-US" smtClean="0"/>
              <a:pPr/>
              <a:t>32</a:t>
            </a:fld>
            <a:endParaRPr lang="en-US" dirty="0"/>
          </a:p>
        </p:txBody>
      </p:sp>
      <p:sp>
        <p:nvSpPr>
          <p:cNvPr id="18" name="Text Placeholder 10">
            <a:extLst>
              <a:ext uri="{FF2B5EF4-FFF2-40B4-BE49-F238E27FC236}">
                <a16:creationId xmlns:a16="http://schemas.microsoft.com/office/drawing/2014/main" id="{1186C254-F47E-7096-F2C8-3B60F7459590}"/>
              </a:ext>
            </a:extLst>
          </p:cNvPr>
          <p:cNvSpPr txBox="1">
            <a:spLocks/>
          </p:cNvSpPr>
          <p:nvPr/>
        </p:nvSpPr>
        <p:spPr>
          <a:xfrm>
            <a:off x="1672845" y="3344003"/>
            <a:ext cx="5408858" cy="457237"/>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All of them have experience in cooperation (some of them long-term) with higher education sector in different ways. Sometimes by organizing students’ traineeships, interviews related to employment, providing additional education regarding new technologies, donations, and in some cases this cooperation is related to concrete engineering problems solving. </a:t>
            </a:r>
          </a:p>
        </p:txBody>
      </p:sp>
      <p:sp>
        <p:nvSpPr>
          <p:cNvPr id="19" name="Text Placeholder 10">
            <a:extLst>
              <a:ext uri="{FF2B5EF4-FFF2-40B4-BE49-F238E27FC236}">
                <a16:creationId xmlns:a16="http://schemas.microsoft.com/office/drawing/2014/main" id="{EED24ABB-5943-2289-6CD7-2B1C60C899DC}"/>
              </a:ext>
            </a:extLst>
          </p:cNvPr>
          <p:cNvSpPr txBox="1">
            <a:spLocks/>
          </p:cNvSpPr>
          <p:nvPr/>
        </p:nvSpPr>
        <p:spPr>
          <a:xfrm>
            <a:off x="460368" y="3377216"/>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1</a:t>
            </a:r>
          </a:p>
        </p:txBody>
      </p:sp>
      <p:sp>
        <p:nvSpPr>
          <p:cNvPr id="20" name="Triangle 19">
            <a:extLst>
              <a:ext uri="{FF2B5EF4-FFF2-40B4-BE49-F238E27FC236}">
                <a16:creationId xmlns:a16="http://schemas.microsoft.com/office/drawing/2014/main" id="{EF95BBD5-C70E-2AA0-755B-BD3ECCC31829}"/>
              </a:ext>
            </a:extLst>
          </p:cNvPr>
          <p:cNvSpPr/>
          <p:nvPr/>
        </p:nvSpPr>
        <p:spPr>
          <a:xfrm rot="5400000">
            <a:off x="1443085" y="3492767"/>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0">
            <a:extLst>
              <a:ext uri="{FF2B5EF4-FFF2-40B4-BE49-F238E27FC236}">
                <a16:creationId xmlns:a16="http://schemas.microsoft.com/office/drawing/2014/main" id="{26BE85D9-17F3-B765-DA79-30987EFEFC68}"/>
              </a:ext>
            </a:extLst>
          </p:cNvPr>
          <p:cNvSpPr txBox="1">
            <a:spLocks/>
          </p:cNvSpPr>
          <p:nvPr/>
        </p:nvSpPr>
        <p:spPr>
          <a:xfrm>
            <a:off x="1672845" y="4359066"/>
            <a:ext cx="5426462" cy="457237"/>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r>
              <a:rPr lang="en-US">
                <a:effectLst/>
                <a:latin typeface="Calibri" panose="020F0502020204030204" pitchFamily="34" charset="0"/>
                <a:ea typeface="Calibri" panose="020F0502020204030204" pitchFamily="34" charset="0"/>
                <a:cs typeface="Arial" panose="020B0604020202020204" pitchFamily="34" charset="0"/>
              </a:rPr>
              <a:t>Regarding the challenges and obstacles in implementing the cooperation, the stakeholders indicated the lack of initiative and insufficient commitment of HEIs which are not always aware of the real needs of the industry. Employer representatives request ‘a better’ education system that provides graduates with the knowledge of advanced technologies and software and prepares graduates to easily fit in a short period of time into the work environment.</a:t>
            </a:r>
          </a:p>
        </p:txBody>
      </p:sp>
      <p:sp>
        <p:nvSpPr>
          <p:cNvPr id="23" name="Text Placeholder 10">
            <a:extLst>
              <a:ext uri="{FF2B5EF4-FFF2-40B4-BE49-F238E27FC236}">
                <a16:creationId xmlns:a16="http://schemas.microsoft.com/office/drawing/2014/main" id="{F88C534F-890E-31FC-A84E-75DE696FF779}"/>
              </a:ext>
            </a:extLst>
          </p:cNvPr>
          <p:cNvSpPr txBox="1">
            <a:spLocks/>
          </p:cNvSpPr>
          <p:nvPr/>
        </p:nvSpPr>
        <p:spPr>
          <a:xfrm>
            <a:off x="460368" y="4129107"/>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2</a:t>
            </a:r>
          </a:p>
        </p:txBody>
      </p:sp>
      <p:sp>
        <p:nvSpPr>
          <p:cNvPr id="24" name="Triangle 23">
            <a:extLst>
              <a:ext uri="{FF2B5EF4-FFF2-40B4-BE49-F238E27FC236}">
                <a16:creationId xmlns:a16="http://schemas.microsoft.com/office/drawing/2014/main" id="{17AD2C04-3760-C466-6D75-50746270C7E7}"/>
              </a:ext>
            </a:extLst>
          </p:cNvPr>
          <p:cNvSpPr/>
          <p:nvPr/>
        </p:nvSpPr>
        <p:spPr>
          <a:xfrm rot="5400000">
            <a:off x="1443085" y="4229749"/>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10">
            <a:extLst>
              <a:ext uri="{FF2B5EF4-FFF2-40B4-BE49-F238E27FC236}">
                <a16:creationId xmlns:a16="http://schemas.microsoft.com/office/drawing/2014/main" id="{3F13C8E9-4F0A-D9F8-D52E-A9EEF1EF7468}"/>
              </a:ext>
            </a:extLst>
          </p:cNvPr>
          <p:cNvSpPr txBox="1">
            <a:spLocks/>
          </p:cNvSpPr>
          <p:nvPr/>
        </p:nvSpPr>
        <p:spPr>
          <a:xfrm>
            <a:off x="1662906" y="5315514"/>
            <a:ext cx="5446340" cy="457237"/>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effectLst/>
                <a:latin typeface="Calibri" panose="020F0502020204030204" pitchFamily="34" charset="0"/>
                <a:ea typeface="Calibri" panose="020F0502020204030204" pitchFamily="34" charset="0"/>
                <a:cs typeface="Arial" panose="020B0604020202020204" pitchFamily="34" charset="0"/>
              </a:rPr>
              <a:t>Generally, the stakeholders appreciate the theoretical knowledge of the graduates, have positive experiences with students’ traineeships and work-based learning (dual education), and are looking forward to joint research projects.</a:t>
            </a:r>
          </a:p>
        </p:txBody>
      </p:sp>
      <p:sp>
        <p:nvSpPr>
          <p:cNvPr id="27" name="Text Placeholder 10">
            <a:extLst>
              <a:ext uri="{FF2B5EF4-FFF2-40B4-BE49-F238E27FC236}">
                <a16:creationId xmlns:a16="http://schemas.microsoft.com/office/drawing/2014/main" id="{6521E163-6EC3-3B0B-3774-242E1605863E}"/>
              </a:ext>
            </a:extLst>
          </p:cNvPr>
          <p:cNvSpPr txBox="1">
            <a:spLocks/>
          </p:cNvSpPr>
          <p:nvPr/>
        </p:nvSpPr>
        <p:spPr>
          <a:xfrm>
            <a:off x="450429" y="5308971"/>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3</a:t>
            </a:r>
          </a:p>
        </p:txBody>
      </p:sp>
      <p:sp>
        <p:nvSpPr>
          <p:cNvPr id="28" name="Triangle 27">
            <a:extLst>
              <a:ext uri="{FF2B5EF4-FFF2-40B4-BE49-F238E27FC236}">
                <a16:creationId xmlns:a16="http://schemas.microsoft.com/office/drawing/2014/main" id="{80DF66FA-862F-52FC-5A88-F4D25B2249C6}"/>
              </a:ext>
            </a:extLst>
          </p:cNvPr>
          <p:cNvSpPr/>
          <p:nvPr/>
        </p:nvSpPr>
        <p:spPr>
          <a:xfrm rot="5400000">
            <a:off x="1443085" y="5441087"/>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 Placeholder 10">
            <a:extLst>
              <a:ext uri="{FF2B5EF4-FFF2-40B4-BE49-F238E27FC236}">
                <a16:creationId xmlns:a16="http://schemas.microsoft.com/office/drawing/2014/main" id="{6C43CEC6-3F76-629F-3638-02DC1F66F13A}"/>
              </a:ext>
            </a:extLst>
          </p:cNvPr>
          <p:cNvSpPr txBox="1">
            <a:spLocks/>
          </p:cNvSpPr>
          <p:nvPr/>
        </p:nvSpPr>
        <p:spPr>
          <a:xfrm>
            <a:off x="1661555" y="6103776"/>
            <a:ext cx="5446339" cy="457237"/>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spcBef>
                <a:spcPts val="1400"/>
              </a:spcBef>
              <a:spcAft>
                <a:spcPts val="600"/>
              </a:spcAft>
            </a:pPr>
            <a:r>
              <a:rPr lang="en-US">
                <a:effectLst/>
                <a:latin typeface="Calibri" panose="020F0502020204030204" pitchFamily="34" charset="0"/>
                <a:ea typeface="Calibri" panose="020F0502020204030204" pitchFamily="34" charset="0"/>
                <a:cs typeface="Arial" panose="020B0604020202020204" pitchFamily="34" charset="0"/>
              </a:rPr>
              <a:t>With respect to regional differences in Serbia, the cooperation largely depends on the location of the company, namely, it is likely that HEIs in vicinity of the company will develop some kind of cooperation due to the logistics issues. Also, it should be mentioned that there is uneven industrial development between regions. </a:t>
            </a:r>
          </a:p>
        </p:txBody>
      </p:sp>
      <p:sp>
        <p:nvSpPr>
          <p:cNvPr id="31" name="Text Placeholder 10">
            <a:extLst>
              <a:ext uri="{FF2B5EF4-FFF2-40B4-BE49-F238E27FC236}">
                <a16:creationId xmlns:a16="http://schemas.microsoft.com/office/drawing/2014/main" id="{235533EB-B949-E82F-F8A5-4C4F50F87D90}"/>
              </a:ext>
            </a:extLst>
          </p:cNvPr>
          <p:cNvSpPr txBox="1">
            <a:spLocks/>
          </p:cNvSpPr>
          <p:nvPr/>
        </p:nvSpPr>
        <p:spPr>
          <a:xfrm>
            <a:off x="449079" y="6108277"/>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4</a:t>
            </a:r>
          </a:p>
        </p:txBody>
      </p:sp>
      <p:sp>
        <p:nvSpPr>
          <p:cNvPr id="32" name="Triangle 31">
            <a:extLst>
              <a:ext uri="{FF2B5EF4-FFF2-40B4-BE49-F238E27FC236}">
                <a16:creationId xmlns:a16="http://schemas.microsoft.com/office/drawing/2014/main" id="{1B8F45D4-A638-600B-56C1-EBE5966DC5E1}"/>
              </a:ext>
            </a:extLst>
          </p:cNvPr>
          <p:cNvSpPr/>
          <p:nvPr/>
        </p:nvSpPr>
        <p:spPr>
          <a:xfrm rot="5400000">
            <a:off x="1431796" y="6208919"/>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 Placeholder 10">
            <a:extLst>
              <a:ext uri="{FF2B5EF4-FFF2-40B4-BE49-F238E27FC236}">
                <a16:creationId xmlns:a16="http://schemas.microsoft.com/office/drawing/2014/main" id="{8A23C8A3-B8DD-E26E-011C-8BA1A434AB56}"/>
              </a:ext>
            </a:extLst>
          </p:cNvPr>
          <p:cNvSpPr txBox="1">
            <a:spLocks/>
          </p:cNvSpPr>
          <p:nvPr/>
        </p:nvSpPr>
        <p:spPr>
          <a:xfrm>
            <a:off x="1651617" y="6956790"/>
            <a:ext cx="5468918" cy="457237"/>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effectLst/>
                <a:latin typeface="Calibri" panose="020F0502020204030204" pitchFamily="34" charset="0"/>
                <a:ea typeface="Calibri" panose="020F0502020204030204" pitchFamily="34" charset="0"/>
                <a:cs typeface="Arial" panose="020B0604020202020204" pitchFamily="34" charset="0"/>
              </a:rPr>
              <a:t>Stakeholders mentioned the lack of practical knowledge and skills of students and graduates, they expect some more involvement and commitment of the Government, particularly regarding financial support, but also indicated that HEIs must improve the practical skills of their students.</a:t>
            </a:r>
          </a:p>
        </p:txBody>
      </p:sp>
      <p:sp>
        <p:nvSpPr>
          <p:cNvPr id="35" name="Text Placeholder 10">
            <a:extLst>
              <a:ext uri="{FF2B5EF4-FFF2-40B4-BE49-F238E27FC236}">
                <a16:creationId xmlns:a16="http://schemas.microsoft.com/office/drawing/2014/main" id="{859D18C2-E4D1-D304-2A5D-A2283812616E}"/>
              </a:ext>
            </a:extLst>
          </p:cNvPr>
          <p:cNvSpPr txBox="1">
            <a:spLocks/>
          </p:cNvSpPr>
          <p:nvPr/>
        </p:nvSpPr>
        <p:spPr>
          <a:xfrm>
            <a:off x="439140" y="6950247"/>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5</a:t>
            </a:r>
          </a:p>
        </p:txBody>
      </p:sp>
      <p:sp>
        <p:nvSpPr>
          <p:cNvPr id="36" name="Triangle 35">
            <a:extLst>
              <a:ext uri="{FF2B5EF4-FFF2-40B4-BE49-F238E27FC236}">
                <a16:creationId xmlns:a16="http://schemas.microsoft.com/office/drawing/2014/main" id="{422806F1-868E-F246-2EA6-BBCBAAABCF75}"/>
              </a:ext>
            </a:extLst>
          </p:cNvPr>
          <p:cNvSpPr/>
          <p:nvPr/>
        </p:nvSpPr>
        <p:spPr>
          <a:xfrm rot="5400000">
            <a:off x="1431796" y="7082363"/>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3C4C5AA-86C2-367C-96B5-F4D6D827F5EB}"/>
              </a:ext>
            </a:extLst>
          </p:cNvPr>
          <p:cNvSpPr/>
          <p:nvPr/>
        </p:nvSpPr>
        <p:spPr>
          <a:xfrm>
            <a:off x="450386" y="3997034"/>
            <a:ext cx="6642563" cy="10800"/>
          </a:xfrm>
          <a:prstGeom prst="rect">
            <a:avLst/>
          </a:prstGeom>
          <a:solidFill>
            <a:srgbClr val="186BA8"/>
          </a:solidFill>
          <a:ln>
            <a:solidFill>
              <a:srgbClr val="8A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25" name="Rectangle 24">
            <a:extLst>
              <a:ext uri="{FF2B5EF4-FFF2-40B4-BE49-F238E27FC236}">
                <a16:creationId xmlns:a16="http://schemas.microsoft.com/office/drawing/2014/main" id="{C21368D1-A9C5-A833-7AAE-454BAD3FB981}"/>
              </a:ext>
            </a:extLst>
          </p:cNvPr>
          <p:cNvSpPr/>
          <p:nvPr/>
        </p:nvSpPr>
        <p:spPr>
          <a:xfrm>
            <a:off x="450386" y="5174180"/>
            <a:ext cx="6642563" cy="10800"/>
          </a:xfrm>
          <a:prstGeom prst="rect">
            <a:avLst/>
          </a:prstGeom>
          <a:solidFill>
            <a:srgbClr val="186BA8"/>
          </a:solidFill>
          <a:ln>
            <a:solidFill>
              <a:srgbClr val="8A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29" name="Rectangle 28">
            <a:extLst>
              <a:ext uri="{FF2B5EF4-FFF2-40B4-BE49-F238E27FC236}">
                <a16:creationId xmlns:a16="http://schemas.microsoft.com/office/drawing/2014/main" id="{D3573364-EA83-6F04-FCA7-745F7AD87C0E}"/>
              </a:ext>
            </a:extLst>
          </p:cNvPr>
          <p:cNvSpPr/>
          <p:nvPr/>
        </p:nvSpPr>
        <p:spPr>
          <a:xfrm>
            <a:off x="439140" y="5897038"/>
            <a:ext cx="6642563" cy="10800"/>
          </a:xfrm>
          <a:prstGeom prst="rect">
            <a:avLst/>
          </a:prstGeom>
          <a:solidFill>
            <a:srgbClr val="186BA8"/>
          </a:solidFill>
          <a:ln>
            <a:solidFill>
              <a:srgbClr val="8A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33" name="Rectangle 32">
            <a:extLst>
              <a:ext uri="{FF2B5EF4-FFF2-40B4-BE49-F238E27FC236}">
                <a16:creationId xmlns:a16="http://schemas.microsoft.com/office/drawing/2014/main" id="{BDA5ED2A-8EE8-FFE5-05FF-1754A4C379A6}"/>
              </a:ext>
            </a:extLst>
          </p:cNvPr>
          <p:cNvSpPr/>
          <p:nvPr/>
        </p:nvSpPr>
        <p:spPr>
          <a:xfrm>
            <a:off x="439140" y="6761666"/>
            <a:ext cx="6642563" cy="10800"/>
          </a:xfrm>
          <a:prstGeom prst="rect">
            <a:avLst/>
          </a:prstGeom>
          <a:solidFill>
            <a:srgbClr val="186BA8"/>
          </a:solidFill>
          <a:ln>
            <a:solidFill>
              <a:srgbClr val="8A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37" name="Rectangle 36">
            <a:extLst>
              <a:ext uri="{FF2B5EF4-FFF2-40B4-BE49-F238E27FC236}">
                <a16:creationId xmlns:a16="http://schemas.microsoft.com/office/drawing/2014/main" id="{AF8A5EFD-4DB7-086C-ABFB-2D536F7F291F}"/>
              </a:ext>
            </a:extLst>
          </p:cNvPr>
          <p:cNvSpPr/>
          <p:nvPr/>
        </p:nvSpPr>
        <p:spPr>
          <a:xfrm>
            <a:off x="450386" y="7603554"/>
            <a:ext cx="6642563" cy="10800"/>
          </a:xfrm>
          <a:prstGeom prst="rect">
            <a:avLst/>
          </a:prstGeom>
          <a:solidFill>
            <a:srgbClr val="186BA8"/>
          </a:solidFill>
          <a:ln>
            <a:solidFill>
              <a:srgbClr val="8A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38" name="Text Placeholder 10">
            <a:extLst>
              <a:ext uri="{FF2B5EF4-FFF2-40B4-BE49-F238E27FC236}">
                <a16:creationId xmlns:a16="http://schemas.microsoft.com/office/drawing/2014/main" id="{6151489F-DEC4-3765-C869-5589882CC430}"/>
              </a:ext>
            </a:extLst>
          </p:cNvPr>
          <p:cNvSpPr txBox="1">
            <a:spLocks/>
          </p:cNvSpPr>
          <p:nvPr/>
        </p:nvSpPr>
        <p:spPr>
          <a:xfrm>
            <a:off x="1662906" y="7885564"/>
            <a:ext cx="5377619" cy="457237"/>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Although the majority of stakeholders are not still fully aware what are the 21st century skills, they understand the importance of soft skills (in addition to technical skills) and practical trainings, development of new curricula in HEIs, further positive effects of work-based learning, focus on interdisciplinary learning and needs to foster entrepreneurship and innovations.</a:t>
            </a:r>
          </a:p>
        </p:txBody>
      </p:sp>
      <p:sp>
        <p:nvSpPr>
          <p:cNvPr id="39" name="Text Placeholder 10">
            <a:extLst>
              <a:ext uri="{FF2B5EF4-FFF2-40B4-BE49-F238E27FC236}">
                <a16:creationId xmlns:a16="http://schemas.microsoft.com/office/drawing/2014/main" id="{7AA3F9A9-19F8-13BC-F3D5-79C4DF980D43}"/>
              </a:ext>
            </a:extLst>
          </p:cNvPr>
          <p:cNvSpPr txBox="1">
            <a:spLocks/>
          </p:cNvSpPr>
          <p:nvPr/>
        </p:nvSpPr>
        <p:spPr>
          <a:xfrm>
            <a:off x="450429" y="7879021"/>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6</a:t>
            </a:r>
          </a:p>
        </p:txBody>
      </p:sp>
      <p:sp>
        <p:nvSpPr>
          <p:cNvPr id="40" name="Triangle 39">
            <a:extLst>
              <a:ext uri="{FF2B5EF4-FFF2-40B4-BE49-F238E27FC236}">
                <a16:creationId xmlns:a16="http://schemas.microsoft.com/office/drawing/2014/main" id="{7B195AEC-6583-B4AA-6DC3-33861CA93889}"/>
              </a:ext>
            </a:extLst>
          </p:cNvPr>
          <p:cNvSpPr/>
          <p:nvPr/>
        </p:nvSpPr>
        <p:spPr>
          <a:xfrm rot="5400000">
            <a:off x="1443085" y="8011137"/>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9">
            <a:extLst>
              <a:ext uri="{FF2B5EF4-FFF2-40B4-BE49-F238E27FC236}">
                <a16:creationId xmlns:a16="http://schemas.microsoft.com/office/drawing/2014/main" id="{4BA9722A-C175-E2FF-DBB0-7118101B6934}"/>
              </a:ext>
            </a:extLst>
          </p:cNvPr>
          <p:cNvSpPr txBox="1">
            <a:spLocks/>
          </p:cNvSpPr>
          <p:nvPr/>
        </p:nvSpPr>
        <p:spPr>
          <a:xfrm>
            <a:off x="375292" y="8791575"/>
            <a:ext cx="6816645" cy="624991"/>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2700" algn="just">
              <a:spcBef>
                <a:spcPts val="1400"/>
              </a:spcBef>
              <a:spcAft>
                <a:spcPts val="600"/>
              </a:spcAft>
            </a:pPr>
            <a:r>
              <a:rPr lang="en-US">
                <a:effectLst/>
                <a:latin typeface="Calibri" panose="020F0502020204030204" pitchFamily="34" charset="0"/>
                <a:ea typeface="Calibri" panose="020F0502020204030204" pitchFamily="34" charset="0"/>
                <a:cs typeface="Arial" panose="020B0604020202020204" pitchFamily="34" charset="0"/>
              </a:rPr>
              <a:t>Finally, as one of the key findings, the stakeholders suggested completing the ongoing process of establishing the Council of Employers, with its intention to involve industry professionals to provide guidance on curriculum development and consultancy on other aspects of higher education. Additionally, all of them understand the necessity to prepare graduates closer to the real need of the labor market.  So, although they have not been previously instructed on all aspects regarding 21st-century skills, they are intuitively in line with the basic ideas and concepts elaborated in the previous chapter.</a:t>
            </a:r>
            <a:r>
              <a:rPr lang="en-LB">
                <a:effectLst/>
              </a:rPr>
              <a:t> </a:t>
            </a:r>
            <a:endParaRPr lang="en-GB">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5089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Blueprint of a residential house">
            <a:extLst>
              <a:ext uri="{FF2B5EF4-FFF2-40B4-BE49-F238E27FC236}">
                <a16:creationId xmlns:a16="http://schemas.microsoft.com/office/drawing/2014/main" id="{9A707AAB-5A7D-62D0-DA58-9CA8314F4473}"/>
              </a:ext>
            </a:extLst>
          </p:cNvPr>
          <p:cNvPicPr>
            <a:picLocks noGrp="1" noChangeAspect="1"/>
          </p:cNvPicPr>
          <p:nvPr>
            <p:ph type="pic" sz="quarter" idx="19"/>
          </p:nvPr>
        </p:nvPicPr>
        <p:blipFill>
          <a:blip r:embed="rId2"/>
          <a:srcRect l="9679" r="9679"/>
          <a:stretch>
            <a:fillRect/>
          </a:stretch>
        </p:blipFill>
        <p:spPr/>
      </p:pic>
      <p:sp>
        <p:nvSpPr>
          <p:cNvPr id="7" name="Rectangle 6">
            <a:extLst>
              <a:ext uri="{FF2B5EF4-FFF2-40B4-BE49-F238E27FC236}">
                <a16:creationId xmlns:a16="http://schemas.microsoft.com/office/drawing/2014/main" id="{497BBBC7-DD89-4C59-4D24-A0CB9FDD6017}"/>
              </a:ext>
            </a:extLst>
          </p:cNvPr>
          <p:cNvSpPr/>
          <p:nvPr/>
        </p:nvSpPr>
        <p:spPr>
          <a:xfrm>
            <a:off x="0" y="8747400"/>
            <a:ext cx="7559675" cy="489535"/>
          </a:xfrm>
          <a:prstGeom prst="rect">
            <a:avLst/>
          </a:prstGeom>
          <a:gradFill flip="none" rotWithShape="1">
            <a:gsLst>
              <a:gs pos="0">
                <a:srgbClr val="1C1442">
                  <a:alpha val="19000"/>
                </a:srgbClr>
              </a:gs>
              <a:gs pos="64000">
                <a:srgbClr val="8A2061"/>
              </a:gs>
              <a:gs pos="100000">
                <a:srgbClr val="1C144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65E2ACD-FBFC-A0DB-65BA-C3DA10CE91DC}"/>
              </a:ext>
            </a:extLst>
          </p:cNvPr>
          <p:cNvSpPr>
            <a:spLocks noGrp="1"/>
          </p:cNvSpPr>
          <p:nvPr>
            <p:ph type="body" sz="quarter" idx="18"/>
          </p:nvPr>
        </p:nvSpPr>
        <p:spPr/>
        <p:txBody>
          <a:bodyPr/>
          <a:lstStyle/>
          <a:p>
            <a:pPr lvl="0" rtl="0">
              <a:lnSpc>
                <a:spcPct val="107000"/>
              </a:lnSpc>
              <a:spcBef>
                <a:spcPts val="1600"/>
              </a:spcBef>
              <a:spcAft>
                <a:spcPts val="1200"/>
              </a:spcAft>
              <a:buClr>
                <a:srgbClr val="8A2061"/>
              </a:buClr>
              <a:buSzPts val="3600"/>
            </a:pPr>
            <a:r>
              <a:rPr lang="en-GB">
                <a:solidFill>
                  <a:srgbClr val="8A2061"/>
                </a:solidFill>
              </a:rPr>
              <a:t>A BLUEPRINT FOR STAKEHOLDER ENGAGEMENT </a:t>
            </a:r>
          </a:p>
        </p:txBody>
      </p:sp>
      <p:sp>
        <p:nvSpPr>
          <p:cNvPr id="4" name="Text Placeholder 3">
            <a:extLst>
              <a:ext uri="{FF2B5EF4-FFF2-40B4-BE49-F238E27FC236}">
                <a16:creationId xmlns:a16="http://schemas.microsoft.com/office/drawing/2014/main" id="{A1252006-0BE2-E5AA-5750-12DC1BB75F3E}"/>
              </a:ext>
            </a:extLst>
          </p:cNvPr>
          <p:cNvSpPr>
            <a:spLocks noGrp="1"/>
          </p:cNvSpPr>
          <p:nvPr>
            <p:ph type="body" sz="quarter" idx="14"/>
          </p:nvPr>
        </p:nvSpPr>
        <p:spPr/>
        <p:txBody>
          <a:bodyPr/>
          <a:lstStyle/>
          <a:p>
            <a:pPr marL="0" indent="0" defTabSz="2072941" rtl="0" eaLnBrk="1" latinLnBrk="0" hangingPunct="1">
              <a:lnSpc>
                <a:spcPct val="100000"/>
              </a:lnSpc>
              <a:spcBef>
                <a:spcPts val="2267"/>
              </a:spcBef>
              <a:buFont typeface="Arial" panose="020B0604020202020204" pitchFamily="34" charset="0"/>
              <a:buNone/>
            </a:pPr>
            <a:r>
              <a:rPr lang="en-GB"/>
              <a:t>04</a:t>
            </a:r>
          </a:p>
        </p:txBody>
      </p:sp>
    </p:spTree>
    <p:extLst>
      <p:ext uri="{BB962C8B-B14F-4D97-AF65-F5344CB8AC3E}">
        <p14:creationId xmlns:p14="http://schemas.microsoft.com/office/powerpoint/2010/main" val="400847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6632C1-6D30-6ABC-FA27-05DFB54199D1}"/>
              </a:ext>
            </a:extLst>
          </p:cNvPr>
          <p:cNvSpPr>
            <a:spLocks noGrp="1"/>
          </p:cNvSpPr>
          <p:nvPr>
            <p:ph type="body" sz="quarter" idx="30"/>
          </p:nvPr>
        </p:nvSpPr>
        <p:spPr>
          <a:xfrm>
            <a:off x="375292" y="629985"/>
            <a:ext cx="6816645" cy="515749"/>
          </a:xfrm>
        </p:spPr>
        <p:txBody>
          <a:bodyPr/>
          <a:lstStyle/>
          <a:p>
            <a:r>
              <a:rPr lang="en-US" dirty="0">
                <a:solidFill>
                  <a:srgbClr val="8A2061"/>
                </a:solidFill>
              </a:rPr>
              <a:t>04|</a:t>
            </a:r>
            <a:r>
              <a:rPr lang="en-GB"/>
              <a:t>A BLUEPRINT FOR STAKEHOLDER ENGAGEMENT </a:t>
            </a:r>
          </a:p>
          <a:p>
            <a:endParaRPr lang="en-US" dirty="0"/>
          </a:p>
          <a:p>
            <a:endParaRPr lang="en-US" dirty="0"/>
          </a:p>
        </p:txBody>
      </p:sp>
      <p:sp>
        <p:nvSpPr>
          <p:cNvPr id="10" name="Text Placeholder 9">
            <a:extLst>
              <a:ext uri="{FF2B5EF4-FFF2-40B4-BE49-F238E27FC236}">
                <a16:creationId xmlns:a16="http://schemas.microsoft.com/office/drawing/2014/main" id="{D7597EA5-3430-CE2D-DFF6-A6D17DC9C69F}"/>
              </a:ext>
            </a:extLst>
          </p:cNvPr>
          <p:cNvSpPr>
            <a:spLocks noGrp="1"/>
          </p:cNvSpPr>
          <p:nvPr>
            <p:ph type="body" sz="quarter" idx="48"/>
          </p:nvPr>
        </p:nvSpPr>
        <p:spPr>
          <a:xfrm>
            <a:off x="375292" y="1739708"/>
            <a:ext cx="6816645" cy="515749"/>
          </a:xfrm>
        </p:spPr>
        <p:txBody>
          <a:bodyPr>
            <a:noAutofit/>
          </a:bodyPr>
          <a:lstStyle/>
          <a:p>
            <a:pPr marL="340" indent="-226695" algn="just"/>
            <a:r>
              <a:rPr lang="en-GB">
                <a:effectLst/>
                <a:latin typeface="Calibri" panose="020F0502020204030204" pitchFamily="34" charset="0"/>
                <a:ea typeface="Calibri" panose="020F0502020204030204" pitchFamily="34" charset="0"/>
                <a:cs typeface="Arial" panose="020B0604020202020204" pitchFamily="34" charset="0"/>
              </a:rPr>
              <a:t>Based on the research conducted, a blueprint or, in other words, plan or a model for stakeholder engagement was elaborated. The methodological steps completed to arrive at the final model were the following:</a:t>
            </a:r>
          </a:p>
        </p:txBody>
      </p:sp>
      <p:sp>
        <p:nvSpPr>
          <p:cNvPr id="7" name="Slide Number Placeholder 6">
            <a:extLst>
              <a:ext uri="{FF2B5EF4-FFF2-40B4-BE49-F238E27FC236}">
                <a16:creationId xmlns:a16="http://schemas.microsoft.com/office/drawing/2014/main" id="{86DCA463-6C29-84D9-28AA-D88FE3638612}"/>
              </a:ext>
            </a:extLst>
          </p:cNvPr>
          <p:cNvSpPr>
            <a:spLocks noGrp="1"/>
          </p:cNvSpPr>
          <p:nvPr>
            <p:ph type="sldNum" sz="quarter" idx="4"/>
          </p:nvPr>
        </p:nvSpPr>
        <p:spPr/>
        <p:txBody>
          <a:bodyPr/>
          <a:lstStyle/>
          <a:p>
            <a:fld id="{CB2079F2-58AF-ED44-82D7-E04B2F6FD686}" type="slidenum">
              <a:rPr lang="en-US" smtClean="0"/>
              <a:pPr/>
              <a:t>34</a:t>
            </a:fld>
            <a:endParaRPr lang="en-US" dirty="0"/>
          </a:p>
        </p:txBody>
      </p:sp>
      <p:sp>
        <p:nvSpPr>
          <p:cNvPr id="4" name="Rectangle 3">
            <a:extLst>
              <a:ext uri="{FF2B5EF4-FFF2-40B4-BE49-F238E27FC236}">
                <a16:creationId xmlns:a16="http://schemas.microsoft.com/office/drawing/2014/main" id="{3067D654-79BA-1220-701F-C9B901814AED}"/>
              </a:ext>
            </a:extLst>
          </p:cNvPr>
          <p:cNvSpPr/>
          <p:nvPr/>
        </p:nvSpPr>
        <p:spPr>
          <a:xfrm>
            <a:off x="224852" y="2574539"/>
            <a:ext cx="6918004" cy="3940561"/>
          </a:xfrm>
          <a:prstGeom prst="rect">
            <a:avLst/>
          </a:pr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0E455E9-6078-7A9B-0010-BEA8B6D1EE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8"/>
          <a:stretch/>
        </p:blipFill>
        <p:spPr>
          <a:xfrm rot="10800000">
            <a:off x="5514041" y="2390914"/>
            <a:ext cx="1628815" cy="315510"/>
          </a:xfrm>
          <a:prstGeom prst="rect">
            <a:avLst/>
          </a:prstGeom>
        </p:spPr>
      </p:pic>
      <p:sp>
        <p:nvSpPr>
          <p:cNvPr id="21" name="Text Placeholder 10">
            <a:extLst>
              <a:ext uri="{FF2B5EF4-FFF2-40B4-BE49-F238E27FC236}">
                <a16:creationId xmlns:a16="http://schemas.microsoft.com/office/drawing/2014/main" id="{4114D2D5-4511-E705-5952-363B1DAB5A67}"/>
              </a:ext>
            </a:extLst>
          </p:cNvPr>
          <p:cNvSpPr txBox="1">
            <a:spLocks/>
          </p:cNvSpPr>
          <p:nvPr/>
        </p:nvSpPr>
        <p:spPr>
          <a:xfrm>
            <a:off x="1682033" y="2851979"/>
            <a:ext cx="5410917" cy="457237"/>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Scientific literature review was conducted to identify the strategies, approaches and areas for industry’s involvement in higher education.</a:t>
            </a:r>
          </a:p>
        </p:txBody>
      </p:sp>
      <p:sp>
        <p:nvSpPr>
          <p:cNvPr id="22" name="Text Placeholder 10">
            <a:extLst>
              <a:ext uri="{FF2B5EF4-FFF2-40B4-BE49-F238E27FC236}">
                <a16:creationId xmlns:a16="http://schemas.microsoft.com/office/drawing/2014/main" id="{BC08C188-4684-86C6-9A80-3BEB2DDA03CD}"/>
              </a:ext>
            </a:extLst>
          </p:cNvPr>
          <p:cNvSpPr txBox="1">
            <a:spLocks/>
          </p:cNvSpPr>
          <p:nvPr/>
        </p:nvSpPr>
        <p:spPr>
          <a:xfrm>
            <a:off x="463913" y="2885192"/>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1</a:t>
            </a:r>
          </a:p>
        </p:txBody>
      </p:sp>
      <p:sp>
        <p:nvSpPr>
          <p:cNvPr id="23" name="Text Placeholder 10">
            <a:extLst>
              <a:ext uri="{FF2B5EF4-FFF2-40B4-BE49-F238E27FC236}">
                <a16:creationId xmlns:a16="http://schemas.microsoft.com/office/drawing/2014/main" id="{23DB913B-DA13-1187-C6EB-932F5CE9F5E0}"/>
              </a:ext>
            </a:extLst>
          </p:cNvPr>
          <p:cNvSpPr txBox="1">
            <a:spLocks/>
          </p:cNvSpPr>
          <p:nvPr/>
        </p:nvSpPr>
        <p:spPr>
          <a:xfrm>
            <a:off x="463913" y="3544843"/>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ru-RU" sz="2400" b="1" dirty="0">
                <a:solidFill>
                  <a:srgbClr val="63C7CA"/>
                </a:solidFill>
              </a:rPr>
              <a:t>2</a:t>
            </a:r>
            <a:endParaRPr lang="en-US" sz="2400" b="1" dirty="0">
              <a:solidFill>
                <a:srgbClr val="63C7CA"/>
              </a:solidFill>
            </a:endParaRPr>
          </a:p>
        </p:txBody>
      </p:sp>
      <p:sp>
        <p:nvSpPr>
          <p:cNvPr id="24" name="Triangle 23">
            <a:extLst>
              <a:ext uri="{FF2B5EF4-FFF2-40B4-BE49-F238E27FC236}">
                <a16:creationId xmlns:a16="http://schemas.microsoft.com/office/drawing/2014/main" id="{EEA6D0E9-93AA-5819-3B2B-3A633E74B994}"/>
              </a:ext>
            </a:extLst>
          </p:cNvPr>
          <p:cNvSpPr/>
          <p:nvPr/>
        </p:nvSpPr>
        <p:spPr>
          <a:xfrm rot="5400000">
            <a:off x="1462212" y="3000743"/>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10">
            <a:extLst>
              <a:ext uri="{FF2B5EF4-FFF2-40B4-BE49-F238E27FC236}">
                <a16:creationId xmlns:a16="http://schemas.microsoft.com/office/drawing/2014/main" id="{4226A296-8B08-0BC5-3933-690970F57D46}"/>
              </a:ext>
            </a:extLst>
          </p:cNvPr>
          <p:cNvSpPr txBox="1">
            <a:spLocks/>
          </p:cNvSpPr>
          <p:nvPr/>
        </p:nvSpPr>
        <p:spPr>
          <a:xfrm>
            <a:off x="1682033" y="3524112"/>
            <a:ext cx="5410917" cy="447645"/>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The existing practices for employer engagement in Latvia and Serbia, based on literature sources and experience of authors, were described. </a:t>
            </a:r>
          </a:p>
        </p:txBody>
      </p:sp>
      <p:sp>
        <p:nvSpPr>
          <p:cNvPr id="26" name="Triangle 25">
            <a:extLst>
              <a:ext uri="{FF2B5EF4-FFF2-40B4-BE49-F238E27FC236}">
                <a16:creationId xmlns:a16="http://schemas.microsoft.com/office/drawing/2014/main" id="{AA7FC0B1-235E-79AE-BDEE-00C4B39C3358}"/>
              </a:ext>
            </a:extLst>
          </p:cNvPr>
          <p:cNvSpPr/>
          <p:nvPr/>
        </p:nvSpPr>
        <p:spPr>
          <a:xfrm rot="5400000">
            <a:off x="1462212" y="3652382"/>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10">
            <a:extLst>
              <a:ext uri="{FF2B5EF4-FFF2-40B4-BE49-F238E27FC236}">
                <a16:creationId xmlns:a16="http://schemas.microsoft.com/office/drawing/2014/main" id="{F45C0768-CFEE-899D-82E2-E2074FF340DD}"/>
              </a:ext>
            </a:extLst>
          </p:cNvPr>
          <p:cNvSpPr txBox="1">
            <a:spLocks/>
          </p:cNvSpPr>
          <p:nvPr/>
        </p:nvSpPr>
        <p:spPr>
          <a:xfrm>
            <a:off x="453402" y="4196484"/>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ru-RU" sz="2400" b="1" dirty="0">
                <a:solidFill>
                  <a:srgbClr val="63C7CA"/>
                </a:solidFill>
              </a:rPr>
              <a:t>3</a:t>
            </a:r>
            <a:endParaRPr lang="en-US" sz="2400" b="1" dirty="0">
              <a:solidFill>
                <a:srgbClr val="63C7CA"/>
              </a:solidFill>
            </a:endParaRPr>
          </a:p>
        </p:txBody>
      </p:sp>
      <p:sp>
        <p:nvSpPr>
          <p:cNvPr id="44" name="Text Placeholder 10">
            <a:extLst>
              <a:ext uri="{FF2B5EF4-FFF2-40B4-BE49-F238E27FC236}">
                <a16:creationId xmlns:a16="http://schemas.microsoft.com/office/drawing/2014/main" id="{31A36373-BE48-60C3-A0EF-99579D38EEFC}"/>
              </a:ext>
            </a:extLst>
          </p:cNvPr>
          <p:cNvSpPr txBox="1">
            <a:spLocks/>
          </p:cNvSpPr>
          <p:nvPr/>
        </p:nvSpPr>
        <p:spPr>
          <a:xfrm>
            <a:off x="1671522" y="4175753"/>
            <a:ext cx="5434751" cy="447645"/>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rtl="0">
              <a:spcBef>
                <a:spcPts val="1400"/>
              </a:spcBef>
              <a:spcAft>
                <a:spcPts val="600"/>
              </a:spcAft>
            </a:pPr>
            <a:r>
              <a:rPr lang="en-GB">
                <a:solidFill>
                  <a:schemeClr val="bg1"/>
                </a:solidFill>
                <a:effectLst/>
                <a:latin typeface="Calibri" panose="020F0502020204030204" pitchFamily="34" charset="0"/>
                <a:ea typeface="Calibri" panose="020F0502020204030204" pitchFamily="34" charset="0"/>
                <a:cs typeface="Arial" panose="020B0604020202020204" pitchFamily="34" charset="0"/>
              </a:rPr>
              <a:t>Based on these sources, a draft higher education – industry co-operation model was elaborated. </a:t>
            </a:r>
          </a:p>
        </p:txBody>
      </p:sp>
      <p:sp>
        <p:nvSpPr>
          <p:cNvPr id="45" name="Triangle 44">
            <a:extLst>
              <a:ext uri="{FF2B5EF4-FFF2-40B4-BE49-F238E27FC236}">
                <a16:creationId xmlns:a16="http://schemas.microsoft.com/office/drawing/2014/main" id="{301F1F77-5127-0F6C-8CB5-2E904B9BE0DE}"/>
              </a:ext>
            </a:extLst>
          </p:cNvPr>
          <p:cNvSpPr/>
          <p:nvPr/>
        </p:nvSpPr>
        <p:spPr>
          <a:xfrm rot="5400000">
            <a:off x="1451701" y="4304023"/>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 Placeholder 10">
            <a:extLst>
              <a:ext uri="{FF2B5EF4-FFF2-40B4-BE49-F238E27FC236}">
                <a16:creationId xmlns:a16="http://schemas.microsoft.com/office/drawing/2014/main" id="{34FCCEF4-A1C7-3CB3-8DB1-81F54EBED6E8}"/>
              </a:ext>
            </a:extLst>
          </p:cNvPr>
          <p:cNvSpPr txBox="1">
            <a:spLocks/>
          </p:cNvSpPr>
          <p:nvPr/>
        </p:nvSpPr>
        <p:spPr>
          <a:xfrm>
            <a:off x="453402" y="4987225"/>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4</a:t>
            </a:r>
          </a:p>
        </p:txBody>
      </p:sp>
      <p:sp>
        <p:nvSpPr>
          <p:cNvPr id="52" name="Text Placeholder 10">
            <a:extLst>
              <a:ext uri="{FF2B5EF4-FFF2-40B4-BE49-F238E27FC236}">
                <a16:creationId xmlns:a16="http://schemas.microsoft.com/office/drawing/2014/main" id="{09B51E89-21EE-2BC7-F5BB-0B9FBB94A4E7}"/>
              </a:ext>
            </a:extLst>
          </p:cNvPr>
          <p:cNvSpPr txBox="1">
            <a:spLocks/>
          </p:cNvSpPr>
          <p:nvPr/>
        </p:nvSpPr>
        <p:spPr>
          <a:xfrm>
            <a:off x="1671522" y="4966494"/>
            <a:ext cx="5421428" cy="447645"/>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rtl="0">
              <a:lnSpc>
                <a:spcPct val="107000"/>
              </a:lnSpc>
              <a:spcBef>
                <a:spcPts val="1400"/>
              </a:spcBef>
              <a:spcAft>
                <a:spcPts val="600"/>
              </a:spcAft>
            </a:pPr>
            <a:r>
              <a:rPr lang="en-GB">
                <a:solidFill>
                  <a:schemeClr val="bg1"/>
                </a:solidFill>
              </a:rPr>
              <a:t>Partially structured interviews with industry representatives were conducted to evaluate their previous co-operation experience, to collect challenges and success factors in higher education – industry cooperation, recommendations for improvement, as well as feedback on the elaborated model. </a:t>
            </a:r>
          </a:p>
        </p:txBody>
      </p:sp>
      <p:sp>
        <p:nvSpPr>
          <p:cNvPr id="53" name="Triangle 52">
            <a:extLst>
              <a:ext uri="{FF2B5EF4-FFF2-40B4-BE49-F238E27FC236}">
                <a16:creationId xmlns:a16="http://schemas.microsoft.com/office/drawing/2014/main" id="{5F0961B9-95D3-E916-CAC6-0D51D966BEE2}"/>
              </a:ext>
            </a:extLst>
          </p:cNvPr>
          <p:cNvSpPr/>
          <p:nvPr/>
        </p:nvSpPr>
        <p:spPr>
          <a:xfrm rot="5400000">
            <a:off x="1451701" y="5094764"/>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 Placeholder 10">
            <a:extLst>
              <a:ext uri="{FF2B5EF4-FFF2-40B4-BE49-F238E27FC236}">
                <a16:creationId xmlns:a16="http://schemas.microsoft.com/office/drawing/2014/main" id="{79882A82-6414-771C-CD50-5FD1A2A7C56D}"/>
              </a:ext>
            </a:extLst>
          </p:cNvPr>
          <p:cNvSpPr txBox="1">
            <a:spLocks/>
          </p:cNvSpPr>
          <p:nvPr/>
        </p:nvSpPr>
        <p:spPr>
          <a:xfrm>
            <a:off x="453402" y="5767457"/>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ru-RU" sz="2400" b="1" dirty="0">
                <a:solidFill>
                  <a:srgbClr val="63C7CA"/>
                </a:solidFill>
              </a:rPr>
              <a:t>5</a:t>
            </a:r>
            <a:endParaRPr lang="en-US" sz="2400" b="1" dirty="0">
              <a:solidFill>
                <a:srgbClr val="63C7CA"/>
              </a:solidFill>
            </a:endParaRPr>
          </a:p>
        </p:txBody>
      </p:sp>
      <p:sp>
        <p:nvSpPr>
          <p:cNvPr id="55" name="Text Placeholder 10">
            <a:extLst>
              <a:ext uri="{FF2B5EF4-FFF2-40B4-BE49-F238E27FC236}">
                <a16:creationId xmlns:a16="http://schemas.microsoft.com/office/drawing/2014/main" id="{2F6E5AD6-CAAA-0B91-EA06-4B77FBDC3E18}"/>
              </a:ext>
            </a:extLst>
          </p:cNvPr>
          <p:cNvSpPr txBox="1">
            <a:spLocks/>
          </p:cNvSpPr>
          <p:nvPr/>
        </p:nvSpPr>
        <p:spPr>
          <a:xfrm>
            <a:off x="1671522" y="5789588"/>
            <a:ext cx="5421428" cy="447645"/>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rtl="0">
              <a:lnSpc>
                <a:spcPct val="107000"/>
              </a:lnSpc>
              <a:spcBef>
                <a:spcPts val="1400"/>
              </a:spcBef>
              <a:spcAft>
                <a:spcPts val="600"/>
              </a:spcAft>
            </a:pPr>
            <a:r>
              <a:rPr lang="en-GB">
                <a:solidFill>
                  <a:schemeClr val="bg1"/>
                </a:solidFill>
                <a:cs typeface="Arial" panose="020B0604020202020204" pitchFamily="34" charset="0"/>
              </a:rPr>
              <a:t>Based on the analysis of the interviews, the model was improved. The final version is included in the Table 4.1.</a:t>
            </a:r>
          </a:p>
        </p:txBody>
      </p:sp>
      <p:sp>
        <p:nvSpPr>
          <p:cNvPr id="56" name="Triangle 55">
            <a:extLst>
              <a:ext uri="{FF2B5EF4-FFF2-40B4-BE49-F238E27FC236}">
                <a16:creationId xmlns:a16="http://schemas.microsoft.com/office/drawing/2014/main" id="{5BEA645A-F6C5-FF8F-DBF5-1FC8188A4A65}"/>
              </a:ext>
            </a:extLst>
          </p:cNvPr>
          <p:cNvSpPr/>
          <p:nvPr/>
        </p:nvSpPr>
        <p:spPr>
          <a:xfrm rot="5400000">
            <a:off x="1451701" y="5874996"/>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4" name="Group 63">
            <a:extLst>
              <a:ext uri="{FF2B5EF4-FFF2-40B4-BE49-F238E27FC236}">
                <a16:creationId xmlns:a16="http://schemas.microsoft.com/office/drawing/2014/main" id="{B26F4A32-0D61-8FA5-DA5B-B7184994315A}"/>
              </a:ext>
            </a:extLst>
          </p:cNvPr>
          <p:cNvGrpSpPr/>
          <p:nvPr/>
        </p:nvGrpSpPr>
        <p:grpSpPr>
          <a:xfrm>
            <a:off x="459045" y="3439742"/>
            <a:ext cx="6633905" cy="2222903"/>
            <a:chOff x="459045" y="3439742"/>
            <a:chExt cx="3568945" cy="2222903"/>
          </a:xfrm>
        </p:grpSpPr>
        <p:sp>
          <p:nvSpPr>
            <p:cNvPr id="58" name="Rectangle 57">
              <a:extLst>
                <a:ext uri="{FF2B5EF4-FFF2-40B4-BE49-F238E27FC236}">
                  <a16:creationId xmlns:a16="http://schemas.microsoft.com/office/drawing/2014/main" id="{60B90CC9-1869-410C-7C5B-333B6C92BE79}"/>
                </a:ext>
              </a:extLst>
            </p:cNvPr>
            <p:cNvSpPr/>
            <p:nvPr/>
          </p:nvSpPr>
          <p:spPr>
            <a:xfrm>
              <a:off x="469556" y="3439742"/>
              <a:ext cx="3558434"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59" name="Rectangle 58">
              <a:extLst>
                <a:ext uri="{FF2B5EF4-FFF2-40B4-BE49-F238E27FC236}">
                  <a16:creationId xmlns:a16="http://schemas.microsoft.com/office/drawing/2014/main" id="{BC76CBAD-960A-4673-2DE5-32C6C9C7AA60}"/>
                </a:ext>
              </a:extLst>
            </p:cNvPr>
            <p:cNvSpPr/>
            <p:nvPr/>
          </p:nvSpPr>
          <p:spPr>
            <a:xfrm>
              <a:off x="469556" y="4080873"/>
              <a:ext cx="3558434"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60" name="Rectangle 59">
              <a:extLst>
                <a:ext uri="{FF2B5EF4-FFF2-40B4-BE49-F238E27FC236}">
                  <a16:creationId xmlns:a16="http://schemas.microsoft.com/office/drawing/2014/main" id="{46B56268-5871-7599-FE9F-1FA30D64530F}"/>
                </a:ext>
              </a:extLst>
            </p:cNvPr>
            <p:cNvSpPr/>
            <p:nvPr/>
          </p:nvSpPr>
          <p:spPr>
            <a:xfrm>
              <a:off x="459045" y="4732514"/>
              <a:ext cx="3558434"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61" name="Rectangle 60">
              <a:extLst>
                <a:ext uri="{FF2B5EF4-FFF2-40B4-BE49-F238E27FC236}">
                  <a16:creationId xmlns:a16="http://schemas.microsoft.com/office/drawing/2014/main" id="{43E4D24A-69EB-0381-5E3E-2E176699C04B}"/>
                </a:ext>
              </a:extLst>
            </p:cNvPr>
            <p:cNvSpPr/>
            <p:nvPr/>
          </p:nvSpPr>
          <p:spPr>
            <a:xfrm>
              <a:off x="459045" y="5651845"/>
              <a:ext cx="3558434"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grpSp>
      <p:graphicFrame>
        <p:nvGraphicFramePr>
          <p:cNvPr id="63" name="Table 62">
            <a:extLst>
              <a:ext uri="{FF2B5EF4-FFF2-40B4-BE49-F238E27FC236}">
                <a16:creationId xmlns:a16="http://schemas.microsoft.com/office/drawing/2014/main" id="{5435DAC2-3749-E773-C1A9-9F6E5C1AEB42}"/>
              </a:ext>
            </a:extLst>
          </p:cNvPr>
          <p:cNvGraphicFramePr>
            <a:graphicFrameLocks noGrp="1"/>
          </p:cNvGraphicFramePr>
          <p:nvPr>
            <p:extLst>
              <p:ext uri="{D42A27DB-BD31-4B8C-83A1-F6EECF244321}">
                <p14:modId xmlns:p14="http://schemas.microsoft.com/office/powerpoint/2010/main" val="3174136053"/>
              </p:ext>
            </p:extLst>
          </p:nvPr>
        </p:nvGraphicFramePr>
        <p:xfrm>
          <a:off x="224852" y="6759181"/>
          <a:ext cx="6881422" cy="3688407"/>
        </p:xfrm>
        <a:graphic>
          <a:graphicData uri="http://schemas.openxmlformats.org/drawingml/2006/table">
            <a:tbl>
              <a:tblPr firstRow="1" firstCol="1" bandRow="1">
                <a:tableStyleId>{5C22544A-7EE6-4342-B048-85BDC9FD1C3A}</a:tableStyleId>
              </a:tblPr>
              <a:tblGrid>
                <a:gridCol w="2598268">
                  <a:extLst>
                    <a:ext uri="{9D8B030D-6E8A-4147-A177-3AD203B41FA5}">
                      <a16:colId xmlns:a16="http://schemas.microsoft.com/office/drawing/2014/main" val="1731353426"/>
                    </a:ext>
                  </a:extLst>
                </a:gridCol>
                <a:gridCol w="961131">
                  <a:extLst>
                    <a:ext uri="{9D8B030D-6E8A-4147-A177-3AD203B41FA5}">
                      <a16:colId xmlns:a16="http://schemas.microsoft.com/office/drawing/2014/main" val="2271798706"/>
                    </a:ext>
                  </a:extLst>
                </a:gridCol>
                <a:gridCol w="1037725">
                  <a:extLst>
                    <a:ext uri="{9D8B030D-6E8A-4147-A177-3AD203B41FA5}">
                      <a16:colId xmlns:a16="http://schemas.microsoft.com/office/drawing/2014/main" val="1246319408"/>
                    </a:ext>
                  </a:extLst>
                </a:gridCol>
                <a:gridCol w="1258915">
                  <a:extLst>
                    <a:ext uri="{9D8B030D-6E8A-4147-A177-3AD203B41FA5}">
                      <a16:colId xmlns:a16="http://schemas.microsoft.com/office/drawing/2014/main" val="3531681136"/>
                    </a:ext>
                  </a:extLst>
                </a:gridCol>
                <a:gridCol w="1025383">
                  <a:extLst>
                    <a:ext uri="{9D8B030D-6E8A-4147-A177-3AD203B41FA5}">
                      <a16:colId xmlns:a16="http://schemas.microsoft.com/office/drawing/2014/main" val="3069623697"/>
                    </a:ext>
                  </a:extLst>
                </a:gridCol>
              </a:tblGrid>
              <a:tr h="637042">
                <a:tc>
                  <a:txBody>
                    <a:bodyPr/>
                    <a:lstStyle/>
                    <a:p>
                      <a:pPr marL="226695" indent="-226695" algn="ctr">
                        <a:lnSpc>
                          <a:spcPct val="107000"/>
                        </a:lnSpc>
                        <a:spcBef>
                          <a:spcPts val="480"/>
                        </a:spcBef>
                        <a:spcAft>
                          <a:spcPts val="600"/>
                        </a:spcAft>
                      </a:pPr>
                      <a:endParaRPr lang="en-LB" sz="1400">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tc>
                  <a:txBody>
                    <a:bodyPr/>
                    <a:lstStyle/>
                    <a:p>
                      <a:pPr marL="226695" indent="-226695" algn="ctr">
                        <a:lnSpc>
                          <a:spcPct val="107000"/>
                        </a:lnSpc>
                        <a:spcBef>
                          <a:spcPts val="480"/>
                        </a:spcBef>
                        <a:spcAft>
                          <a:spcPts val="600"/>
                        </a:spcAf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HEIs </a:t>
                      </a:r>
                      <a:endParaRPr lang="en-LB"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tc>
                  <a:txBody>
                    <a:bodyPr/>
                    <a:lstStyle/>
                    <a:p>
                      <a:pPr marL="226695" marR="0" indent="-226695" algn="ctr" defTabSz="2072941" rtl="0" eaLnBrk="1" fontAlgn="auto" latinLnBrk="0" hangingPunct="1">
                        <a:lnSpc>
                          <a:spcPts val="1280"/>
                        </a:lnSpc>
                        <a:spcBef>
                          <a:spcPts val="0"/>
                        </a:spcBef>
                        <a:spcAft>
                          <a:spcPts val="0"/>
                        </a:spcAft>
                        <a:buClrTx/>
                        <a:buSzTx/>
                        <a:buFontTx/>
                        <a:buNone/>
                        <a:tabLst/>
                        <a:defRPr/>
                      </a:pPr>
                      <a:r>
                        <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Individual</a:t>
                      </a:r>
                    </a:p>
                    <a:p>
                      <a:pPr marL="226695" marR="0" indent="-226695" algn="ctr" defTabSz="2072941" rtl="0" eaLnBrk="1" fontAlgn="auto" latinLnBrk="0" hangingPunct="1">
                        <a:lnSpc>
                          <a:spcPts val="1280"/>
                        </a:lnSpc>
                        <a:spcBef>
                          <a:spcPts val="0"/>
                        </a:spcBef>
                        <a:spcAft>
                          <a:spcPts val="0"/>
                        </a:spcAft>
                        <a:buClrTx/>
                        <a:buSzTx/>
                        <a:buFontTx/>
                        <a:buNone/>
                        <a:tabLst/>
                        <a:defRPr/>
                      </a:pPr>
                      <a:r>
                        <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Employers </a:t>
                      </a:r>
                      <a:endParaRPr lang="en-LB"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tc>
                  <a:txBody>
                    <a:bodyPr/>
                    <a:lstStyle/>
                    <a:p>
                      <a:pPr marL="226695" marR="0" indent="-226695" algn="ctr" defTabSz="2072941" rtl="0" eaLnBrk="1" fontAlgn="auto" latinLnBrk="0" hangingPunct="1">
                        <a:lnSpc>
                          <a:spcPts val="1280"/>
                        </a:lnSpc>
                        <a:spcBef>
                          <a:spcPts val="0"/>
                        </a:spcBef>
                        <a:spcAft>
                          <a:spcPts val="0"/>
                        </a:spcAft>
                        <a:buClrTx/>
                        <a:buSzTx/>
                        <a:buFontTx/>
                        <a:buNone/>
                        <a:tabLst/>
                        <a:defRPr/>
                      </a:pPr>
                      <a:r>
                        <a:rPr lang="en-US" sz="1400" b="1" kern="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Employer</a:t>
                      </a:r>
                    </a:p>
                    <a:p>
                      <a:pPr marL="226695" marR="0" indent="-226695" algn="ctr" defTabSz="2072941" rtl="0" eaLnBrk="1" fontAlgn="auto" latinLnBrk="0" hangingPunct="1">
                        <a:lnSpc>
                          <a:spcPts val="1280"/>
                        </a:lnSpc>
                        <a:spcBef>
                          <a:spcPts val="0"/>
                        </a:spcBef>
                        <a:spcAft>
                          <a:spcPts val="0"/>
                        </a:spcAft>
                        <a:buClrTx/>
                        <a:buSzTx/>
                        <a:buFontTx/>
                        <a:buNone/>
                        <a:tabLst/>
                        <a:defRPr/>
                      </a:pPr>
                      <a:r>
                        <a:rPr lang="en-US" sz="1400" b="1" kern="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Associations </a:t>
                      </a:r>
                      <a:endParaRPr lang="en-LB" sz="1400" b="1" kern="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tc>
                  <a:txBody>
                    <a:bodyPr/>
                    <a:lstStyle/>
                    <a:p>
                      <a:pPr marL="226695" indent="-226695" algn="ctr">
                        <a:lnSpc>
                          <a:spcPts val="1280"/>
                        </a:lnSpc>
                        <a:spcBef>
                          <a:spcPts val="0"/>
                        </a:spcBef>
                        <a:spcAft>
                          <a:spcPts val="0"/>
                        </a:spcAf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Sectoral</a:t>
                      </a:r>
                    </a:p>
                    <a:p>
                      <a:pPr marL="226695" indent="-226695" algn="ctr">
                        <a:lnSpc>
                          <a:spcPts val="1280"/>
                        </a:lnSpc>
                        <a:spcBef>
                          <a:spcPts val="0"/>
                        </a:spcBef>
                        <a:spcAft>
                          <a:spcPts val="0"/>
                        </a:spcAf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Expert</a:t>
                      </a:r>
                    </a:p>
                    <a:p>
                      <a:pPr marL="226695" indent="-226695" algn="ctr">
                        <a:lnSpc>
                          <a:spcPts val="1280"/>
                        </a:lnSpc>
                        <a:spcBef>
                          <a:spcPts val="0"/>
                        </a:spcBef>
                        <a:spcAft>
                          <a:spcPts val="0"/>
                        </a:spcAf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Councils </a:t>
                      </a:r>
                      <a:endParaRPr lang="en-LB"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extLst>
                  <a:ext uri="{0D108BD9-81ED-4DB2-BD59-A6C34878D82A}">
                    <a16:rowId xmlns:a16="http://schemas.microsoft.com/office/drawing/2014/main" val="297222362"/>
                  </a:ext>
                </a:extLst>
              </a:tr>
              <a:tr h="462453">
                <a:tc gridSpan="5">
                  <a:txBody>
                    <a:bodyPr/>
                    <a:lstStyle/>
                    <a:p>
                      <a:pPr marL="226695" indent="-226695" algn="just">
                        <a:lnSpc>
                          <a:spcPct val="100000"/>
                        </a:lnSpc>
                        <a:spcBef>
                          <a:spcPts val="480"/>
                        </a:spcBef>
                        <a:spcAft>
                          <a:spcPts val="600"/>
                        </a:spcAft>
                      </a:pPr>
                      <a:r>
                        <a:rPr lang="en-GB" sz="1400" b="1" kern="1200">
                          <a:solidFill>
                            <a:srgbClr val="63C7CA"/>
                          </a:solidFill>
                          <a:effectLst/>
                          <a:latin typeface="Calibri" panose="020F0502020204030204" pitchFamily="34" charset="0"/>
                          <a:cs typeface="Calibri" panose="020F0502020204030204" pitchFamily="34" charset="0"/>
                        </a:rPr>
                        <a:t>1. Planning higher education offer </a:t>
                      </a:r>
                      <a:endParaRPr lang="en-LB" sz="1400" b="1" kern="1200">
                        <a:solidFill>
                          <a:srgbClr val="63C7CA"/>
                        </a:solidFill>
                        <a:effectLst/>
                        <a:latin typeface="Calibri" panose="020F0502020204030204" pitchFamily="34" charset="0"/>
                        <a:cs typeface="Calibri" panose="020F0502020204030204" pitchFamily="34" charset="0"/>
                      </a:endParaRPr>
                    </a:p>
                  </a:txBody>
                  <a:tcPr marL="68580" marR="68580" marT="0" marB="0" anchor="ctr">
                    <a:solidFill>
                      <a:srgbClr val="8A206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226695" indent="-226695" algn="just">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Chesbrough, 2003</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180058725"/>
                  </a:ext>
                </a:extLst>
              </a:tr>
              <a:tr h="706590">
                <a:tc>
                  <a:txBody>
                    <a:bodyPr/>
                    <a:lstStyle/>
                    <a:p>
                      <a:pPr marL="11113" marR="0" indent="-11113" algn="l"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Researching and agreeing on the 21st century skills, labour market trends and requirements for HE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7938" marR="0" indent="-7938"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453390" marR="0" indent="-226695" algn="ctr" defTabSz="2072941" rtl="0" eaLnBrk="1" fontAlgn="auto" latinLnBrk="0" hangingPunct="1">
                        <a:lnSpc>
                          <a:spcPct val="100000"/>
                        </a:lnSpc>
                        <a:spcBef>
                          <a:spcPts val="0"/>
                        </a:spcBef>
                        <a:spcAft>
                          <a:spcPts val="0"/>
                        </a:spcAft>
                        <a:buClrTx/>
                        <a:buSzTx/>
                        <a:buFontTx/>
                        <a:buNone/>
                        <a:tabLst/>
                        <a:defRPr/>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indent="-11113" algn="ctr">
                        <a:lnSpc>
                          <a:spcPct val="100000"/>
                        </a:lnSpc>
                        <a:spcBef>
                          <a:spcPts val="480"/>
                        </a:spcBef>
                        <a:spcAft>
                          <a:spcPts val="600"/>
                        </a:spcAft>
                        <a:tabLst/>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p>
                  </a:txBody>
                  <a:tcPr marL="68580" marR="68580" marT="0" marB="0" anchor="ctr">
                    <a:solidFill>
                      <a:srgbClr val="8A2061"/>
                    </a:solidFill>
                  </a:tcPr>
                </a:tc>
                <a:extLst>
                  <a:ext uri="{0D108BD9-81ED-4DB2-BD59-A6C34878D82A}">
                    <a16:rowId xmlns:a16="http://schemas.microsoft.com/office/drawing/2014/main" val="423838952"/>
                  </a:ext>
                </a:extLst>
              </a:tr>
              <a:tr h="587112">
                <a:tc>
                  <a:txBody>
                    <a:bodyPr/>
                    <a:lstStyle/>
                    <a:p>
                      <a:pPr marL="7938" marR="0" indent="0" algn="l"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Development of sectoral qualification</a:t>
                      </a:r>
                    </a:p>
                    <a:p>
                      <a:pPr marL="7938" marR="0" indent="-7938" algn="l"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frameworks (SQF)</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453390" marR="0" indent="-226695" algn="ctr" defTabSz="2072941" rtl="0" eaLnBrk="1" fontAlgn="auto" latinLnBrk="0" hangingPunct="1">
                        <a:lnSpc>
                          <a:spcPct val="100000"/>
                        </a:lnSpc>
                        <a:spcBef>
                          <a:spcPts val="0"/>
                        </a:spcBef>
                        <a:spcAft>
                          <a:spcPts val="0"/>
                        </a:spcAft>
                        <a:buClrTx/>
                        <a:buSzTx/>
                        <a:buFontTx/>
                        <a:buNone/>
                        <a:tabLst/>
                        <a:defRPr/>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453390" marR="0" indent="-226695" algn="ctr" defTabSz="2072941" rtl="0" eaLnBrk="1" fontAlgn="auto" latinLnBrk="0" hangingPunct="1">
                        <a:lnSpc>
                          <a:spcPct val="100000"/>
                        </a:lnSpc>
                        <a:spcBef>
                          <a:spcPts val="0"/>
                        </a:spcBef>
                        <a:spcAft>
                          <a:spcPts val="0"/>
                        </a:spcAft>
                        <a:buClrTx/>
                        <a:buSzTx/>
                        <a:buFontTx/>
                        <a:buNone/>
                        <a:tabLst/>
                        <a:defRPr/>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marR="0" lvl="0" indent="-11113" algn="ctr" defTabSz="2072941" rtl="0" eaLnBrk="1" fontAlgn="auto" latinLnBrk="0" hangingPunct="1">
                        <a:lnSpc>
                          <a:spcPct val="100000"/>
                        </a:lnSpc>
                        <a:spcBef>
                          <a:spcPts val="480"/>
                        </a:spcBef>
                        <a:spcAft>
                          <a:spcPts val="60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p>
                  </a:txBody>
                  <a:tcPr marL="68580" marR="68580" marT="0" marB="0" anchor="ctr">
                    <a:solidFill>
                      <a:srgbClr val="8A2061"/>
                    </a:solidFill>
                  </a:tcPr>
                </a:tc>
                <a:extLst>
                  <a:ext uri="{0D108BD9-81ED-4DB2-BD59-A6C34878D82A}">
                    <a16:rowId xmlns:a16="http://schemas.microsoft.com/office/drawing/2014/main" val="1979314843"/>
                  </a:ext>
                </a:extLst>
              </a:tr>
              <a:tr h="647605">
                <a:tc>
                  <a:txBody>
                    <a:bodyPr/>
                    <a:lstStyle/>
                    <a:p>
                      <a:pPr marL="9525" marR="0" indent="-9525" algn="l"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Development of professional qualification requirements (occupational standards)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453390" marR="0" indent="-226695" algn="ctr" defTabSz="2072941" rtl="0" eaLnBrk="1" fontAlgn="auto" latinLnBrk="0" hangingPunct="1">
                        <a:lnSpc>
                          <a:spcPct val="100000"/>
                        </a:lnSpc>
                        <a:spcBef>
                          <a:spcPts val="0"/>
                        </a:spcBef>
                        <a:spcAft>
                          <a:spcPts val="0"/>
                        </a:spcAft>
                        <a:buClrTx/>
                        <a:buSzTx/>
                        <a:buFontTx/>
                        <a:buNone/>
                        <a:tabLst/>
                        <a:defRPr/>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453390" marR="0" indent="-226695" algn="ctr" defTabSz="2072941" rtl="0" eaLnBrk="1" fontAlgn="auto" latinLnBrk="0" hangingPunct="1">
                        <a:lnSpc>
                          <a:spcPct val="100000"/>
                        </a:lnSpc>
                        <a:spcBef>
                          <a:spcPts val="0"/>
                        </a:spcBef>
                        <a:spcAft>
                          <a:spcPts val="0"/>
                        </a:spcAft>
                        <a:buClrTx/>
                        <a:buSzTx/>
                        <a:buFontTx/>
                        <a:buNone/>
                        <a:tabLst/>
                        <a:defRPr/>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marR="0" lvl="0" indent="-11113" algn="ctr" defTabSz="2072941" rtl="0" eaLnBrk="1" fontAlgn="auto" latinLnBrk="0" hangingPunct="1">
                        <a:lnSpc>
                          <a:spcPct val="100000"/>
                        </a:lnSpc>
                        <a:spcBef>
                          <a:spcPts val="480"/>
                        </a:spcBef>
                        <a:spcAft>
                          <a:spcPts val="600"/>
                        </a:spcAft>
                        <a:buClrTx/>
                        <a:buSzTx/>
                        <a:buFontTx/>
                        <a:buNone/>
                        <a:tabLst/>
                        <a:defRPr/>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p>
                  </a:txBody>
                  <a:tcPr marL="68580" marR="68580" marT="0" marB="0" anchor="ctr">
                    <a:solidFill>
                      <a:srgbClr val="8A2061"/>
                    </a:solidFill>
                  </a:tcPr>
                </a:tc>
                <a:tc>
                  <a:txBody>
                    <a:bodyPr/>
                    <a:lstStyle/>
                    <a:p>
                      <a:pPr marL="226695" marR="0" lvl="0" indent="-226695" algn="ctr" defTabSz="2072941" rtl="0" eaLnBrk="1" fontAlgn="auto" latinLnBrk="0" hangingPunct="1">
                        <a:lnSpc>
                          <a:spcPct val="100000"/>
                        </a:lnSpc>
                        <a:spcBef>
                          <a:spcPts val="480"/>
                        </a:spcBef>
                        <a:spcAft>
                          <a:spcPts val="60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1446138347"/>
                  </a:ext>
                </a:extLst>
              </a:tr>
              <a:tr h="647605">
                <a:tc>
                  <a:txBody>
                    <a:bodyPr/>
                    <a:lstStyle/>
                    <a:p>
                      <a:pPr marL="9525" marR="0" indent="-9525" algn="l"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Cooperation and information exchange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5425" marR="0" indent="-225425"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9525" marR="0" indent="0"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indent="-11113" algn="ctr">
                        <a:lnSpc>
                          <a:spcPct val="100000"/>
                        </a:lnSpc>
                        <a:spcBef>
                          <a:spcPts val="480"/>
                        </a:spcBef>
                        <a:spcAft>
                          <a:spcPts val="600"/>
                        </a:spcAft>
                        <a:tabLst/>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r>
                        <a:rPr lang="en-US"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a:t>
                      </a:r>
                      <a:endParaRPr lang="en-LB" sz="11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2006356078"/>
                  </a:ext>
                </a:extLst>
              </a:tr>
            </a:tbl>
          </a:graphicData>
        </a:graphic>
      </p:graphicFrame>
    </p:spTree>
    <p:extLst>
      <p:ext uri="{BB962C8B-B14F-4D97-AF65-F5344CB8AC3E}">
        <p14:creationId xmlns:p14="http://schemas.microsoft.com/office/powerpoint/2010/main" val="2917800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6DCA463-6C29-84D9-28AA-D88FE3638612}"/>
              </a:ext>
            </a:extLst>
          </p:cNvPr>
          <p:cNvSpPr>
            <a:spLocks noGrp="1"/>
          </p:cNvSpPr>
          <p:nvPr>
            <p:ph type="sldNum" sz="quarter" idx="4"/>
          </p:nvPr>
        </p:nvSpPr>
        <p:spPr/>
        <p:txBody>
          <a:bodyPr/>
          <a:lstStyle/>
          <a:p>
            <a:fld id="{CB2079F2-58AF-ED44-82D7-E04B2F6FD686}" type="slidenum">
              <a:rPr lang="en-US" smtClean="0"/>
              <a:pPr/>
              <a:t>35</a:t>
            </a:fld>
            <a:endParaRPr lang="en-US" dirty="0"/>
          </a:p>
        </p:txBody>
      </p:sp>
      <p:graphicFrame>
        <p:nvGraphicFramePr>
          <p:cNvPr id="12" name="Table 11">
            <a:extLst>
              <a:ext uri="{FF2B5EF4-FFF2-40B4-BE49-F238E27FC236}">
                <a16:creationId xmlns:a16="http://schemas.microsoft.com/office/drawing/2014/main" id="{7644EB95-4EB2-FBFD-A656-038AD34DA0E6}"/>
              </a:ext>
            </a:extLst>
          </p:cNvPr>
          <p:cNvGraphicFramePr>
            <a:graphicFrameLocks noGrp="1"/>
          </p:cNvGraphicFramePr>
          <p:nvPr>
            <p:extLst>
              <p:ext uri="{D42A27DB-BD31-4B8C-83A1-F6EECF244321}">
                <p14:modId xmlns:p14="http://schemas.microsoft.com/office/powerpoint/2010/main" val="2317445392"/>
              </p:ext>
            </p:extLst>
          </p:nvPr>
        </p:nvGraphicFramePr>
        <p:xfrm>
          <a:off x="478583" y="787353"/>
          <a:ext cx="6627690" cy="9308117"/>
        </p:xfrm>
        <a:graphic>
          <a:graphicData uri="http://schemas.openxmlformats.org/drawingml/2006/table">
            <a:tbl>
              <a:tblPr firstRow="1" firstCol="1" bandRow="1">
                <a:tableStyleId>{5C22544A-7EE6-4342-B048-85BDC9FD1C3A}</a:tableStyleId>
              </a:tblPr>
              <a:tblGrid>
                <a:gridCol w="2502465">
                  <a:extLst>
                    <a:ext uri="{9D8B030D-6E8A-4147-A177-3AD203B41FA5}">
                      <a16:colId xmlns:a16="http://schemas.microsoft.com/office/drawing/2014/main" val="1731353426"/>
                    </a:ext>
                  </a:extLst>
                </a:gridCol>
                <a:gridCol w="925692">
                  <a:extLst>
                    <a:ext uri="{9D8B030D-6E8A-4147-A177-3AD203B41FA5}">
                      <a16:colId xmlns:a16="http://schemas.microsoft.com/office/drawing/2014/main" val="2271798706"/>
                    </a:ext>
                  </a:extLst>
                </a:gridCol>
                <a:gridCol w="999462">
                  <a:extLst>
                    <a:ext uri="{9D8B030D-6E8A-4147-A177-3AD203B41FA5}">
                      <a16:colId xmlns:a16="http://schemas.microsoft.com/office/drawing/2014/main" val="1246319408"/>
                    </a:ext>
                  </a:extLst>
                </a:gridCol>
                <a:gridCol w="1212496">
                  <a:extLst>
                    <a:ext uri="{9D8B030D-6E8A-4147-A177-3AD203B41FA5}">
                      <a16:colId xmlns:a16="http://schemas.microsoft.com/office/drawing/2014/main" val="3531681136"/>
                    </a:ext>
                  </a:extLst>
                </a:gridCol>
                <a:gridCol w="987575">
                  <a:extLst>
                    <a:ext uri="{9D8B030D-6E8A-4147-A177-3AD203B41FA5}">
                      <a16:colId xmlns:a16="http://schemas.microsoft.com/office/drawing/2014/main" val="3069623697"/>
                    </a:ext>
                  </a:extLst>
                </a:gridCol>
              </a:tblGrid>
              <a:tr h="637042">
                <a:tc>
                  <a:txBody>
                    <a:bodyPr/>
                    <a:lstStyle/>
                    <a:p>
                      <a:pPr marL="226695" indent="-226695" algn="ctr">
                        <a:lnSpc>
                          <a:spcPct val="107000"/>
                        </a:lnSpc>
                        <a:spcBef>
                          <a:spcPts val="480"/>
                        </a:spcBef>
                        <a:spcAft>
                          <a:spcPts val="600"/>
                        </a:spcAft>
                      </a:pPr>
                      <a:endParaRPr lang="en-LB" sz="1400">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tc>
                  <a:txBody>
                    <a:bodyPr/>
                    <a:lstStyle/>
                    <a:p>
                      <a:pPr marL="226695" indent="-226695" algn="ctr">
                        <a:lnSpc>
                          <a:spcPct val="107000"/>
                        </a:lnSpc>
                        <a:spcBef>
                          <a:spcPts val="480"/>
                        </a:spcBef>
                        <a:spcAft>
                          <a:spcPts val="600"/>
                        </a:spcAft>
                      </a:pPr>
                      <a:r>
                        <a:rPr lang="en-GB" sz="1400" b="1">
                          <a:solidFill>
                            <a:srgbClr val="63C7CA"/>
                          </a:solidFill>
                          <a:effectLst/>
                          <a:latin typeface="Calibri" panose="020F0502020204030204" pitchFamily="34" charset="0"/>
                          <a:ea typeface="Calibri" panose="020F0502020204030204" pitchFamily="34" charset="0"/>
                          <a:cs typeface="Calibri" panose="020F0502020204030204" pitchFamily="34" charset="0"/>
                        </a:rPr>
                        <a:t>HEIs </a:t>
                      </a:r>
                      <a:endParaRPr lang="en-LB" sz="1400">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tc>
                  <a:txBody>
                    <a:bodyPr/>
                    <a:lstStyle/>
                    <a:p>
                      <a:pPr marL="226695" marR="0" indent="-226695" algn="ctr" defTabSz="2072941" rtl="0" eaLnBrk="1" fontAlgn="auto" latinLnBrk="0" hangingPunct="1">
                        <a:lnSpc>
                          <a:spcPts val="1280"/>
                        </a:lnSpc>
                        <a:spcBef>
                          <a:spcPts val="0"/>
                        </a:spcBef>
                        <a:spcAft>
                          <a:spcPts val="0"/>
                        </a:spcAft>
                        <a:buClrTx/>
                        <a:buSzTx/>
                        <a:buFontTx/>
                        <a:buNone/>
                        <a:tabLst/>
                        <a:defRPr/>
                      </a:pPr>
                      <a:r>
                        <a:rPr lang="en-US" sz="1400">
                          <a:solidFill>
                            <a:srgbClr val="63C7CA"/>
                          </a:solidFill>
                          <a:effectLst/>
                          <a:latin typeface="Calibri" panose="020F0502020204030204" pitchFamily="34" charset="0"/>
                          <a:ea typeface="Calibri" panose="020F0502020204030204" pitchFamily="34" charset="0"/>
                          <a:cs typeface="Arial" panose="020B0604020202020204" pitchFamily="34" charset="0"/>
                        </a:rPr>
                        <a:t>Individual</a:t>
                      </a:r>
                    </a:p>
                    <a:p>
                      <a:pPr marL="226695" marR="0" indent="-226695" algn="ctr" defTabSz="2072941" rtl="0" eaLnBrk="1" fontAlgn="auto" latinLnBrk="0" hangingPunct="1">
                        <a:lnSpc>
                          <a:spcPts val="1280"/>
                        </a:lnSpc>
                        <a:spcBef>
                          <a:spcPts val="0"/>
                        </a:spcBef>
                        <a:spcAft>
                          <a:spcPts val="0"/>
                        </a:spcAft>
                        <a:buClrTx/>
                        <a:buSzTx/>
                        <a:buFontTx/>
                        <a:buNone/>
                        <a:tabLst/>
                        <a:defRPr/>
                      </a:pPr>
                      <a:r>
                        <a:rPr lang="en-US" sz="1400">
                          <a:solidFill>
                            <a:srgbClr val="63C7CA"/>
                          </a:solidFill>
                          <a:effectLst/>
                          <a:latin typeface="Calibri" panose="020F0502020204030204" pitchFamily="34" charset="0"/>
                          <a:ea typeface="Calibri" panose="020F0502020204030204" pitchFamily="34" charset="0"/>
                          <a:cs typeface="Arial" panose="020B0604020202020204" pitchFamily="34" charset="0"/>
                        </a:rPr>
                        <a:t>employers </a:t>
                      </a:r>
                      <a:endParaRPr lang="en-LB" sz="1400">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tc>
                  <a:txBody>
                    <a:bodyPr/>
                    <a:lstStyle/>
                    <a:p>
                      <a:pPr marL="226695" marR="0" indent="-226695" algn="ctr" defTabSz="2072941" rtl="0" eaLnBrk="1" fontAlgn="auto" latinLnBrk="0" hangingPunct="1">
                        <a:lnSpc>
                          <a:spcPts val="1280"/>
                        </a:lnSpc>
                        <a:spcBef>
                          <a:spcPts val="0"/>
                        </a:spcBef>
                        <a:spcAft>
                          <a:spcPts val="0"/>
                        </a:spcAft>
                        <a:buClrTx/>
                        <a:buSzTx/>
                        <a:buFontTx/>
                        <a:buNone/>
                        <a:tabLst/>
                        <a:defRPr/>
                      </a:pPr>
                      <a:r>
                        <a:rPr lang="en-US" sz="1400" b="1" kern="1200">
                          <a:solidFill>
                            <a:srgbClr val="63C7CA"/>
                          </a:solidFill>
                          <a:effectLst/>
                          <a:latin typeface="Calibri" panose="020F0502020204030204" pitchFamily="34" charset="0"/>
                          <a:ea typeface="Calibri" panose="020F0502020204030204" pitchFamily="34" charset="0"/>
                          <a:cs typeface="Arial" panose="020B0604020202020204" pitchFamily="34" charset="0"/>
                        </a:rPr>
                        <a:t>Employer</a:t>
                      </a:r>
                    </a:p>
                    <a:p>
                      <a:pPr marL="226695" marR="0" indent="-226695" algn="ctr" defTabSz="2072941" rtl="0" eaLnBrk="1" fontAlgn="auto" latinLnBrk="0" hangingPunct="1">
                        <a:lnSpc>
                          <a:spcPts val="1280"/>
                        </a:lnSpc>
                        <a:spcBef>
                          <a:spcPts val="0"/>
                        </a:spcBef>
                        <a:spcAft>
                          <a:spcPts val="0"/>
                        </a:spcAft>
                        <a:buClrTx/>
                        <a:buSzTx/>
                        <a:buFontTx/>
                        <a:buNone/>
                        <a:tabLst/>
                        <a:defRPr/>
                      </a:pPr>
                      <a:r>
                        <a:rPr lang="en-US" sz="1400" b="1" kern="1200">
                          <a:solidFill>
                            <a:srgbClr val="63C7CA"/>
                          </a:solidFill>
                          <a:effectLst/>
                          <a:latin typeface="Calibri" panose="020F0502020204030204" pitchFamily="34" charset="0"/>
                          <a:ea typeface="Calibri" panose="020F0502020204030204" pitchFamily="34" charset="0"/>
                          <a:cs typeface="Arial" panose="020B0604020202020204" pitchFamily="34" charset="0"/>
                        </a:rPr>
                        <a:t>associations </a:t>
                      </a:r>
                      <a:endParaRPr lang="en-LB" sz="1400" b="1" kern="1200">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tc>
                  <a:txBody>
                    <a:bodyPr/>
                    <a:lstStyle/>
                    <a:p>
                      <a:pPr marL="226695" indent="-226695" algn="ctr">
                        <a:lnSpc>
                          <a:spcPts val="1280"/>
                        </a:lnSpc>
                        <a:spcBef>
                          <a:spcPts val="0"/>
                        </a:spcBef>
                        <a:spcAft>
                          <a:spcPts val="0"/>
                        </a:spcAft>
                      </a:pPr>
                      <a:r>
                        <a:rPr lang="en-GB" sz="1400" b="1">
                          <a:solidFill>
                            <a:srgbClr val="63C7CA"/>
                          </a:solidFill>
                          <a:effectLst/>
                          <a:latin typeface="Calibri" panose="020F0502020204030204" pitchFamily="34" charset="0"/>
                          <a:ea typeface="Calibri" panose="020F0502020204030204" pitchFamily="34" charset="0"/>
                          <a:cs typeface="Calibri" panose="020F0502020204030204" pitchFamily="34" charset="0"/>
                        </a:rPr>
                        <a:t>Sectoral</a:t>
                      </a:r>
                    </a:p>
                    <a:p>
                      <a:pPr marL="226695" indent="-226695" algn="ctr">
                        <a:lnSpc>
                          <a:spcPts val="1280"/>
                        </a:lnSpc>
                        <a:spcBef>
                          <a:spcPts val="0"/>
                        </a:spcBef>
                        <a:spcAft>
                          <a:spcPts val="0"/>
                        </a:spcAft>
                      </a:pPr>
                      <a:r>
                        <a:rPr lang="en-GB" sz="1400" b="1">
                          <a:solidFill>
                            <a:srgbClr val="63C7CA"/>
                          </a:solidFill>
                          <a:effectLst/>
                          <a:latin typeface="Calibri" panose="020F0502020204030204" pitchFamily="34" charset="0"/>
                          <a:ea typeface="Calibri" panose="020F0502020204030204" pitchFamily="34" charset="0"/>
                          <a:cs typeface="Calibri" panose="020F0502020204030204" pitchFamily="34" charset="0"/>
                        </a:rPr>
                        <a:t>Expert</a:t>
                      </a:r>
                    </a:p>
                    <a:p>
                      <a:pPr marL="226695" indent="-226695" algn="ctr">
                        <a:lnSpc>
                          <a:spcPts val="1280"/>
                        </a:lnSpc>
                        <a:spcBef>
                          <a:spcPts val="0"/>
                        </a:spcBef>
                        <a:spcAft>
                          <a:spcPts val="0"/>
                        </a:spcAft>
                      </a:pPr>
                      <a:r>
                        <a:rPr lang="en-GB" sz="1400" b="1">
                          <a:solidFill>
                            <a:srgbClr val="63C7CA"/>
                          </a:solidFill>
                          <a:effectLst/>
                          <a:latin typeface="Calibri" panose="020F0502020204030204" pitchFamily="34" charset="0"/>
                          <a:ea typeface="Calibri" panose="020F0502020204030204" pitchFamily="34" charset="0"/>
                          <a:cs typeface="Calibri" panose="020F0502020204030204" pitchFamily="34" charset="0"/>
                        </a:rPr>
                        <a:t>councils </a:t>
                      </a:r>
                      <a:endParaRPr lang="en-LB" sz="1400">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extLst>
                  <a:ext uri="{0D108BD9-81ED-4DB2-BD59-A6C34878D82A}">
                    <a16:rowId xmlns:a16="http://schemas.microsoft.com/office/drawing/2014/main" val="297222362"/>
                  </a:ext>
                </a:extLst>
              </a:tr>
              <a:tr h="462453">
                <a:tc gridSpan="5">
                  <a:txBody>
                    <a:bodyPr/>
                    <a:lstStyle/>
                    <a:p>
                      <a:pPr marL="226695" marR="0" indent="-226695" algn="just" defTabSz="2072941" rtl="0" eaLnBrk="1" fontAlgn="auto" latinLnBrk="0" hangingPunct="1">
                        <a:lnSpc>
                          <a:spcPct val="100000"/>
                        </a:lnSpc>
                        <a:spcBef>
                          <a:spcPts val="480"/>
                        </a:spcBef>
                        <a:spcAft>
                          <a:spcPts val="600"/>
                        </a:spcAft>
                        <a:buClrTx/>
                        <a:buSzTx/>
                        <a:buFontTx/>
                        <a:buNone/>
                        <a:tabLst/>
                        <a:defRPr/>
                      </a:pPr>
                      <a:r>
                        <a:rPr lang="en-GB" sz="1400" b="1" kern="1200">
                          <a:solidFill>
                            <a:srgbClr val="63C7CA"/>
                          </a:solidFill>
                          <a:effectLst/>
                          <a:latin typeface="Calibri" panose="020F0502020204030204" pitchFamily="34" charset="0"/>
                          <a:cs typeface="Calibri" panose="020F0502020204030204" pitchFamily="34" charset="0"/>
                        </a:rPr>
                        <a:t>2. Development, implementation, and provision of study programs (SP) </a:t>
                      </a:r>
                      <a:endParaRPr lang="en-LB" sz="1400" b="1" kern="1200">
                        <a:solidFill>
                          <a:srgbClr val="63C7CA"/>
                        </a:solidFill>
                        <a:effectLst/>
                        <a:latin typeface="Calibri" panose="020F0502020204030204" pitchFamily="34" charset="0"/>
                        <a:cs typeface="Calibri" panose="020F0502020204030204" pitchFamily="34" charset="0"/>
                      </a:endParaRPr>
                    </a:p>
                  </a:txBody>
                  <a:tcPr marL="68580" marR="68580" marT="0" marB="0" anchor="ctr">
                    <a:solidFill>
                      <a:srgbClr val="8A206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226695" indent="-226695" algn="just">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Chesbrough, 2003</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180058725"/>
                  </a:ext>
                </a:extLst>
              </a:tr>
              <a:tr h="794568">
                <a:tc>
                  <a:txBody>
                    <a:bodyPr/>
                    <a:lstStyle/>
                    <a:p>
                      <a:pPr marL="11113" marR="0" indent="-11113" algn="l"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SP development that ensures </a:t>
                      </a:r>
                      <a:r>
                        <a:rPr lang="en-US"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development</a:t>
                      </a:r>
                      <a:r>
                        <a:rPr lang="en-US" sz="1100" b="0"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 </a:t>
                      </a: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of STEM knowledge and 21st century skills, involves good teachers and attracts many students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p>
                  </a:txBody>
                  <a:tcPr marL="68580" marR="68580" marT="0" marB="0" anchor="ctr">
                    <a:solidFill>
                      <a:srgbClr val="8A2061"/>
                    </a:solidFill>
                  </a:tcPr>
                </a:tc>
                <a:tc>
                  <a:txBody>
                    <a:bodyPr/>
                    <a:lstStyle/>
                    <a:p>
                      <a:pPr marL="7938" marR="0" lvl="0" indent="-7938"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indent="-11113" algn="ctr">
                        <a:lnSpc>
                          <a:spcPct val="100000"/>
                        </a:lnSpc>
                        <a:spcBef>
                          <a:spcPts val="480"/>
                        </a:spcBef>
                        <a:spcAft>
                          <a:spcPts val="600"/>
                        </a:spcAft>
                        <a:tabLst/>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endPar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423838952"/>
                  </a:ext>
                </a:extLst>
              </a:tr>
              <a:tr h="407773">
                <a:tc>
                  <a:txBody>
                    <a:bodyPr/>
                    <a:lstStyle/>
                    <a:p>
                      <a:pPr marL="7938" marR="0" indent="0" algn="l"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Licencing and accreditation of SP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p>
                  </a:txBody>
                  <a:tcPr marL="68580" marR="68580" marT="0" marB="0" anchor="ctr">
                    <a:solidFill>
                      <a:srgbClr val="8A2061"/>
                    </a:solidFill>
                  </a:tcPr>
                </a:tc>
                <a:tc>
                  <a:txBody>
                    <a:bodyPr/>
                    <a:lstStyle/>
                    <a:p>
                      <a:pPr marL="7938" marR="0" lvl="0" indent="0"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indent="-11113" algn="ctr">
                        <a:lnSpc>
                          <a:spcPct val="100000"/>
                        </a:lnSpc>
                        <a:spcBef>
                          <a:spcPts val="480"/>
                        </a:spcBef>
                        <a:spcAft>
                          <a:spcPts val="600"/>
                        </a:spcAft>
                        <a:tabLst/>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marR="0" lvl="0" indent="-226695" algn="ctr" defTabSz="2072941" rtl="0" eaLnBrk="1" fontAlgn="auto" latinLnBrk="0" hangingPunct="1">
                        <a:lnSpc>
                          <a:spcPct val="100000"/>
                        </a:lnSpc>
                        <a:spcBef>
                          <a:spcPts val="480"/>
                        </a:spcBef>
                        <a:spcAft>
                          <a:spcPts val="60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1979314843"/>
                  </a:ext>
                </a:extLst>
              </a:tr>
              <a:tr h="446049">
                <a:tc>
                  <a:txBody>
                    <a:bodyPr/>
                    <a:lstStyle/>
                    <a:p>
                      <a:pPr marL="9525" marR="0" indent="-9525" algn="l" defTabSz="2072941" rtl="0" eaLnBrk="1" fontAlgn="auto" latinLnBrk="0" hangingPunct="1">
                        <a:lnSpc>
                          <a:spcPct val="100000"/>
                        </a:lnSpc>
                        <a:spcBef>
                          <a:spcPts val="0"/>
                        </a:spcBef>
                        <a:spcAft>
                          <a:spcPts val="0"/>
                        </a:spcAft>
                        <a:buClrTx/>
                        <a:buSzTx/>
                        <a:buFontTx/>
                        <a:buNone/>
                        <a:tabLst/>
                        <a:defRPr/>
                      </a:pPr>
                      <a:r>
                        <a:rPr lang="en-US"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Teaching methods </a:t>
                      </a: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to develop 21st century skills </a:t>
                      </a: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p>
                  </a:txBody>
                  <a:tcPr marL="68580" marR="68580" marT="0" marB="0" anchor="ctr">
                    <a:solidFill>
                      <a:srgbClr val="8A2061"/>
                    </a:solidFill>
                  </a:tcPr>
                </a:tc>
                <a:tc>
                  <a:txBody>
                    <a:bodyPr/>
                    <a:lstStyle/>
                    <a:p>
                      <a:pPr marL="7938" marR="0" lvl="0" indent="0"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marR="0" lvl="0" indent="-11113" algn="ctr" defTabSz="2072941" rtl="0" eaLnBrk="1" fontAlgn="auto" latinLnBrk="0" hangingPunct="1">
                        <a:lnSpc>
                          <a:spcPct val="100000"/>
                        </a:lnSpc>
                        <a:spcBef>
                          <a:spcPts val="480"/>
                        </a:spcBef>
                        <a:spcAft>
                          <a:spcPts val="600"/>
                        </a:spcAft>
                        <a:buClrTx/>
                        <a:buSzTx/>
                        <a:buFontTx/>
                        <a:buNone/>
                        <a:tabLst/>
                        <a:defRPr/>
                      </a:pPr>
                      <a:endPar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marR="0" lvl="0" indent="-226695" algn="ctr" defTabSz="2072941" rtl="0" eaLnBrk="1" fontAlgn="auto" latinLnBrk="0" hangingPunct="1">
                        <a:lnSpc>
                          <a:spcPct val="100000"/>
                        </a:lnSpc>
                        <a:spcBef>
                          <a:spcPts val="480"/>
                        </a:spcBef>
                        <a:spcAft>
                          <a:spcPts val="600"/>
                        </a:spcAft>
                        <a:buClrTx/>
                        <a:buSzTx/>
                        <a:buFontTx/>
                        <a:buNone/>
                        <a:tabLst/>
                        <a:defRPr/>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1446138347"/>
                  </a:ext>
                </a:extLst>
              </a:tr>
              <a:tr h="647605">
                <a:tc>
                  <a:txBody>
                    <a:bodyPr/>
                    <a:lstStyle/>
                    <a:p>
                      <a:pPr marL="7938" indent="0" algn="l">
                        <a:lnSpc>
                          <a:spcPct val="100000"/>
                        </a:lnSpc>
                        <a:spcBef>
                          <a:spcPts val="1400"/>
                        </a:spcBef>
                        <a:spcAft>
                          <a:spcPts val="480"/>
                        </a:spcAft>
                        <a:tabLst/>
                      </a:pPr>
                      <a:r>
                        <a:rPr lang="en-GB"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Guest lectures </a:t>
                      </a: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about the industry and practical application of knowledge, lecturers of study courses</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p>
                  </a:txBody>
                  <a:tcPr marL="68580" marR="68580" marT="0" marB="0" anchor="ctr">
                    <a:solidFill>
                      <a:srgbClr val="8A2061"/>
                    </a:solidFill>
                  </a:tcPr>
                </a:tc>
                <a:tc>
                  <a:txBody>
                    <a:bodyPr/>
                    <a:lstStyle/>
                    <a:p>
                      <a:pPr marL="7938" marR="0" lvl="0" indent="0"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indent="-11113" algn="ctr">
                        <a:lnSpc>
                          <a:spcPct val="100000"/>
                        </a:lnSpc>
                        <a:spcBef>
                          <a:spcPts val="480"/>
                        </a:spcBef>
                        <a:spcAft>
                          <a:spcPts val="600"/>
                        </a:spcAft>
                        <a:tabLst/>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2006356078"/>
                  </a:ext>
                </a:extLst>
              </a:tr>
              <a:tr h="549795">
                <a:tc>
                  <a:txBody>
                    <a:bodyPr/>
                    <a:lstStyle/>
                    <a:p>
                      <a:pPr marL="11113" indent="0" algn="l">
                        <a:lnSpc>
                          <a:spcPct val="107000"/>
                        </a:lnSpc>
                        <a:spcBef>
                          <a:spcPts val="1400"/>
                        </a:spcBef>
                        <a:spcAft>
                          <a:spcPts val="480"/>
                        </a:spcAft>
                        <a:tabLst/>
                      </a:pPr>
                      <a:r>
                        <a:rPr lang="en-GB"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Research, development of doctoral thesis</a:t>
                      </a:r>
                      <a:endParaRPr lang="en-LB" sz="1100" b="1">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tc>
                  <a:txBody>
                    <a:bodyPr/>
                    <a:lstStyle/>
                    <a:p>
                      <a:pPr marL="226695" marR="0" lvl="0" indent="-226695" algn="ctr" defTabSz="2072941" rtl="0" eaLnBrk="1" fontAlgn="auto" latinLnBrk="0" hangingPunct="1">
                        <a:lnSpc>
                          <a:spcPct val="100000"/>
                        </a:lnSpc>
                        <a:spcBef>
                          <a:spcPts val="480"/>
                        </a:spcBef>
                        <a:spcAft>
                          <a:spcPts val="600"/>
                        </a:spcAft>
                        <a:buClrTx/>
                        <a:buSzTx/>
                        <a:buFontTx/>
                        <a:buNone/>
                        <a:tabLst/>
                        <a:defRPr/>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p>
                  </a:txBody>
                  <a:tcPr marL="68580" marR="68580" marT="0" marB="0" anchor="ctr">
                    <a:solidFill>
                      <a:srgbClr val="8A2061"/>
                    </a:solidFill>
                  </a:tcPr>
                </a:tc>
                <a:tc>
                  <a:txBody>
                    <a:bodyPr/>
                    <a:lstStyle/>
                    <a:p>
                      <a:pPr marL="7938" marR="0" lvl="0" indent="0"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marR="0" lvl="0" indent="-11113" algn="ctr" defTabSz="2072941" rtl="0" eaLnBrk="1" fontAlgn="auto" latinLnBrk="0" hangingPunct="1">
                        <a:lnSpc>
                          <a:spcPct val="100000"/>
                        </a:lnSpc>
                        <a:spcBef>
                          <a:spcPts val="480"/>
                        </a:spcBef>
                        <a:spcAft>
                          <a:spcPts val="60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2578183324"/>
                  </a:ext>
                </a:extLst>
              </a:tr>
              <a:tr h="1023800">
                <a:tc>
                  <a:txBody>
                    <a:bodyPr/>
                    <a:lstStyle/>
                    <a:p>
                      <a:pPr marL="7938" marR="0" indent="0" algn="l" defTabSz="2072941" rtl="0" eaLnBrk="1" fontAlgn="auto" latinLnBrk="0" hangingPunct="1">
                        <a:lnSpc>
                          <a:spcPct val="100000"/>
                        </a:lnSpc>
                        <a:spcBef>
                          <a:spcPts val="1400"/>
                        </a:spcBef>
                        <a:spcAft>
                          <a:spcPts val="48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Involvement of students in </a:t>
                      </a:r>
                      <a:r>
                        <a:rPr lang="en-US"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technology transfer,</a:t>
                      </a: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 development </a:t>
                      </a:r>
                      <a:r>
                        <a:rPr lang="en-US"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of innovative products,</a:t>
                      </a: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 problem-solving for employers, developing students' innovation and entrepreneurial abilities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marR="0" lvl="0" indent="-226695" algn="ctr" defTabSz="2072941" rtl="0" eaLnBrk="1" fontAlgn="auto" latinLnBrk="0" hangingPunct="1">
                        <a:lnSpc>
                          <a:spcPct val="100000"/>
                        </a:lnSpc>
                        <a:spcBef>
                          <a:spcPts val="480"/>
                        </a:spcBef>
                        <a:spcAft>
                          <a:spcPts val="600"/>
                        </a:spcAft>
                        <a:buClrTx/>
                        <a:buSzTx/>
                        <a:buFontTx/>
                        <a:buNone/>
                        <a:tabLst/>
                        <a:defRPr/>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p>
                  </a:txBody>
                  <a:tcPr marL="68580" marR="68580" marT="0" marB="0" anchor="ctr">
                    <a:solidFill>
                      <a:srgbClr val="8A2061"/>
                    </a:solidFill>
                  </a:tcPr>
                </a:tc>
                <a:tc>
                  <a:txBody>
                    <a:bodyPr/>
                    <a:lstStyle/>
                    <a:p>
                      <a:pPr marL="7938" marR="0" lvl="0" indent="0"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marR="0" lvl="0" indent="-11113" algn="ctr" defTabSz="2072941" rtl="0" eaLnBrk="1" fontAlgn="auto" latinLnBrk="0" hangingPunct="1">
                        <a:lnSpc>
                          <a:spcPct val="100000"/>
                        </a:lnSpc>
                        <a:spcBef>
                          <a:spcPts val="480"/>
                        </a:spcBef>
                        <a:spcAft>
                          <a:spcPts val="60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2706089253"/>
                  </a:ext>
                </a:extLst>
              </a:tr>
              <a:tr h="412595">
                <a:tc>
                  <a:txBody>
                    <a:bodyPr/>
                    <a:lstStyle/>
                    <a:p>
                      <a:pPr marL="7938" indent="0" algn="l">
                        <a:lnSpc>
                          <a:spcPct val="100000"/>
                        </a:lnSpc>
                        <a:spcBef>
                          <a:spcPts val="1400"/>
                        </a:spcBef>
                        <a:spcAft>
                          <a:spcPts val="480"/>
                        </a:spcAft>
                        <a:tabLst/>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Provision of </a:t>
                      </a:r>
                      <a:r>
                        <a:rPr lang="en-US"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traineeships</a:t>
                      </a: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 for students, dual study programmes</a:t>
                      </a:r>
                    </a:p>
                  </a:txBody>
                  <a:tcPr marL="68580" marR="68580" marT="0" marB="0" anchor="ctr">
                    <a:solidFill>
                      <a:srgbClr val="8A2061"/>
                    </a:solidFill>
                  </a:tcPr>
                </a:tc>
                <a:tc>
                  <a:txBody>
                    <a:bodyPr/>
                    <a:lstStyle/>
                    <a:p>
                      <a:pPr marL="226695" marR="0" lvl="0" indent="-226695" algn="ctr" defTabSz="2072941" rtl="0" eaLnBrk="1" fontAlgn="auto" latinLnBrk="0" hangingPunct="1">
                        <a:lnSpc>
                          <a:spcPct val="100000"/>
                        </a:lnSpc>
                        <a:spcBef>
                          <a:spcPts val="480"/>
                        </a:spcBef>
                        <a:spcAft>
                          <a:spcPts val="600"/>
                        </a:spcAft>
                        <a:buClrTx/>
                        <a:buSzTx/>
                        <a:buFontTx/>
                        <a:buNone/>
                        <a:tabLst/>
                        <a:defRPr/>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p>
                  </a:txBody>
                  <a:tcPr marL="68580" marR="68580" marT="0" marB="0" anchor="ctr">
                    <a:solidFill>
                      <a:srgbClr val="8A2061"/>
                    </a:solidFill>
                  </a:tcPr>
                </a:tc>
                <a:tc>
                  <a:txBody>
                    <a:bodyPr/>
                    <a:lstStyle/>
                    <a:p>
                      <a:pPr marL="7938" marR="0" lvl="0" indent="0"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marR="0" lvl="0" indent="-11113" algn="ctr" defTabSz="2072941" rtl="0" eaLnBrk="1" fontAlgn="auto" latinLnBrk="0" hangingPunct="1">
                        <a:lnSpc>
                          <a:spcPct val="100000"/>
                        </a:lnSpc>
                        <a:spcBef>
                          <a:spcPts val="480"/>
                        </a:spcBef>
                        <a:spcAft>
                          <a:spcPts val="60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984510557"/>
                  </a:ext>
                </a:extLst>
              </a:tr>
              <a:tr h="824891">
                <a:tc>
                  <a:txBody>
                    <a:bodyPr/>
                    <a:lstStyle/>
                    <a:p>
                      <a:pPr marL="7938" marR="0" indent="0" algn="l" defTabSz="2072941" rtl="0" eaLnBrk="1" fontAlgn="auto" latinLnBrk="0" hangingPunct="1">
                        <a:lnSpc>
                          <a:spcPct val="100000"/>
                        </a:lnSpc>
                        <a:spcBef>
                          <a:spcPts val="1400"/>
                        </a:spcBef>
                        <a:spcAft>
                          <a:spcPts val="48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Extra curriculum activities that provide </a:t>
                      </a:r>
                      <a:r>
                        <a:rPr lang="en-US"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other practical experience</a:t>
                      </a:r>
                      <a:r>
                        <a:rPr lang="en-US"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(excursions to</a:t>
                      </a:r>
                      <a:r>
                        <a:rPr lang="en-US"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companies, practical seminars, WSs, hackathons, simulations etc.)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marR="0" lvl="0" indent="-226695" algn="ctr" defTabSz="2072941" rtl="0" eaLnBrk="1" fontAlgn="auto" latinLnBrk="0" hangingPunct="1">
                        <a:lnSpc>
                          <a:spcPct val="100000"/>
                        </a:lnSpc>
                        <a:spcBef>
                          <a:spcPts val="480"/>
                        </a:spcBef>
                        <a:spcAft>
                          <a:spcPts val="60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7938" marR="0" lvl="0" indent="0" algn="ctr" defTabSz="2072941" rtl="0" eaLnBrk="1" fontAlgn="auto" latinLnBrk="0" hangingPunct="1">
                        <a:lnSpc>
                          <a:spcPct val="100000"/>
                        </a:lnSpc>
                        <a:spcBef>
                          <a:spcPts val="0"/>
                        </a:spcBef>
                        <a:spcAft>
                          <a:spcPts val="0"/>
                        </a:spcAft>
                        <a:buClrTx/>
                        <a:buSzTx/>
                        <a:buFontTx/>
                        <a:buNone/>
                        <a:tabLst/>
                        <a:defRPr/>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p>
                  </a:txBody>
                  <a:tcPr marL="68580" marR="68580" marT="0" marB="0" anchor="ctr">
                    <a:solidFill>
                      <a:srgbClr val="8A2061"/>
                    </a:solidFill>
                  </a:tcPr>
                </a:tc>
                <a:tc>
                  <a:txBody>
                    <a:bodyPr/>
                    <a:lstStyle/>
                    <a:p>
                      <a:pPr marL="11113" marR="0" lvl="0" indent="-11113" algn="ctr" defTabSz="2072941" rtl="0" eaLnBrk="1" fontAlgn="auto" latinLnBrk="0" hangingPunct="1">
                        <a:lnSpc>
                          <a:spcPct val="100000"/>
                        </a:lnSpc>
                        <a:spcBef>
                          <a:spcPts val="480"/>
                        </a:spcBef>
                        <a:spcAft>
                          <a:spcPts val="60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812212750"/>
                  </a:ext>
                </a:extLst>
              </a:tr>
              <a:tr h="603177">
                <a:tc>
                  <a:txBody>
                    <a:bodyPr/>
                    <a:lstStyle/>
                    <a:p>
                      <a:pPr marL="7938" marR="0" indent="0" algn="l" defTabSz="2072941" rtl="0" eaLnBrk="1" fontAlgn="auto" latinLnBrk="0" hangingPunct="1">
                        <a:lnSpc>
                          <a:spcPct val="100000"/>
                        </a:lnSpc>
                        <a:spcBef>
                          <a:spcPts val="1400"/>
                        </a:spcBef>
                        <a:spcAft>
                          <a:spcPts val="48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Development </a:t>
                      </a:r>
                      <a:r>
                        <a:rPr lang="en-US"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of final thesis</a:t>
                      </a: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 offering topics for coursework and challenges for tasks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marR="0" lvl="0" indent="-226695" algn="ctr" defTabSz="2072941" rtl="0" eaLnBrk="1" fontAlgn="auto" latinLnBrk="0" hangingPunct="1">
                        <a:lnSpc>
                          <a:spcPct val="100000"/>
                        </a:lnSpc>
                        <a:spcBef>
                          <a:spcPts val="480"/>
                        </a:spcBef>
                        <a:spcAft>
                          <a:spcPts val="600"/>
                        </a:spcAft>
                        <a:buClrTx/>
                        <a:buSzTx/>
                        <a:buFontTx/>
                        <a:buNone/>
                        <a:tabLst/>
                        <a:defRPr/>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p>
                  </a:txBody>
                  <a:tcPr marL="68580" marR="68580" marT="0" marB="0" anchor="ctr">
                    <a:solidFill>
                      <a:srgbClr val="8A2061"/>
                    </a:solidFill>
                  </a:tcPr>
                </a:tc>
                <a:tc>
                  <a:txBody>
                    <a:bodyPr/>
                    <a:lstStyle/>
                    <a:p>
                      <a:pPr marL="7938" marR="0" lvl="0" indent="0"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marR="0" lvl="0" indent="-11113" algn="ctr" defTabSz="2072941" rtl="0" eaLnBrk="1" fontAlgn="auto" latinLnBrk="0" hangingPunct="1">
                        <a:lnSpc>
                          <a:spcPct val="100000"/>
                        </a:lnSpc>
                        <a:spcBef>
                          <a:spcPts val="480"/>
                        </a:spcBef>
                        <a:spcAft>
                          <a:spcPts val="60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293180611"/>
                  </a:ext>
                </a:extLst>
              </a:tr>
              <a:tr h="408319">
                <a:tc>
                  <a:txBody>
                    <a:bodyPr/>
                    <a:lstStyle/>
                    <a:p>
                      <a:pPr marL="7938" indent="0" algn="l">
                        <a:lnSpc>
                          <a:spcPct val="100000"/>
                        </a:lnSpc>
                        <a:spcBef>
                          <a:spcPts val="1400"/>
                        </a:spcBef>
                        <a:spcAft>
                          <a:spcPts val="480"/>
                        </a:spcAft>
                        <a:tabLst/>
                      </a:pPr>
                      <a:r>
                        <a:rPr lang="en-US"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Defence </a:t>
                      </a: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of theses and final examination</a:t>
                      </a:r>
                    </a:p>
                  </a:txBody>
                  <a:tcPr marL="68580" marR="68580" marT="0" marB="0" anchor="ctr">
                    <a:solidFill>
                      <a:srgbClr val="8A2061"/>
                    </a:solidFill>
                  </a:tcPr>
                </a:tc>
                <a:tc>
                  <a:txBody>
                    <a:bodyPr/>
                    <a:lstStyle/>
                    <a:p>
                      <a:pPr marL="226695" marR="0" lvl="0" indent="-226695" algn="ctr" defTabSz="2072941" rtl="0" eaLnBrk="1" fontAlgn="auto" latinLnBrk="0" hangingPunct="1">
                        <a:lnSpc>
                          <a:spcPct val="100000"/>
                        </a:lnSpc>
                        <a:spcBef>
                          <a:spcPts val="480"/>
                        </a:spcBef>
                        <a:spcAft>
                          <a:spcPts val="600"/>
                        </a:spcAft>
                        <a:buClrTx/>
                        <a:buSzTx/>
                        <a:buFontTx/>
                        <a:buNone/>
                        <a:tabLst/>
                        <a:defRPr/>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p>
                  </a:txBody>
                  <a:tcPr marL="68580" marR="68580" marT="0" marB="0" anchor="ctr">
                    <a:solidFill>
                      <a:srgbClr val="8A2061"/>
                    </a:solidFill>
                  </a:tcPr>
                </a:tc>
                <a:tc>
                  <a:txBody>
                    <a:bodyPr/>
                    <a:lstStyle/>
                    <a:p>
                      <a:pPr marL="7938" marR="0" lvl="0" indent="0"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marR="0" lvl="0" indent="-11113" algn="ctr" defTabSz="2072941" rtl="0" eaLnBrk="1" fontAlgn="auto" latinLnBrk="0" hangingPunct="1">
                        <a:lnSpc>
                          <a:spcPct val="100000"/>
                        </a:lnSpc>
                        <a:spcBef>
                          <a:spcPts val="480"/>
                        </a:spcBef>
                        <a:spcAft>
                          <a:spcPts val="60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2065029401"/>
                  </a:ext>
                </a:extLst>
              </a:tr>
              <a:tr h="370702">
                <a:tc>
                  <a:txBody>
                    <a:bodyPr/>
                    <a:lstStyle/>
                    <a:p>
                      <a:pPr marL="7938" marR="0" indent="0" algn="l" defTabSz="2072941" rtl="0" eaLnBrk="1" fontAlgn="auto" latinLnBrk="0" hangingPunct="1">
                        <a:lnSpc>
                          <a:spcPct val="100000"/>
                        </a:lnSpc>
                        <a:spcBef>
                          <a:spcPts val="1400"/>
                        </a:spcBef>
                        <a:spcAft>
                          <a:spcPts val="48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Addressing student </a:t>
                      </a:r>
                      <a:r>
                        <a:rPr lang="en-US"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drop-out </a:t>
                      </a:r>
                      <a:endParaRPr lang="en-LB"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marR="0" lvl="0" indent="-226695" algn="ctr" defTabSz="2072941" rtl="0" eaLnBrk="1" fontAlgn="auto" latinLnBrk="0" hangingPunct="1">
                        <a:lnSpc>
                          <a:spcPct val="100000"/>
                        </a:lnSpc>
                        <a:spcBef>
                          <a:spcPts val="480"/>
                        </a:spcBef>
                        <a:spcAft>
                          <a:spcPts val="600"/>
                        </a:spcAft>
                        <a:buClrTx/>
                        <a:buSzTx/>
                        <a:buFontTx/>
                        <a:buNone/>
                        <a:tabLst/>
                        <a:defRPr/>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p>
                  </a:txBody>
                  <a:tcPr marL="68580" marR="68580" marT="0" marB="0" anchor="ctr">
                    <a:solidFill>
                      <a:srgbClr val="8A2061"/>
                    </a:solidFill>
                  </a:tcPr>
                </a:tc>
                <a:tc>
                  <a:txBody>
                    <a:bodyPr/>
                    <a:lstStyle/>
                    <a:p>
                      <a:pPr marL="7938" marR="0" lvl="0" indent="0" algn="ctr" defTabSz="2072941" rtl="0" eaLnBrk="1" fontAlgn="auto" latinLnBrk="0" hangingPunct="1">
                        <a:lnSpc>
                          <a:spcPct val="100000"/>
                        </a:lnSpc>
                        <a:spcBef>
                          <a:spcPts val="0"/>
                        </a:spcBef>
                        <a:spcAft>
                          <a:spcPts val="0"/>
                        </a:spcAft>
                        <a:buClrTx/>
                        <a:buSzTx/>
                        <a:buFontTx/>
                        <a:buNone/>
                        <a:tabLst/>
                        <a:defRPr/>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marR="0" lvl="0" indent="-11113" algn="ctr" defTabSz="2072941" rtl="0" eaLnBrk="1" fontAlgn="auto" latinLnBrk="0" hangingPunct="1">
                        <a:lnSpc>
                          <a:spcPct val="100000"/>
                        </a:lnSpc>
                        <a:spcBef>
                          <a:spcPts val="480"/>
                        </a:spcBef>
                        <a:spcAft>
                          <a:spcPts val="600"/>
                        </a:spcAft>
                        <a:buClrTx/>
                        <a:buSzTx/>
                        <a:buFontTx/>
                        <a:buNone/>
                        <a:tabLst/>
                        <a:defRPr/>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449539454"/>
                  </a:ext>
                </a:extLst>
              </a:tr>
              <a:tr h="754386">
                <a:tc>
                  <a:txBody>
                    <a:bodyPr/>
                    <a:lstStyle/>
                    <a:p>
                      <a:pPr marL="7938" marR="0" indent="0" algn="l" defTabSz="2072941" rtl="0" eaLnBrk="1" fontAlgn="auto" latinLnBrk="0" hangingPunct="1">
                        <a:lnSpc>
                          <a:spcPct val="100000"/>
                        </a:lnSpc>
                        <a:spcBef>
                          <a:spcPts val="1400"/>
                        </a:spcBef>
                        <a:spcAft>
                          <a:spcPts val="48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Providing </a:t>
                      </a:r>
                      <a:r>
                        <a:rPr lang="en-US"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non-financial support</a:t>
                      </a: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 to students, including </a:t>
                      </a:r>
                      <a:r>
                        <a:rPr lang="en-US"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personal development,</a:t>
                      </a: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 study and career planning, individual plans, mentoring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marR="0" lvl="0" indent="-226695" algn="ctr" defTabSz="2072941" rtl="0" eaLnBrk="1" fontAlgn="auto" latinLnBrk="0" hangingPunct="1">
                        <a:lnSpc>
                          <a:spcPct val="100000"/>
                        </a:lnSpc>
                        <a:spcBef>
                          <a:spcPts val="480"/>
                        </a:spcBef>
                        <a:spcAft>
                          <a:spcPts val="600"/>
                        </a:spcAft>
                        <a:buClrTx/>
                        <a:buSzTx/>
                        <a:buFontTx/>
                        <a:buNone/>
                        <a:tabLst/>
                        <a:defRPr/>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p>
                  </a:txBody>
                  <a:tcPr marL="68580" marR="68580" marT="0" marB="0" anchor="ctr">
                    <a:solidFill>
                      <a:srgbClr val="8A2061"/>
                    </a:solidFill>
                  </a:tcPr>
                </a:tc>
                <a:tc>
                  <a:txBody>
                    <a:bodyPr/>
                    <a:lstStyle/>
                    <a:p>
                      <a:pPr marL="7938" marR="0" lvl="0" indent="0"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marR="0" lvl="0" indent="-11113" algn="ctr" defTabSz="2072941" rtl="0" eaLnBrk="1" fontAlgn="auto" latinLnBrk="0" hangingPunct="1">
                        <a:lnSpc>
                          <a:spcPct val="100000"/>
                        </a:lnSpc>
                        <a:spcBef>
                          <a:spcPts val="480"/>
                        </a:spcBef>
                        <a:spcAft>
                          <a:spcPts val="60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3111818392"/>
                  </a:ext>
                </a:extLst>
              </a:tr>
              <a:tr h="458335">
                <a:tc>
                  <a:txBody>
                    <a:bodyPr/>
                    <a:lstStyle/>
                    <a:p>
                      <a:pPr marL="7938" marR="0" indent="0" algn="l" defTabSz="2072941" rtl="0" eaLnBrk="1" fontAlgn="auto" latinLnBrk="0" hangingPunct="1">
                        <a:lnSpc>
                          <a:spcPct val="100000"/>
                        </a:lnSpc>
                        <a:spcBef>
                          <a:spcPts val="1400"/>
                        </a:spcBef>
                        <a:spcAft>
                          <a:spcPts val="480"/>
                        </a:spcAft>
                        <a:buClrTx/>
                        <a:buSzTx/>
                        <a:buFontTx/>
                        <a:buNone/>
                        <a:tabLst/>
                        <a:defRPr/>
                      </a:pPr>
                      <a:r>
                        <a:rPr lang="en-US"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Financial support </a:t>
                      </a: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to students, scholarships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marR="0" lvl="0" indent="-226695" algn="ctr" defTabSz="2072941" rtl="0" eaLnBrk="1" fontAlgn="auto" latinLnBrk="0" hangingPunct="1">
                        <a:lnSpc>
                          <a:spcPct val="100000"/>
                        </a:lnSpc>
                        <a:spcBef>
                          <a:spcPts val="480"/>
                        </a:spcBef>
                        <a:spcAft>
                          <a:spcPts val="600"/>
                        </a:spcAft>
                        <a:buClrTx/>
                        <a:buSzTx/>
                        <a:buFontTx/>
                        <a:buNone/>
                        <a:tabLst/>
                        <a:defRPr/>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p>
                  </a:txBody>
                  <a:tcPr marL="68580" marR="68580" marT="0" marB="0" anchor="ctr">
                    <a:solidFill>
                      <a:srgbClr val="8A2061"/>
                    </a:solidFill>
                  </a:tcPr>
                </a:tc>
                <a:tc>
                  <a:txBody>
                    <a:bodyPr/>
                    <a:lstStyle/>
                    <a:p>
                      <a:pPr marL="7938" marR="0" lvl="0" indent="0"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marR="0" lvl="0" indent="-11113" algn="ctr" defTabSz="2072941" rtl="0" eaLnBrk="1" fontAlgn="auto" latinLnBrk="0" hangingPunct="1">
                        <a:lnSpc>
                          <a:spcPct val="100000"/>
                        </a:lnSpc>
                        <a:spcBef>
                          <a:spcPts val="480"/>
                        </a:spcBef>
                        <a:spcAft>
                          <a:spcPts val="60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1389521330"/>
                  </a:ext>
                </a:extLst>
              </a:tr>
              <a:tr h="506627">
                <a:tc>
                  <a:txBody>
                    <a:bodyPr/>
                    <a:lstStyle/>
                    <a:p>
                      <a:pPr marL="7938" indent="0" algn="l">
                        <a:lnSpc>
                          <a:spcPct val="100000"/>
                        </a:lnSpc>
                        <a:spcBef>
                          <a:spcPts val="1400"/>
                        </a:spcBef>
                        <a:spcAft>
                          <a:spcPts val="480"/>
                        </a:spcAft>
                        <a:tabLst/>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Provision of study </a:t>
                      </a:r>
                      <a:r>
                        <a:rPr lang="en-US"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infrastructure</a:t>
                      </a: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 and </a:t>
                      </a:r>
                      <a:r>
                        <a:rPr lang="en-US"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materials</a:t>
                      </a:r>
                    </a:p>
                  </a:txBody>
                  <a:tcPr marL="68580" marR="68580" marT="0" marB="0" anchor="ctr">
                    <a:solidFill>
                      <a:srgbClr val="8A2061"/>
                    </a:solidFill>
                  </a:tcPr>
                </a:tc>
                <a:tc>
                  <a:txBody>
                    <a:bodyPr/>
                    <a:lstStyle/>
                    <a:p>
                      <a:pPr marL="226695" marR="0" lvl="0" indent="-226695" algn="ctr" defTabSz="2072941" rtl="0" eaLnBrk="1" fontAlgn="auto" latinLnBrk="0" hangingPunct="1">
                        <a:lnSpc>
                          <a:spcPct val="100000"/>
                        </a:lnSpc>
                        <a:spcBef>
                          <a:spcPts val="480"/>
                        </a:spcBef>
                        <a:spcAft>
                          <a:spcPts val="600"/>
                        </a:spcAft>
                        <a:buClrTx/>
                        <a:buSzTx/>
                        <a:buFontTx/>
                        <a:buNone/>
                        <a:tabLst/>
                        <a:defRPr/>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p>
                  </a:txBody>
                  <a:tcPr marL="68580" marR="68580" marT="0" marB="0" anchor="ctr">
                    <a:solidFill>
                      <a:srgbClr val="8A2061"/>
                    </a:solidFill>
                  </a:tcPr>
                </a:tc>
                <a:tc>
                  <a:txBody>
                    <a:bodyPr/>
                    <a:lstStyle/>
                    <a:p>
                      <a:pPr marL="7938" marR="0" lvl="0" indent="0"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marR="0" lvl="0" indent="-11113" algn="ctr" defTabSz="2072941" rtl="0" eaLnBrk="1" fontAlgn="auto" latinLnBrk="0" hangingPunct="1">
                        <a:lnSpc>
                          <a:spcPct val="100000"/>
                        </a:lnSpc>
                        <a:spcBef>
                          <a:spcPts val="480"/>
                        </a:spcBef>
                        <a:spcAft>
                          <a:spcPts val="60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314862023"/>
                  </a:ext>
                </a:extLst>
              </a:tr>
            </a:tbl>
          </a:graphicData>
        </a:graphic>
      </p:graphicFrame>
    </p:spTree>
    <p:extLst>
      <p:ext uri="{BB962C8B-B14F-4D97-AF65-F5344CB8AC3E}">
        <p14:creationId xmlns:p14="http://schemas.microsoft.com/office/powerpoint/2010/main" val="3214608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6DCA463-6C29-84D9-28AA-D88FE3638612}"/>
              </a:ext>
            </a:extLst>
          </p:cNvPr>
          <p:cNvSpPr>
            <a:spLocks noGrp="1"/>
          </p:cNvSpPr>
          <p:nvPr>
            <p:ph type="sldNum" sz="quarter" idx="4"/>
          </p:nvPr>
        </p:nvSpPr>
        <p:spPr/>
        <p:txBody>
          <a:bodyPr/>
          <a:lstStyle/>
          <a:p>
            <a:fld id="{CB2079F2-58AF-ED44-82D7-E04B2F6FD686}" type="slidenum">
              <a:rPr lang="en-US" smtClean="0"/>
              <a:pPr/>
              <a:t>36</a:t>
            </a:fld>
            <a:endParaRPr lang="en-US" dirty="0"/>
          </a:p>
        </p:txBody>
      </p:sp>
      <p:sp>
        <p:nvSpPr>
          <p:cNvPr id="3" name="Text Placeholder 9">
            <a:extLst>
              <a:ext uri="{FF2B5EF4-FFF2-40B4-BE49-F238E27FC236}">
                <a16:creationId xmlns:a16="http://schemas.microsoft.com/office/drawing/2014/main" id="{E2A62EC4-3F82-A0AA-9295-62505891CBDB}"/>
              </a:ext>
            </a:extLst>
          </p:cNvPr>
          <p:cNvSpPr txBox="1">
            <a:spLocks/>
          </p:cNvSpPr>
          <p:nvPr/>
        </p:nvSpPr>
        <p:spPr>
          <a:xfrm>
            <a:off x="920496" y="8227104"/>
            <a:ext cx="5718683" cy="441883"/>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70510" algn="ctr">
              <a:lnSpc>
                <a:spcPct val="107000"/>
              </a:lnSpc>
              <a:spcBef>
                <a:spcPts val="1400"/>
              </a:spcBef>
              <a:spcAft>
                <a:spcPts val="600"/>
              </a:spcAft>
            </a:pPr>
            <a:r>
              <a:rPr lang="en-GB" b="1" i="1">
                <a:solidFill>
                  <a:srgbClr val="8A2061"/>
                </a:solidFill>
              </a:rPr>
              <a:t>Table 4.1. A model for higher education – industry co-operation to ensure the development of 21st century skills </a:t>
            </a:r>
            <a:endParaRPr lang="en-LB" b="1" i="1">
              <a:solidFill>
                <a:srgbClr val="8A2061"/>
              </a:solidFill>
            </a:endParaRPr>
          </a:p>
          <a:p>
            <a:pPr indent="-226695" algn="ctr"/>
            <a:endParaRPr lang="en-GB" i="1">
              <a:solidFill>
                <a:srgbClr val="8A2061"/>
              </a:solidFill>
            </a:endParaRPr>
          </a:p>
        </p:txBody>
      </p:sp>
      <p:graphicFrame>
        <p:nvGraphicFramePr>
          <p:cNvPr id="5" name="Table 4">
            <a:extLst>
              <a:ext uri="{FF2B5EF4-FFF2-40B4-BE49-F238E27FC236}">
                <a16:creationId xmlns:a16="http://schemas.microsoft.com/office/drawing/2014/main" id="{10DCC7D3-02FB-7FCB-1634-CFBA5AD030B9}"/>
              </a:ext>
            </a:extLst>
          </p:cNvPr>
          <p:cNvGraphicFramePr>
            <a:graphicFrameLocks noGrp="1"/>
          </p:cNvGraphicFramePr>
          <p:nvPr>
            <p:extLst>
              <p:ext uri="{D42A27DB-BD31-4B8C-83A1-F6EECF244321}">
                <p14:modId xmlns:p14="http://schemas.microsoft.com/office/powerpoint/2010/main" val="2828682386"/>
              </p:ext>
            </p:extLst>
          </p:nvPr>
        </p:nvGraphicFramePr>
        <p:xfrm>
          <a:off x="478583" y="787353"/>
          <a:ext cx="6627690" cy="7326571"/>
        </p:xfrm>
        <a:graphic>
          <a:graphicData uri="http://schemas.openxmlformats.org/drawingml/2006/table">
            <a:tbl>
              <a:tblPr firstRow="1" firstCol="1" bandRow="1">
                <a:tableStyleId>{5C22544A-7EE6-4342-B048-85BDC9FD1C3A}</a:tableStyleId>
              </a:tblPr>
              <a:tblGrid>
                <a:gridCol w="2502465">
                  <a:extLst>
                    <a:ext uri="{9D8B030D-6E8A-4147-A177-3AD203B41FA5}">
                      <a16:colId xmlns:a16="http://schemas.microsoft.com/office/drawing/2014/main" val="1731353426"/>
                    </a:ext>
                  </a:extLst>
                </a:gridCol>
                <a:gridCol w="925692">
                  <a:extLst>
                    <a:ext uri="{9D8B030D-6E8A-4147-A177-3AD203B41FA5}">
                      <a16:colId xmlns:a16="http://schemas.microsoft.com/office/drawing/2014/main" val="2271798706"/>
                    </a:ext>
                  </a:extLst>
                </a:gridCol>
                <a:gridCol w="999462">
                  <a:extLst>
                    <a:ext uri="{9D8B030D-6E8A-4147-A177-3AD203B41FA5}">
                      <a16:colId xmlns:a16="http://schemas.microsoft.com/office/drawing/2014/main" val="1246319408"/>
                    </a:ext>
                  </a:extLst>
                </a:gridCol>
                <a:gridCol w="1212496">
                  <a:extLst>
                    <a:ext uri="{9D8B030D-6E8A-4147-A177-3AD203B41FA5}">
                      <a16:colId xmlns:a16="http://schemas.microsoft.com/office/drawing/2014/main" val="3531681136"/>
                    </a:ext>
                  </a:extLst>
                </a:gridCol>
                <a:gridCol w="987575">
                  <a:extLst>
                    <a:ext uri="{9D8B030D-6E8A-4147-A177-3AD203B41FA5}">
                      <a16:colId xmlns:a16="http://schemas.microsoft.com/office/drawing/2014/main" val="3069623697"/>
                    </a:ext>
                  </a:extLst>
                </a:gridCol>
              </a:tblGrid>
              <a:tr h="637042">
                <a:tc>
                  <a:txBody>
                    <a:bodyPr/>
                    <a:lstStyle/>
                    <a:p>
                      <a:pPr marL="226695" indent="-226695" algn="ctr">
                        <a:lnSpc>
                          <a:spcPct val="107000"/>
                        </a:lnSpc>
                        <a:spcBef>
                          <a:spcPts val="480"/>
                        </a:spcBef>
                        <a:spcAft>
                          <a:spcPts val="600"/>
                        </a:spcAft>
                      </a:pPr>
                      <a:endParaRPr lang="en-LB" sz="1400">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tc>
                  <a:txBody>
                    <a:bodyPr/>
                    <a:lstStyle/>
                    <a:p>
                      <a:pPr marL="226695" indent="-226695" algn="ctr">
                        <a:lnSpc>
                          <a:spcPct val="107000"/>
                        </a:lnSpc>
                        <a:spcBef>
                          <a:spcPts val="480"/>
                        </a:spcBef>
                        <a:spcAft>
                          <a:spcPts val="600"/>
                        </a:spcAft>
                      </a:pPr>
                      <a:r>
                        <a:rPr lang="en-GB" sz="1400" b="1">
                          <a:solidFill>
                            <a:srgbClr val="63C7CA"/>
                          </a:solidFill>
                          <a:effectLst/>
                          <a:latin typeface="Calibri" panose="020F0502020204030204" pitchFamily="34" charset="0"/>
                          <a:ea typeface="Calibri" panose="020F0502020204030204" pitchFamily="34" charset="0"/>
                          <a:cs typeface="Calibri" panose="020F0502020204030204" pitchFamily="34" charset="0"/>
                        </a:rPr>
                        <a:t>HEIs </a:t>
                      </a:r>
                      <a:endParaRPr lang="en-LB" sz="1400">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tc>
                  <a:txBody>
                    <a:bodyPr/>
                    <a:lstStyle/>
                    <a:p>
                      <a:pPr marL="226695" marR="0" indent="-226695" algn="ctr" defTabSz="2072941" rtl="0" eaLnBrk="1" fontAlgn="auto" latinLnBrk="0" hangingPunct="1">
                        <a:lnSpc>
                          <a:spcPts val="1280"/>
                        </a:lnSpc>
                        <a:spcBef>
                          <a:spcPts val="0"/>
                        </a:spcBef>
                        <a:spcAft>
                          <a:spcPts val="0"/>
                        </a:spcAft>
                        <a:buClrTx/>
                        <a:buSzTx/>
                        <a:buFontTx/>
                        <a:buNone/>
                        <a:tabLst/>
                        <a:defRPr/>
                      </a:pPr>
                      <a:r>
                        <a:rPr lang="en-US" sz="1400">
                          <a:solidFill>
                            <a:srgbClr val="63C7CA"/>
                          </a:solidFill>
                          <a:effectLst/>
                          <a:latin typeface="Calibri" panose="020F0502020204030204" pitchFamily="34" charset="0"/>
                          <a:ea typeface="Calibri" panose="020F0502020204030204" pitchFamily="34" charset="0"/>
                          <a:cs typeface="Arial" panose="020B0604020202020204" pitchFamily="34" charset="0"/>
                        </a:rPr>
                        <a:t>Individual</a:t>
                      </a:r>
                    </a:p>
                    <a:p>
                      <a:pPr marL="226695" marR="0" indent="-226695" algn="ctr" defTabSz="2072941" rtl="0" eaLnBrk="1" fontAlgn="auto" latinLnBrk="0" hangingPunct="1">
                        <a:lnSpc>
                          <a:spcPts val="1280"/>
                        </a:lnSpc>
                        <a:spcBef>
                          <a:spcPts val="0"/>
                        </a:spcBef>
                        <a:spcAft>
                          <a:spcPts val="0"/>
                        </a:spcAft>
                        <a:buClrTx/>
                        <a:buSzTx/>
                        <a:buFontTx/>
                        <a:buNone/>
                        <a:tabLst/>
                        <a:defRPr/>
                      </a:pPr>
                      <a:r>
                        <a:rPr lang="en-US" sz="1400">
                          <a:solidFill>
                            <a:srgbClr val="63C7CA"/>
                          </a:solidFill>
                          <a:effectLst/>
                          <a:latin typeface="Calibri" panose="020F0502020204030204" pitchFamily="34" charset="0"/>
                          <a:ea typeface="Calibri" panose="020F0502020204030204" pitchFamily="34" charset="0"/>
                          <a:cs typeface="Arial" panose="020B0604020202020204" pitchFamily="34" charset="0"/>
                        </a:rPr>
                        <a:t>employers </a:t>
                      </a:r>
                      <a:endParaRPr lang="en-LB" sz="1400">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tc>
                  <a:txBody>
                    <a:bodyPr/>
                    <a:lstStyle/>
                    <a:p>
                      <a:pPr marL="226695" marR="0" indent="-226695" algn="ctr" defTabSz="2072941" rtl="0" eaLnBrk="1" fontAlgn="auto" latinLnBrk="0" hangingPunct="1">
                        <a:lnSpc>
                          <a:spcPts val="1280"/>
                        </a:lnSpc>
                        <a:spcBef>
                          <a:spcPts val="0"/>
                        </a:spcBef>
                        <a:spcAft>
                          <a:spcPts val="0"/>
                        </a:spcAft>
                        <a:buClrTx/>
                        <a:buSzTx/>
                        <a:buFontTx/>
                        <a:buNone/>
                        <a:tabLst/>
                        <a:defRPr/>
                      </a:pPr>
                      <a:r>
                        <a:rPr lang="en-US" sz="1400" b="1" kern="1200">
                          <a:solidFill>
                            <a:srgbClr val="63C7CA"/>
                          </a:solidFill>
                          <a:effectLst/>
                          <a:latin typeface="Calibri" panose="020F0502020204030204" pitchFamily="34" charset="0"/>
                          <a:ea typeface="Calibri" panose="020F0502020204030204" pitchFamily="34" charset="0"/>
                          <a:cs typeface="Arial" panose="020B0604020202020204" pitchFamily="34" charset="0"/>
                        </a:rPr>
                        <a:t>Employer</a:t>
                      </a:r>
                    </a:p>
                    <a:p>
                      <a:pPr marL="226695" marR="0" indent="-226695" algn="ctr" defTabSz="2072941" rtl="0" eaLnBrk="1" fontAlgn="auto" latinLnBrk="0" hangingPunct="1">
                        <a:lnSpc>
                          <a:spcPts val="1280"/>
                        </a:lnSpc>
                        <a:spcBef>
                          <a:spcPts val="0"/>
                        </a:spcBef>
                        <a:spcAft>
                          <a:spcPts val="0"/>
                        </a:spcAft>
                        <a:buClrTx/>
                        <a:buSzTx/>
                        <a:buFontTx/>
                        <a:buNone/>
                        <a:tabLst/>
                        <a:defRPr/>
                      </a:pPr>
                      <a:r>
                        <a:rPr lang="en-US" sz="1400" b="1" kern="1200">
                          <a:solidFill>
                            <a:srgbClr val="63C7CA"/>
                          </a:solidFill>
                          <a:effectLst/>
                          <a:latin typeface="Calibri" panose="020F0502020204030204" pitchFamily="34" charset="0"/>
                          <a:ea typeface="Calibri" panose="020F0502020204030204" pitchFamily="34" charset="0"/>
                          <a:cs typeface="Arial" panose="020B0604020202020204" pitchFamily="34" charset="0"/>
                        </a:rPr>
                        <a:t>associations </a:t>
                      </a:r>
                      <a:endParaRPr lang="en-LB" sz="1400" b="1" kern="1200">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tc>
                  <a:txBody>
                    <a:bodyPr/>
                    <a:lstStyle/>
                    <a:p>
                      <a:pPr marL="226695" indent="-226695" algn="ctr">
                        <a:lnSpc>
                          <a:spcPts val="1280"/>
                        </a:lnSpc>
                        <a:spcBef>
                          <a:spcPts val="0"/>
                        </a:spcBef>
                        <a:spcAft>
                          <a:spcPts val="0"/>
                        </a:spcAft>
                      </a:pPr>
                      <a:r>
                        <a:rPr lang="en-GB" sz="1400" b="1">
                          <a:solidFill>
                            <a:srgbClr val="63C7CA"/>
                          </a:solidFill>
                          <a:effectLst/>
                          <a:latin typeface="Calibri" panose="020F0502020204030204" pitchFamily="34" charset="0"/>
                          <a:ea typeface="Calibri" panose="020F0502020204030204" pitchFamily="34" charset="0"/>
                          <a:cs typeface="Calibri" panose="020F0502020204030204" pitchFamily="34" charset="0"/>
                        </a:rPr>
                        <a:t>Sectoral</a:t>
                      </a:r>
                    </a:p>
                    <a:p>
                      <a:pPr marL="226695" indent="-226695" algn="ctr">
                        <a:lnSpc>
                          <a:spcPts val="1280"/>
                        </a:lnSpc>
                        <a:spcBef>
                          <a:spcPts val="0"/>
                        </a:spcBef>
                        <a:spcAft>
                          <a:spcPts val="0"/>
                        </a:spcAft>
                      </a:pPr>
                      <a:r>
                        <a:rPr lang="en-GB" sz="1400" b="1">
                          <a:solidFill>
                            <a:srgbClr val="63C7CA"/>
                          </a:solidFill>
                          <a:effectLst/>
                          <a:latin typeface="Calibri" panose="020F0502020204030204" pitchFamily="34" charset="0"/>
                          <a:ea typeface="Calibri" panose="020F0502020204030204" pitchFamily="34" charset="0"/>
                          <a:cs typeface="Calibri" panose="020F0502020204030204" pitchFamily="34" charset="0"/>
                        </a:rPr>
                        <a:t>Expert</a:t>
                      </a:r>
                    </a:p>
                    <a:p>
                      <a:pPr marL="226695" indent="-226695" algn="ctr">
                        <a:lnSpc>
                          <a:spcPts val="1280"/>
                        </a:lnSpc>
                        <a:spcBef>
                          <a:spcPts val="0"/>
                        </a:spcBef>
                        <a:spcAft>
                          <a:spcPts val="0"/>
                        </a:spcAft>
                      </a:pPr>
                      <a:r>
                        <a:rPr lang="en-GB" sz="1400" b="1">
                          <a:solidFill>
                            <a:srgbClr val="63C7CA"/>
                          </a:solidFill>
                          <a:effectLst/>
                          <a:latin typeface="Calibri" panose="020F0502020204030204" pitchFamily="34" charset="0"/>
                          <a:ea typeface="Calibri" panose="020F0502020204030204" pitchFamily="34" charset="0"/>
                          <a:cs typeface="Calibri" panose="020F0502020204030204" pitchFamily="34" charset="0"/>
                        </a:rPr>
                        <a:t>councils </a:t>
                      </a:r>
                      <a:endParaRPr lang="en-LB" sz="1400">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extLst>
                  <a:ext uri="{0D108BD9-81ED-4DB2-BD59-A6C34878D82A}">
                    <a16:rowId xmlns:a16="http://schemas.microsoft.com/office/drawing/2014/main" val="297222362"/>
                  </a:ext>
                </a:extLst>
              </a:tr>
              <a:tr h="462453">
                <a:tc gridSpan="5">
                  <a:txBody>
                    <a:bodyPr/>
                    <a:lstStyle/>
                    <a:p>
                      <a:pPr marL="226695" marR="0" indent="-226695" algn="just" defTabSz="2072941" rtl="0" eaLnBrk="1" fontAlgn="auto" latinLnBrk="0" hangingPunct="1">
                        <a:lnSpc>
                          <a:spcPct val="100000"/>
                        </a:lnSpc>
                        <a:spcBef>
                          <a:spcPts val="480"/>
                        </a:spcBef>
                        <a:spcAft>
                          <a:spcPts val="600"/>
                        </a:spcAft>
                        <a:buClrTx/>
                        <a:buSzTx/>
                        <a:buFontTx/>
                        <a:buNone/>
                        <a:tabLst/>
                        <a:defRPr/>
                      </a:pPr>
                      <a:r>
                        <a:rPr lang="en-GB" sz="1400" b="1" kern="1200">
                          <a:solidFill>
                            <a:srgbClr val="63C7CA"/>
                          </a:solidFill>
                          <a:effectLst/>
                          <a:latin typeface="Calibri" panose="020F0502020204030204" pitchFamily="34" charset="0"/>
                          <a:cs typeface="Calibri" panose="020F0502020204030204" pitchFamily="34" charset="0"/>
                        </a:rPr>
                        <a:t>3. Governance and development of SP </a:t>
                      </a:r>
                      <a:endParaRPr lang="en-LB" sz="1400" b="1" kern="1200">
                        <a:solidFill>
                          <a:srgbClr val="63C7CA"/>
                        </a:solidFill>
                        <a:effectLst/>
                        <a:latin typeface="Calibri" panose="020F0502020204030204" pitchFamily="34" charset="0"/>
                        <a:cs typeface="Calibri" panose="020F0502020204030204" pitchFamily="34" charset="0"/>
                      </a:endParaRPr>
                    </a:p>
                  </a:txBody>
                  <a:tcPr marL="68580" marR="68580" marT="0" marB="0" anchor="ctr">
                    <a:solidFill>
                      <a:srgbClr val="8A206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226695" indent="-226695" algn="just">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Chesbrough, 2003</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180058725"/>
                  </a:ext>
                </a:extLst>
              </a:tr>
              <a:tr h="455758">
                <a:tc>
                  <a:txBody>
                    <a:bodyPr/>
                    <a:lstStyle/>
                    <a:p>
                      <a:pPr marL="11113" marR="0" indent="-11113" algn="l"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Setting common </a:t>
                      </a:r>
                      <a:r>
                        <a:rPr lang="en-US"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goals</a:t>
                      </a: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 and </a:t>
                      </a:r>
                      <a:r>
                        <a:rPr lang="en-US"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coordinating</a:t>
                      </a: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 co-operation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p>
                  </a:txBody>
                  <a:tcPr marL="68580" marR="68580" marT="0" marB="0" anchor="ctr">
                    <a:solidFill>
                      <a:srgbClr val="8A2061"/>
                    </a:solidFill>
                  </a:tcPr>
                </a:tc>
                <a:tc>
                  <a:txBody>
                    <a:bodyPr/>
                    <a:lstStyle/>
                    <a:p>
                      <a:pPr marL="7938" marR="0" lvl="0" indent="-7938"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indent="-11113" algn="ctr">
                        <a:lnSpc>
                          <a:spcPct val="100000"/>
                        </a:lnSpc>
                        <a:spcBef>
                          <a:spcPts val="480"/>
                        </a:spcBef>
                        <a:spcAft>
                          <a:spcPts val="600"/>
                        </a:spcAft>
                        <a:tabLst/>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endPar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423838952"/>
                  </a:ext>
                </a:extLst>
              </a:tr>
              <a:tr h="522514">
                <a:tc>
                  <a:txBody>
                    <a:bodyPr/>
                    <a:lstStyle/>
                    <a:p>
                      <a:pPr marL="7938" indent="0" algn="l">
                        <a:lnSpc>
                          <a:spcPct val="107000"/>
                        </a:lnSpc>
                        <a:spcBef>
                          <a:spcPts val="1400"/>
                        </a:spcBef>
                        <a:spcAft>
                          <a:spcPts val="480"/>
                        </a:spcAft>
                        <a:tabLs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Governance of study programmes, participation in </a:t>
                      </a:r>
                      <a:r>
                        <a:rPr lang="en-GB"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Councils</a:t>
                      </a:r>
                      <a:endParaRPr lang="en-LB"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p>
                  </a:txBody>
                  <a:tcPr marL="68580" marR="68580" marT="0" marB="0" anchor="ctr">
                    <a:solidFill>
                      <a:srgbClr val="8A2061"/>
                    </a:solidFill>
                  </a:tcPr>
                </a:tc>
                <a:tc>
                  <a:txBody>
                    <a:bodyPr/>
                    <a:lstStyle/>
                    <a:p>
                      <a:pPr marL="7938" marR="0" lvl="0" indent="-7938"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indent="-11113" algn="ctr">
                        <a:lnSpc>
                          <a:spcPct val="100000"/>
                        </a:lnSpc>
                        <a:spcBef>
                          <a:spcPts val="480"/>
                        </a:spcBef>
                        <a:spcAft>
                          <a:spcPts val="600"/>
                        </a:spcAft>
                        <a:tabLst/>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marR="0" lvl="0" indent="-226695" algn="ctr" defTabSz="2072941" rtl="0" eaLnBrk="1" fontAlgn="auto" latinLnBrk="0" hangingPunct="1">
                        <a:lnSpc>
                          <a:spcPct val="100000"/>
                        </a:lnSpc>
                        <a:spcBef>
                          <a:spcPts val="480"/>
                        </a:spcBef>
                        <a:spcAft>
                          <a:spcPts val="600"/>
                        </a:spcAft>
                        <a:buClrTx/>
                        <a:buSzTx/>
                        <a:buFontTx/>
                        <a:buNone/>
                        <a:tabLst/>
                        <a:defRPr/>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1979314843"/>
                  </a:ext>
                </a:extLst>
              </a:tr>
              <a:tr h="866237">
                <a:tc>
                  <a:txBody>
                    <a:bodyPr/>
                    <a:lstStyle/>
                    <a:p>
                      <a:pPr marL="9525" marR="0" indent="-9525" algn="l"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Constant </a:t>
                      </a:r>
                      <a:r>
                        <a:rPr lang="en-US"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evaluation</a:t>
                      </a: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 of SPs and their implementation, including by collecting </a:t>
                      </a:r>
                      <a:r>
                        <a:rPr lang="en-US"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feedback </a:t>
                      </a: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from students, teaching staff and employers, and other relevant data, </a:t>
                      </a:r>
                      <a:r>
                        <a:rPr lang="en-US"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analysis</a:t>
                      </a: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 and </a:t>
                      </a:r>
                      <a:r>
                        <a:rPr lang="en-US"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use</a:t>
                      </a: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 of </a:t>
                      </a:r>
                      <a:r>
                        <a:rPr lang="en-US"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data</a:t>
                      </a: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p>
                  </a:txBody>
                  <a:tcPr marL="68580" marR="68580" marT="0" marB="0" anchor="ctr">
                    <a:solidFill>
                      <a:srgbClr val="8A2061"/>
                    </a:solidFill>
                  </a:tcPr>
                </a:tc>
                <a:tc>
                  <a:txBody>
                    <a:bodyPr/>
                    <a:lstStyle/>
                    <a:p>
                      <a:pPr marL="7938" marR="0" lvl="0" indent="-7938"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indent="-11113" algn="ctr">
                        <a:lnSpc>
                          <a:spcPct val="100000"/>
                        </a:lnSpc>
                        <a:spcBef>
                          <a:spcPts val="480"/>
                        </a:spcBef>
                        <a:spcAft>
                          <a:spcPts val="600"/>
                        </a:spcAft>
                        <a:tabLst/>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marR="0" lvl="0" indent="-226695" algn="ctr" defTabSz="2072941" rtl="0" eaLnBrk="1" fontAlgn="auto" latinLnBrk="0" hangingPunct="1">
                        <a:lnSpc>
                          <a:spcPct val="100000"/>
                        </a:lnSpc>
                        <a:spcBef>
                          <a:spcPts val="480"/>
                        </a:spcBef>
                        <a:spcAft>
                          <a:spcPts val="600"/>
                        </a:spcAft>
                        <a:buClrTx/>
                        <a:buSzTx/>
                        <a:buFontTx/>
                        <a:buNone/>
                        <a:tabLst/>
                        <a:defRPr/>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1446138347"/>
                  </a:ext>
                </a:extLst>
              </a:tr>
              <a:tr h="647605">
                <a:tc>
                  <a:txBody>
                    <a:bodyPr/>
                    <a:lstStyle/>
                    <a:p>
                      <a:pPr marL="7938" marR="0" indent="0" algn="l" defTabSz="2072941" rtl="0" eaLnBrk="1" fontAlgn="auto" latinLnBrk="0" hangingPunct="1">
                        <a:lnSpc>
                          <a:spcPct val="100000"/>
                        </a:lnSpc>
                        <a:spcBef>
                          <a:spcPts val="1400"/>
                        </a:spcBef>
                        <a:spcAft>
                          <a:spcPts val="480"/>
                        </a:spcAft>
                        <a:buClrTx/>
                        <a:buSzTx/>
                        <a:buFontTx/>
                        <a:buNone/>
                        <a:tabLst/>
                        <a:defRPr/>
                      </a:pPr>
                      <a:r>
                        <a:rPr lang="en-US"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Implementation of improvements </a:t>
                      </a: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and communication of improvements to stakeholders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p>
                  </a:txBody>
                  <a:tcPr marL="68580" marR="68580" marT="0" marB="0" anchor="ctr">
                    <a:solidFill>
                      <a:srgbClr val="8A2061"/>
                    </a:solidFill>
                  </a:tcPr>
                </a:tc>
                <a:tc>
                  <a:txBody>
                    <a:bodyPr/>
                    <a:lstStyle/>
                    <a:p>
                      <a:pPr marL="7938" marR="0" lvl="0" indent="-7938" algn="ctr" defTabSz="2072941" rtl="0" eaLnBrk="1" fontAlgn="auto" latinLnBrk="0" hangingPunct="1">
                        <a:lnSpc>
                          <a:spcPct val="100000"/>
                        </a:lnSpc>
                        <a:spcBef>
                          <a:spcPts val="0"/>
                        </a:spcBef>
                        <a:spcAft>
                          <a:spcPts val="0"/>
                        </a:spcAft>
                        <a:buClrTx/>
                        <a:buSzTx/>
                        <a:buFontTx/>
                        <a:buNone/>
                        <a:tabLst/>
                        <a:defRPr/>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indent="-11113" algn="ctr">
                        <a:lnSpc>
                          <a:spcPct val="100000"/>
                        </a:lnSpc>
                        <a:spcBef>
                          <a:spcPts val="480"/>
                        </a:spcBef>
                        <a:spcAft>
                          <a:spcPts val="600"/>
                        </a:spcAft>
                        <a:tabLst/>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2006356078"/>
                  </a:ext>
                </a:extLst>
              </a:tr>
              <a:tr h="665212">
                <a:tc>
                  <a:txBody>
                    <a:bodyPr/>
                    <a:lstStyle/>
                    <a:p>
                      <a:pPr marL="11113" marR="0" indent="0" algn="l" defTabSz="2072941" rtl="0" eaLnBrk="1" fontAlgn="auto" latinLnBrk="0" hangingPunct="1">
                        <a:lnSpc>
                          <a:spcPct val="107000"/>
                        </a:lnSpc>
                        <a:spcBef>
                          <a:spcPts val="1400"/>
                        </a:spcBef>
                        <a:spcAft>
                          <a:spcPts val="48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Arial" panose="020B0604020202020204" pitchFamily="34" charset="0"/>
                        </a:rPr>
                        <a:t>Improving </a:t>
                      </a:r>
                      <a:r>
                        <a:rPr lang="en-US" sz="1100" b="1">
                          <a:solidFill>
                            <a:srgbClr val="63C7CA"/>
                          </a:solidFill>
                          <a:effectLst/>
                          <a:latin typeface="Calibri" panose="020F0502020204030204" pitchFamily="34" charset="0"/>
                          <a:ea typeface="Calibri" panose="020F0502020204030204" pitchFamily="34" charset="0"/>
                          <a:cs typeface="Arial" panose="020B0604020202020204" pitchFamily="34" charset="0"/>
                        </a:rPr>
                        <a:t>skills and awareness of teaching staff </a:t>
                      </a:r>
                      <a:r>
                        <a:rPr lang="en-US" sz="1100" b="0">
                          <a:solidFill>
                            <a:schemeClr val="bg1"/>
                          </a:solidFill>
                          <a:effectLst/>
                          <a:latin typeface="Calibri" panose="020F0502020204030204" pitchFamily="34" charset="0"/>
                          <a:ea typeface="Calibri" panose="020F0502020204030204" pitchFamily="34" charset="0"/>
                          <a:cs typeface="Arial" panose="020B0604020202020204" pitchFamily="34" charset="0"/>
                        </a:rPr>
                        <a:t>(internships, discussions, research presentations, excursions etc.) </a:t>
                      </a:r>
                      <a:endParaRPr lang="en-LB" sz="1100" b="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p>
                  </a:txBody>
                  <a:tcPr marL="68580" marR="68580" marT="0" marB="0" anchor="ctr">
                    <a:solidFill>
                      <a:srgbClr val="8A2061"/>
                    </a:solidFill>
                  </a:tcPr>
                </a:tc>
                <a:tc>
                  <a:txBody>
                    <a:bodyPr/>
                    <a:lstStyle/>
                    <a:p>
                      <a:pPr marL="7938" marR="0" lvl="0" indent="-7938"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indent="-11113" algn="ctr">
                        <a:lnSpc>
                          <a:spcPct val="100000"/>
                        </a:lnSpc>
                        <a:spcBef>
                          <a:spcPts val="480"/>
                        </a:spcBef>
                        <a:spcAft>
                          <a:spcPts val="600"/>
                        </a:spcAft>
                        <a:tabLst/>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2578183324"/>
                  </a:ext>
                </a:extLst>
              </a:tr>
              <a:tr h="420217">
                <a:tc gridSpan="5">
                  <a:txBody>
                    <a:bodyPr/>
                    <a:lstStyle/>
                    <a:p>
                      <a:pPr marL="7938" marR="0" lvl="0" indent="0" algn="l" defTabSz="2072941" rtl="0" eaLnBrk="1" fontAlgn="auto" latinLnBrk="0" hangingPunct="1">
                        <a:lnSpc>
                          <a:spcPts val="1280"/>
                        </a:lnSpc>
                        <a:spcBef>
                          <a:spcPts val="0"/>
                        </a:spcBef>
                        <a:spcAft>
                          <a:spcPts val="0"/>
                        </a:spcAft>
                        <a:buClrTx/>
                        <a:buSzTx/>
                        <a:buFontTx/>
                        <a:buNone/>
                        <a:tabLst/>
                        <a:defRPr/>
                      </a:pPr>
                      <a:r>
                        <a:rPr lang="en-GB" sz="1400" b="1" kern="1200">
                          <a:solidFill>
                            <a:srgbClr val="63C7CA"/>
                          </a:solidFill>
                          <a:effectLst/>
                          <a:latin typeface="Calibri" panose="020F0502020204030204" pitchFamily="34" charset="0"/>
                          <a:cs typeface="Calibri" panose="020F0502020204030204" pitchFamily="34" charset="0"/>
                        </a:rPr>
                        <a:t>4. Implementing the third Mission of universities – addressing societal and economic challenges </a:t>
                      </a:r>
                      <a:endParaRPr lang="en-LB" sz="1400" b="1" kern="1200">
                        <a:solidFill>
                          <a:srgbClr val="63C7CA"/>
                        </a:solidFill>
                        <a:effectLst/>
                        <a:latin typeface="Calibri" panose="020F0502020204030204" pitchFamily="34" charset="0"/>
                        <a:cs typeface="Calibri" panose="020F0502020204030204" pitchFamily="34" charset="0"/>
                      </a:endParaRPr>
                    </a:p>
                  </a:txBody>
                  <a:tcPr marL="68580" marR="68580" marT="0" marB="0" anchor="ctr">
                    <a:solidFill>
                      <a:srgbClr val="8A2061"/>
                    </a:solidFill>
                  </a:tcPr>
                </a:tc>
                <a:tc hMerge="1">
                  <a:txBody>
                    <a:bodyPr/>
                    <a:lstStyle/>
                    <a:p>
                      <a:pPr marL="226695" marR="0" lvl="0" indent="-226695" algn="ctr" defTabSz="2072941" rtl="0" eaLnBrk="1" fontAlgn="auto" latinLnBrk="0" hangingPunct="1">
                        <a:lnSpc>
                          <a:spcPct val="100000"/>
                        </a:lnSpc>
                        <a:spcBef>
                          <a:spcPts val="480"/>
                        </a:spcBef>
                        <a:spcAft>
                          <a:spcPts val="600"/>
                        </a:spcAft>
                        <a:buClrTx/>
                        <a:buSzTx/>
                        <a:buFontTx/>
                        <a:buNone/>
                        <a:tabLst/>
                        <a:defRPr/>
                      </a:pPr>
                      <a:endPar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hMerge="1">
                  <a:txBody>
                    <a:bodyPr/>
                    <a:lstStyle/>
                    <a:p>
                      <a:pPr marL="7938" marR="0" lvl="0" indent="0" algn="ctr" defTabSz="2072941" rtl="0" eaLnBrk="1" fontAlgn="auto" latinLnBrk="0" hangingPunct="1">
                        <a:lnSpc>
                          <a:spcPct val="100000"/>
                        </a:lnSpc>
                        <a:spcBef>
                          <a:spcPts val="0"/>
                        </a:spcBef>
                        <a:spcAft>
                          <a:spcPts val="0"/>
                        </a:spcAft>
                        <a:buClrTx/>
                        <a:buSzTx/>
                        <a:buFontTx/>
                        <a:buNone/>
                        <a:tabLst/>
                        <a:defRPr/>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hMerge="1">
                  <a:txBody>
                    <a:bodyPr/>
                    <a:lstStyle/>
                    <a:p>
                      <a:pPr marL="11113" marR="0" lvl="0" indent="-11113" algn="ctr" defTabSz="2072941" rtl="0" eaLnBrk="1" fontAlgn="auto" latinLnBrk="0" hangingPunct="1">
                        <a:lnSpc>
                          <a:spcPct val="100000"/>
                        </a:lnSpc>
                        <a:spcBef>
                          <a:spcPts val="480"/>
                        </a:spcBef>
                        <a:spcAft>
                          <a:spcPts val="600"/>
                        </a:spcAft>
                        <a:buClrTx/>
                        <a:buSzTx/>
                        <a:buFontTx/>
                        <a:buNone/>
                        <a:tabLst/>
                        <a:defRPr/>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hMerge="1">
                  <a:txBody>
                    <a:bodyPr/>
                    <a:lstStyle/>
                    <a:p>
                      <a:pPr marL="226695" indent="-226695" algn="ctr">
                        <a:lnSpc>
                          <a:spcPct val="100000"/>
                        </a:lnSpc>
                        <a:spcBef>
                          <a:spcPts val="480"/>
                        </a:spcBef>
                        <a:spcAft>
                          <a:spcPts val="600"/>
                        </a:spcAft>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2706089253"/>
                  </a:ext>
                </a:extLst>
              </a:tr>
              <a:tr h="752229">
                <a:tc>
                  <a:txBody>
                    <a:bodyPr/>
                    <a:lstStyle/>
                    <a:p>
                      <a:pPr marL="7938" indent="0" algn="l">
                        <a:lnSpc>
                          <a:spcPct val="100000"/>
                        </a:lnSpc>
                        <a:spcBef>
                          <a:spcPts val="1400"/>
                        </a:spcBef>
                        <a:spcAft>
                          <a:spcPts val="480"/>
                        </a:spcAft>
                        <a:tabLst/>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Providing </a:t>
                      </a:r>
                      <a:r>
                        <a:rPr lang="en-US" sz="1100" b="1" kern="1200">
                          <a:solidFill>
                            <a:srgbClr val="63C7CA"/>
                          </a:solidFill>
                          <a:effectLst/>
                          <a:latin typeface="Calibri" panose="020F0502020204030204" pitchFamily="34" charset="0"/>
                          <a:ea typeface="Calibri" panose="020F0502020204030204" pitchFamily="34" charset="0"/>
                          <a:cs typeface="Calibri" panose="020F0502020204030204" pitchFamily="34" charset="0"/>
                        </a:rPr>
                        <a:t>adult learning </a:t>
                      </a: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opportunities (including micro-credentials) by identifying needs, designing and offering programs</a:t>
                      </a: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p>
                  </a:txBody>
                  <a:tcPr marL="68580" marR="68580" marT="0" marB="0" anchor="ctr">
                    <a:solidFill>
                      <a:srgbClr val="8A2061"/>
                    </a:solidFill>
                  </a:tcPr>
                </a:tc>
                <a:tc>
                  <a:txBody>
                    <a:bodyPr/>
                    <a:lstStyle/>
                    <a:p>
                      <a:pPr marL="7938" marR="0" lvl="0" indent="-7938"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indent="-11113" algn="ctr">
                        <a:lnSpc>
                          <a:spcPct val="100000"/>
                        </a:lnSpc>
                        <a:spcBef>
                          <a:spcPts val="480"/>
                        </a:spcBef>
                        <a:spcAft>
                          <a:spcPts val="600"/>
                        </a:spcAft>
                        <a:tabLst/>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984510557"/>
                  </a:ext>
                </a:extLst>
              </a:tr>
              <a:tr h="515106">
                <a:tc>
                  <a:txBody>
                    <a:bodyPr/>
                    <a:lstStyle/>
                    <a:p>
                      <a:pPr marL="7938" marR="0" indent="0" algn="l" defTabSz="2072941" rtl="0" eaLnBrk="1" fontAlgn="auto" latinLnBrk="0" hangingPunct="1">
                        <a:lnSpc>
                          <a:spcPct val="100000"/>
                        </a:lnSpc>
                        <a:spcBef>
                          <a:spcPts val="1400"/>
                        </a:spcBef>
                        <a:spcAft>
                          <a:spcPts val="48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Provision of expertise, dissemination of research results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Responsible</a:t>
                      </a:r>
                    </a:p>
                  </a:txBody>
                  <a:tcPr marL="68580" marR="68580" marT="0" marB="0" anchor="ctr">
                    <a:solidFill>
                      <a:srgbClr val="8A2061"/>
                    </a:solidFill>
                  </a:tcPr>
                </a:tc>
                <a:tc>
                  <a:txBody>
                    <a:bodyPr/>
                    <a:lstStyle/>
                    <a:p>
                      <a:pPr marL="7938" marR="0" lvl="0" indent="-7938"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indent="-11113" algn="ctr">
                        <a:lnSpc>
                          <a:spcPct val="100000"/>
                        </a:lnSpc>
                        <a:spcBef>
                          <a:spcPts val="480"/>
                        </a:spcBef>
                        <a:spcAft>
                          <a:spcPts val="600"/>
                        </a:spcAft>
                        <a:tabLst/>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812212750"/>
                  </a:ext>
                </a:extLst>
              </a:tr>
              <a:tr h="603177">
                <a:tc>
                  <a:txBody>
                    <a:bodyPr/>
                    <a:lstStyle/>
                    <a:p>
                      <a:pPr marL="7938" marR="0" indent="0" algn="l" defTabSz="2072941" rtl="0" eaLnBrk="1" fontAlgn="auto" latinLnBrk="0" hangingPunct="1">
                        <a:lnSpc>
                          <a:spcPct val="100000"/>
                        </a:lnSpc>
                        <a:spcBef>
                          <a:spcPts val="1400"/>
                        </a:spcBef>
                        <a:spcAft>
                          <a:spcPts val="48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Career support to pupils, attracting pupils and especially girls to STEM studies and work in industry</a:t>
                      </a:r>
                    </a:p>
                  </a:txBody>
                  <a:tcPr marL="68580" marR="68580" marT="0" marB="0" anchor="ctr">
                    <a:solidFill>
                      <a:srgbClr val="8A2061"/>
                    </a:solidFill>
                  </a:tcPr>
                </a:tc>
                <a:tc>
                  <a:txBody>
                    <a:bodyPr/>
                    <a:lstStyle/>
                    <a:p>
                      <a:pPr marL="7938" marR="0" lvl="0" indent="-7938"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indent="-11113" algn="ctr">
                        <a:lnSpc>
                          <a:spcPct val="100000"/>
                        </a:lnSpc>
                        <a:spcBef>
                          <a:spcPts val="480"/>
                        </a:spcBef>
                        <a:spcAft>
                          <a:spcPts val="600"/>
                        </a:spcAft>
                        <a:tabLst/>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7938" marR="0" lvl="0" indent="-7938"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indent="-11113" algn="ctr">
                        <a:lnSpc>
                          <a:spcPct val="100000"/>
                        </a:lnSpc>
                        <a:spcBef>
                          <a:spcPts val="480"/>
                        </a:spcBef>
                        <a:spcAft>
                          <a:spcPts val="600"/>
                        </a:spcAft>
                        <a:tabLst/>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293180611"/>
                  </a:ext>
                </a:extLst>
              </a:tr>
              <a:tr h="408319">
                <a:tc>
                  <a:txBody>
                    <a:bodyPr/>
                    <a:lstStyle/>
                    <a:p>
                      <a:pPr marL="7938" indent="0" algn="l">
                        <a:lnSpc>
                          <a:spcPct val="100000"/>
                        </a:lnSpc>
                        <a:spcBef>
                          <a:spcPts val="1400"/>
                        </a:spcBef>
                        <a:spcAft>
                          <a:spcPts val="480"/>
                        </a:spcAft>
                        <a:tabLst/>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Supporting basic STEM skills development in schools</a:t>
                      </a:r>
                    </a:p>
                  </a:txBody>
                  <a:tcPr marL="68580" marR="68580" marT="0" marB="0" anchor="ctr">
                    <a:solidFill>
                      <a:srgbClr val="8A2061"/>
                    </a:solidFill>
                  </a:tcPr>
                </a:tc>
                <a:tc>
                  <a:txBody>
                    <a:bodyPr/>
                    <a:lstStyle/>
                    <a:p>
                      <a:pPr marL="7938" marR="0" lvl="0" indent="-7938"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indent="-11113" algn="ctr">
                        <a:lnSpc>
                          <a:spcPct val="100000"/>
                        </a:lnSpc>
                        <a:spcBef>
                          <a:spcPts val="480"/>
                        </a:spcBef>
                        <a:spcAft>
                          <a:spcPts val="600"/>
                        </a:spcAft>
                        <a:tabLst/>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7938" marR="0" lvl="0" indent="-7938"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2065029401"/>
                  </a:ext>
                </a:extLst>
              </a:tr>
              <a:tr h="370702">
                <a:tc>
                  <a:txBody>
                    <a:bodyPr/>
                    <a:lstStyle/>
                    <a:p>
                      <a:pPr marL="7938" marR="0" indent="0" algn="l" defTabSz="2072941" rtl="0" eaLnBrk="1" fontAlgn="auto" latinLnBrk="0" hangingPunct="1">
                        <a:lnSpc>
                          <a:spcPct val="100000"/>
                        </a:lnSpc>
                        <a:spcBef>
                          <a:spcPts val="1400"/>
                        </a:spcBef>
                        <a:spcAft>
                          <a:spcPts val="48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Supporting STEM teachers in schools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7938" marR="0" lvl="0" indent="-7938"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11113" indent="-11113" algn="ctr">
                        <a:lnSpc>
                          <a:spcPct val="100000"/>
                        </a:lnSpc>
                        <a:spcBef>
                          <a:spcPts val="480"/>
                        </a:spcBef>
                        <a:spcAft>
                          <a:spcPts val="600"/>
                        </a:spcAft>
                        <a:tabLst/>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7938" marR="0" lvl="0" indent="-7938" algn="ctr" defTabSz="2072941" rtl="0" eaLnBrk="1" fontAlgn="auto" latinLnBrk="0" hangingPunct="1">
                        <a:lnSpc>
                          <a:spcPct val="100000"/>
                        </a:lnSpc>
                        <a:spcBef>
                          <a:spcPts val="0"/>
                        </a:spcBef>
                        <a:spcAft>
                          <a:spcPts val="0"/>
                        </a:spcAft>
                        <a:buClrTx/>
                        <a:buSzTx/>
                        <a:buFontTx/>
                        <a:buNone/>
                        <a:tabLst/>
                        <a:defRPr/>
                      </a:pPr>
                      <a:r>
                        <a:rPr lang="en-US"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Involved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tc>
                  <a:txBody>
                    <a:bodyPr/>
                    <a:lstStyle/>
                    <a:p>
                      <a:pPr marL="226695" indent="-226695" algn="ctr">
                        <a:lnSpc>
                          <a:spcPct val="100000"/>
                        </a:lnSpc>
                        <a:spcBef>
                          <a:spcPts val="480"/>
                        </a:spcBef>
                        <a:spcAft>
                          <a:spcPts val="600"/>
                        </a:spcAft>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8A2061"/>
                    </a:solidFill>
                  </a:tcPr>
                </a:tc>
                <a:extLst>
                  <a:ext uri="{0D108BD9-81ED-4DB2-BD59-A6C34878D82A}">
                    <a16:rowId xmlns:a16="http://schemas.microsoft.com/office/drawing/2014/main" val="449539454"/>
                  </a:ext>
                </a:extLst>
              </a:tr>
            </a:tbl>
          </a:graphicData>
        </a:graphic>
      </p:graphicFrame>
      <p:sp>
        <p:nvSpPr>
          <p:cNvPr id="6" name="Text Placeholder 9">
            <a:extLst>
              <a:ext uri="{FF2B5EF4-FFF2-40B4-BE49-F238E27FC236}">
                <a16:creationId xmlns:a16="http://schemas.microsoft.com/office/drawing/2014/main" id="{55816C76-E1E8-E08C-0C92-70C72388A7F1}"/>
              </a:ext>
            </a:extLst>
          </p:cNvPr>
          <p:cNvSpPr>
            <a:spLocks noGrp="1"/>
          </p:cNvSpPr>
          <p:nvPr>
            <p:ph type="body" sz="quarter" idx="48"/>
          </p:nvPr>
        </p:nvSpPr>
        <p:spPr>
          <a:xfrm>
            <a:off x="375292" y="8888647"/>
            <a:ext cx="6816645" cy="515749"/>
          </a:xfrm>
        </p:spPr>
        <p:txBody>
          <a:bodyPr>
            <a:noAutofit/>
          </a:bodyPr>
          <a:lstStyle/>
          <a:p>
            <a:pPr marL="340" indent="-226695" algn="just"/>
            <a:r>
              <a:rPr lang="en-GB">
                <a:effectLst/>
                <a:latin typeface="Calibri" panose="020F0502020204030204" pitchFamily="34" charset="0"/>
                <a:ea typeface="Calibri" panose="020F0502020204030204" pitchFamily="34" charset="0"/>
                <a:cs typeface="Arial" panose="020B0604020202020204" pitchFamily="34" charset="0"/>
              </a:rPr>
              <a:t>As it can be seen, the blueprint for stakeholder engagement provides a list of cooperation areas in all main phases of higher education, as well as the division of responsibilities between all stakeholders involved. It can be used as a ‘menu-offer’ for establishing or advancing co-operation between higher education institutions and industry representatives. Although individual choices for involvement will always depend on the individual goals and capacity, the authors hope that providing the complete list of engagement opportunities, tested with industry representatives, will inspire for more active cooperation for the mutual benefit of stakeholders and better development of 21st century skills. </a:t>
            </a:r>
          </a:p>
        </p:txBody>
      </p:sp>
    </p:spTree>
    <p:extLst>
      <p:ext uri="{BB962C8B-B14F-4D97-AF65-F5344CB8AC3E}">
        <p14:creationId xmlns:p14="http://schemas.microsoft.com/office/powerpoint/2010/main" val="3768730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7BBBC7-DD89-4C59-4D24-A0CB9FDD6017}"/>
              </a:ext>
            </a:extLst>
          </p:cNvPr>
          <p:cNvSpPr/>
          <p:nvPr/>
        </p:nvSpPr>
        <p:spPr>
          <a:xfrm>
            <a:off x="0" y="8747400"/>
            <a:ext cx="7559675" cy="489535"/>
          </a:xfrm>
          <a:prstGeom prst="rect">
            <a:avLst/>
          </a:prstGeom>
          <a:gradFill flip="none" rotWithShape="1">
            <a:gsLst>
              <a:gs pos="0">
                <a:srgbClr val="1C1442">
                  <a:alpha val="19000"/>
                </a:srgbClr>
              </a:gs>
              <a:gs pos="64000">
                <a:srgbClr val="8A2061"/>
              </a:gs>
              <a:gs pos="100000">
                <a:srgbClr val="1C144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65E2ACD-FBFC-A0DB-65BA-C3DA10CE91DC}"/>
              </a:ext>
            </a:extLst>
          </p:cNvPr>
          <p:cNvSpPr>
            <a:spLocks noGrp="1"/>
          </p:cNvSpPr>
          <p:nvPr>
            <p:ph type="body" sz="quarter" idx="18"/>
          </p:nvPr>
        </p:nvSpPr>
        <p:spPr/>
        <p:txBody>
          <a:bodyPr/>
          <a:lstStyle/>
          <a:p>
            <a:pPr lvl="0" algn="just" rtl="0">
              <a:spcBef>
                <a:spcPts val="0"/>
              </a:spcBef>
              <a:buClr>
                <a:srgbClr val="8A2061"/>
              </a:buClr>
              <a:buSzPts val="3600"/>
            </a:pPr>
            <a:r>
              <a:rPr lang="en-US"/>
              <a:t>CONCLUSIONS</a:t>
            </a:r>
            <a:endParaRPr lang="en-GB"/>
          </a:p>
          <a:p>
            <a:endParaRPr lang="en-GB"/>
          </a:p>
        </p:txBody>
      </p:sp>
      <p:pic>
        <p:nvPicPr>
          <p:cNvPr id="8" name="Picture Placeholder 7" descr="A close up of a globe&#10;&#10;Description automatically generated with low confidence">
            <a:extLst>
              <a:ext uri="{FF2B5EF4-FFF2-40B4-BE49-F238E27FC236}">
                <a16:creationId xmlns:a16="http://schemas.microsoft.com/office/drawing/2014/main" id="{FF4782C3-B645-789F-F752-67C60184A066}"/>
              </a:ext>
            </a:extLst>
          </p:cNvPr>
          <p:cNvPicPr>
            <a:picLocks noGrp="1" noChangeAspect="1"/>
          </p:cNvPicPr>
          <p:nvPr>
            <p:ph type="pic" sz="quarter" idx="19"/>
          </p:nvPr>
        </p:nvPicPr>
        <p:blipFill>
          <a:blip r:embed="rId2"/>
          <a:srcRect l="27835" r="27835"/>
          <a:stretch>
            <a:fillRect/>
          </a:stretch>
        </p:blipFill>
        <p:spPr/>
      </p:pic>
    </p:spTree>
    <p:extLst>
      <p:ext uri="{BB962C8B-B14F-4D97-AF65-F5344CB8AC3E}">
        <p14:creationId xmlns:p14="http://schemas.microsoft.com/office/powerpoint/2010/main" val="1332098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10A05BA7-9CA6-8CF2-3375-D618BB1E093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Slide Number Placeholder 2">
            <a:extLst>
              <a:ext uri="{FF2B5EF4-FFF2-40B4-BE49-F238E27FC236}">
                <a16:creationId xmlns:a16="http://schemas.microsoft.com/office/drawing/2014/main" id="{914D126F-061D-154C-C99A-6DC8ABD79328}"/>
              </a:ext>
            </a:extLst>
          </p:cNvPr>
          <p:cNvSpPr>
            <a:spLocks noGrp="1"/>
          </p:cNvSpPr>
          <p:nvPr>
            <p:ph type="sldNum" sz="quarter" idx="4"/>
          </p:nvPr>
        </p:nvSpPr>
        <p:spPr/>
        <p:txBody>
          <a:bodyPr/>
          <a:lstStyle/>
          <a:p>
            <a:fld id="{CB2079F2-58AF-ED44-82D7-E04B2F6FD686}" type="slidenum">
              <a:rPr lang="en-US" smtClean="0"/>
              <a:pPr/>
              <a:t>38</a:t>
            </a:fld>
            <a:endParaRPr lang="en-US" dirty="0"/>
          </a:p>
        </p:txBody>
      </p:sp>
      <p:sp>
        <p:nvSpPr>
          <p:cNvPr id="4" name="Text Placeholder 3">
            <a:extLst>
              <a:ext uri="{FF2B5EF4-FFF2-40B4-BE49-F238E27FC236}">
                <a16:creationId xmlns:a16="http://schemas.microsoft.com/office/drawing/2014/main" id="{05BA5C93-1763-5D6E-D6F9-C58518EEFD84}"/>
              </a:ext>
            </a:extLst>
          </p:cNvPr>
          <p:cNvSpPr>
            <a:spLocks noGrp="1"/>
          </p:cNvSpPr>
          <p:nvPr>
            <p:ph type="body" sz="quarter" idx="30"/>
          </p:nvPr>
        </p:nvSpPr>
        <p:spPr/>
        <p:txBody>
          <a:bodyPr/>
          <a:lstStyle/>
          <a:p>
            <a:r>
              <a:rPr lang="en-GB"/>
              <a:t>CONCLUSIONS</a:t>
            </a:r>
          </a:p>
        </p:txBody>
      </p:sp>
      <p:sp>
        <p:nvSpPr>
          <p:cNvPr id="15" name="Text Placeholder 1">
            <a:extLst>
              <a:ext uri="{FF2B5EF4-FFF2-40B4-BE49-F238E27FC236}">
                <a16:creationId xmlns:a16="http://schemas.microsoft.com/office/drawing/2014/main" id="{42D6DDA0-E6EF-082E-CED0-9ACE4F1E84D6}"/>
              </a:ext>
            </a:extLst>
          </p:cNvPr>
          <p:cNvSpPr txBox="1">
            <a:spLocks/>
          </p:cNvSpPr>
          <p:nvPr/>
        </p:nvSpPr>
        <p:spPr>
          <a:xfrm>
            <a:off x="3906983" y="1793175"/>
            <a:ext cx="3227572" cy="4713475"/>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1113" algn="just">
              <a:spcBef>
                <a:spcPts val="1400"/>
              </a:spcBef>
              <a:spcAft>
                <a:spcPts val="600"/>
              </a:spcAft>
            </a:pPr>
            <a:r>
              <a:rPr lang="en-GB" sz="1100" b="0">
                <a:ea typeface="Calibri" panose="020F0502020204030204" pitchFamily="34" charset="0"/>
                <a:cs typeface="Arial" panose="020B0604020202020204" pitchFamily="34" charset="0"/>
              </a:rPr>
              <a:t>A stakeholder-based approach to strategic management of higher education can help higher education institutions to achieve long-term success by building strong partnerships, increasing institutional effectiveness, creating positive work and learning environment and fostering a culture of continuous improvement. By creating value for all stakeholders, institutions can build trust and legitimacy, enhance their reputation, promote institutional sustainability and resilience.  But, most importantly, better opportunities to students are offered by equipping them with the skills and knowledge needed to succeed in the 21st century job market and to drive economic growth.</a:t>
            </a:r>
            <a:endParaRPr lang="en-LB" sz="1100" b="0">
              <a:ea typeface="Calibri" panose="020F0502020204030204" pitchFamily="34" charset="0"/>
              <a:cs typeface="Arial" panose="020B0604020202020204" pitchFamily="34" charset="0"/>
            </a:endParaRPr>
          </a:p>
          <a:p>
            <a:pPr marL="11113" algn="just">
              <a:spcBef>
                <a:spcPts val="1400"/>
              </a:spcBef>
              <a:spcAft>
                <a:spcPts val="600"/>
              </a:spcAft>
            </a:pPr>
            <a:r>
              <a:rPr lang="en-GB" sz="1100" b="0">
                <a:ea typeface="Calibri" panose="020F0502020204030204" pitchFamily="34" charset="0"/>
                <a:cs typeface="Arial" panose="020B0604020202020204" pitchFamily="34" charset="0"/>
              </a:rPr>
              <a:t>As a first step to establish the cooperation, the key stakeholders, their needs, goals and expectations should be identified. Having a clear understanding of who the stakeholders are and what their expectations and interests are, is crucial for higher education institutions to create effective strategies and make informed decisions that will benefit both the organization and its stakeholders.</a:t>
            </a:r>
            <a:endParaRPr lang="en-LB" sz="1100" b="0">
              <a:ea typeface="Calibri" panose="020F0502020204030204" pitchFamily="34" charset="0"/>
              <a:cs typeface="Arial" panose="020B0604020202020204" pitchFamily="34" charset="0"/>
            </a:endParaRPr>
          </a:p>
          <a:p>
            <a:pPr marL="11113" algn="just">
              <a:spcBef>
                <a:spcPts val="1400"/>
              </a:spcBef>
              <a:spcAft>
                <a:spcPts val="600"/>
              </a:spcAft>
            </a:pPr>
            <a:r>
              <a:rPr lang="en-GB" sz="1100" b="0">
                <a:ea typeface="Calibri" panose="020F0502020204030204" pitchFamily="34" charset="0"/>
                <a:cs typeface="Arial" panose="020B0604020202020204" pitchFamily="34" charset="0"/>
              </a:rPr>
              <a:t>A blueprint for stakeholder engagement, or in other words, a model for co-operation between higher education institutions and employers, provide a clear roadmap of engagement opportunities and potential action for all involved higher education and industry stakeholders. Although individual choices for involvement will always depend on the individual goals and capacity, a complete list of engagement opportunities, tested with industry representatives, can inspire for more active cooperation for the mutual benefit of stakeholders and better development of 21st century skills. </a:t>
            </a:r>
            <a:endParaRPr lang="en-LB" sz="1100" b="0">
              <a:ea typeface="Calibri" panose="020F0502020204030204" pitchFamily="34" charset="0"/>
              <a:cs typeface="Arial" panose="020B0604020202020204" pitchFamily="34" charset="0"/>
            </a:endParaRPr>
          </a:p>
          <a:p>
            <a:pPr marL="11113" algn="just">
              <a:spcBef>
                <a:spcPts val="1400"/>
              </a:spcBef>
              <a:spcAft>
                <a:spcPts val="600"/>
              </a:spcAft>
            </a:pPr>
            <a:r>
              <a:rPr lang="en-GB" sz="1100" b="0">
                <a:ea typeface="Calibri" panose="020F0502020204030204" pitchFamily="34" charset="0"/>
                <a:cs typeface="Arial" panose="020B0604020202020204" pitchFamily="34" charset="0"/>
              </a:rPr>
              <a:t>The main barriers that prevent HEIs from engaging with industry more actively, are the public research agenda and the supply of educational programs that does not comply with the industry’s demands, the lack of financial incentives to interact with industry and the lack of an entrepreneurial culture in universities. Developing incentives to overcome these barriers, promoting awareness on the benefits and opportunities for cooperation, as well as promoting entrepreneurial culture in higher education sector is highly recommended in order to implement the engagement model in practice.</a:t>
            </a:r>
            <a:endParaRPr lang="en-LB" sz="1100" b="0">
              <a:ea typeface="Calibri" panose="020F0502020204030204" pitchFamily="34" charset="0"/>
              <a:cs typeface="Arial" panose="020B0604020202020204" pitchFamily="34" charset="0"/>
            </a:endParaRPr>
          </a:p>
          <a:p>
            <a:pPr algn="just"/>
            <a:endParaRPr lang="en-GB" sz="1100" b="0"/>
          </a:p>
        </p:txBody>
      </p:sp>
    </p:spTree>
    <p:extLst>
      <p:ext uri="{BB962C8B-B14F-4D97-AF65-F5344CB8AC3E}">
        <p14:creationId xmlns:p14="http://schemas.microsoft.com/office/powerpoint/2010/main" val="748561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D2F0A8-146B-BB6D-DC6E-CB2310F5841B}"/>
              </a:ext>
            </a:extLst>
          </p:cNvPr>
          <p:cNvSpPr>
            <a:spLocks noGrp="1"/>
          </p:cNvSpPr>
          <p:nvPr>
            <p:ph type="body" sz="quarter" idx="48"/>
          </p:nvPr>
        </p:nvSpPr>
        <p:spPr>
          <a:xfrm>
            <a:off x="375292" y="1698171"/>
            <a:ext cx="6816645" cy="8716489"/>
          </a:xfrm>
        </p:spPr>
        <p:txBody>
          <a:bodyPr/>
          <a:lstStyle/>
          <a:p>
            <a:pPr marL="11113" lvl="0" indent="-11113" algn="l" rtl="0">
              <a:spcBef>
                <a:spcPts val="1400"/>
              </a:spcBef>
              <a:buFont typeface="+mj-lt"/>
              <a:buAutoNum type="arabicPeriod"/>
            </a:pPr>
            <a:r>
              <a:rPr lang="en-GB">
                <a:effectLst/>
                <a:latin typeface="Calibri" panose="020F0502020204030204" pitchFamily="34" charset="0"/>
                <a:ea typeface="Calibri" panose="020F0502020204030204" pitchFamily="34" charset="0"/>
                <a:cs typeface="Calibri" panose="020F0502020204030204" pitchFamily="34" charset="0"/>
              </a:rPr>
              <a:t> AIKA. (2021). Studiju virziena pašnovērtējuma ziņojuma izstrādes vadlīnijas [Guidelines for the development of the self-assessment report of the field of study]. Retrieved from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https://www.aika.lv/wp-content/uploads/2021/08/SVN-Vadlinijas_precizetas_20.08.2021.pdf</a:t>
            </a:r>
            <a:endPar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buFont typeface="+mj-lt"/>
              <a:buAutoNum type="arabicPeriod"/>
            </a:pPr>
            <a:endParaRPr lang="en-LB">
              <a:effectLst/>
              <a:latin typeface="Calibri" panose="020F0502020204030204" pitchFamily="34" charset="0"/>
              <a:ea typeface="Calibri" panose="020F0502020204030204" pitchFamily="34" charset="0"/>
              <a:cs typeface="Arial" panose="020B0604020202020204" pitchFamily="34" charset="0"/>
            </a:endParaRPr>
          </a:p>
          <a:p>
            <a:pPr marL="11113" lvl="0" indent="-11113" algn="l">
              <a:spcAft>
                <a:spcPts val="800"/>
              </a:spcAft>
              <a:buFont typeface="+mj-lt"/>
              <a:buAutoNum type="arabicPeriod"/>
            </a:pPr>
            <a:r>
              <a:rPr lang="en-GB">
                <a:effectLst/>
                <a:latin typeface="Calibri" panose="020F0502020204030204" pitchFamily="34" charset="0"/>
                <a:ea typeface="Calibri" panose="020F0502020204030204" pitchFamily="34" charset="0"/>
                <a:cs typeface="Calibri" panose="020F0502020204030204" pitchFamily="34" charset="0"/>
              </a:rPr>
              <a:t> Barokas, J., &amp; Santos, M. (2018). Multi-stakeholder ecosystems in rapidly changing educational environments. </a:t>
            </a:r>
            <a:r>
              <a:rPr lang="en-GB" i="1">
                <a:effectLst/>
                <a:latin typeface="Calibri" panose="020F0502020204030204" pitchFamily="34" charset="0"/>
                <a:ea typeface="Calibri" panose="020F0502020204030204" pitchFamily="34" charset="0"/>
                <a:cs typeface="Calibri" panose="020F0502020204030204" pitchFamily="34" charset="0"/>
              </a:rPr>
              <a:t>Global Engineering Education Conference</a:t>
            </a:r>
            <a:r>
              <a:rPr lang="en-GB">
                <a:effectLst/>
                <a:latin typeface="Calibri" panose="020F0502020204030204" pitchFamily="34" charset="0"/>
                <a:ea typeface="Calibri" panose="020F0502020204030204" pitchFamily="34" charset="0"/>
                <a:cs typeface="Calibri" panose="020F0502020204030204" pitchFamily="34" charset="0"/>
              </a:rPr>
              <a:t>.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https://doi.org/10.1109/educon.2018.8363472</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marL="11113" lvl="0" indent="-11113" algn="l">
              <a:spcAft>
                <a:spcPts val="800"/>
              </a:spcAft>
              <a:buFont typeface="+mj-lt"/>
              <a:buAutoNum type="arabicPeriod"/>
            </a:pPr>
            <a:r>
              <a:rPr lang="en-GB">
                <a:effectLst/>
                <a:latin typeface="Calibri" panose="020F0502020204030204" pitchFamily="34" charset="0"/>
                <a:ea typeface="Calibri" panose="020F0502020204030204" pitchFamily="34" charset="0"/>
                <a:cs typeface="Calibri" panose="020F0502020204030204" pitchFamily="34" charset="0"/>
              </a:rPr>
              <a:t> Bettiol, M., De Marchi, V., &amp; Di Maria, E. (2016). Developing capabilities in new ventures: a knowledge management approach. </a:t>
            </a:r>
            <a:r>
              <a:rPr lang="en-GB" i="1">
                <a:effectLst/>
                <a:latin typeface="Calibri" panose="020F0502020204030204" pitchFamily="34" charset="0"/>
                <a:ea typeface="Calibri" panose="020F0502020204030204" pitchFamily="34" charset="0"/>
                <a:cs typeface="Calibri" panose="020F0502020204030204" pitchFamily="34" charset="0"/>
              </a:rPr>
              <a:t>Knowledge Management Research &amp; Practice</a:t>
            </a:r>
            <a:r>
              <a:rPr lang="en-GB">
                <a:effectLst/>
                <a:latin typeface="Calibri" panose="020F0502020204030204" pitchFamily="34" charset="0"/>
                <a:ea typeface="Calibri" panose="020F0502020204030204" pitchFamily="34" charset="0"/>
                <a:cs typeface="Calibri" panose="020F0502020204030204" pitchFamily="34" charset="0"/>
              </a:rPr>
              <a:t>. </a:t>
            </a:r>
            <a:r>
              <a:rPr lang="en-GB">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https://doi.org/10.1057/kmrp.2015.16</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marL="11113" lvl="0" indent="-11113" algn="l">
              <a:spcAft>
                <a:spcPts val="800"/>
              </a:spcAft>
              <a:buFont typeface="+mj-lt"/>
              <a:buAutoNum type="arabicPeriod"/>
            </a:pPr>
            <a:r>
              <a:rPr lang="en-GB">
                <a:effectLst/>
                <a:latin typeface="Calibri" panose="020F0502020204030204" pitchFamily="34" charset="0"/>
                <a:ea typeface="Calibri" panose="020F0502020204030204" pitchFamily="34" charset="0"/>
                <a:cs typeface="Calibri" panose="020F0502020204030204" pitchFamily="34" charset="0"/>
              </a:rPr>
              <a:t> Burrows, J. (1999). Going Beyond Labels: A Framework for Profiling Institutional Stakeholders. Contemporary Education, 70(4): 5–10.</a:t>
            </a:r>
            <a:endParaRPr lang="en-LB">
              <a:effectLst/>
              <a:latin typeface="Calibri" panose="020F0502020204030204" pitchFamily="34" charset="0"/>
              <a:ea typeface="Calibri" panose="020F0502020204030204" pitchFamily="34" charset="0"/>
              <a:cs typeface="Arial" panose="020B0604020202020204" pitchFamily="34" charset="0"/>
            </a:endParaRPr>
          </a:p>
          <a:p>
            <a:pPr marL="11113" lvl="0" indent="-11113" algn="l">
              <a:spcAft>
                <a:spcPts val="800"/>
              </a:spcAft>
              <a:buFont typeface="+mj-lt"/>
              <a:buAutoNum type="arabicPeriod"/>
            </a:pPr>
            <a:r>
              <a:rPr lang="en-GB">
                <a:effectLst/>
                <a:latin typeface="Calibri" panose="020F0502020204030204" pitchFamily="34" charset="0"/>
                <a:ea typeface="Calibri" panose="020F0502020204030204" pitchFamily="34" charset="0"/>
                <a:cs typeface="Calibri" panose="020F0502020204030204" pitchFamily="34" charset="0"/>
              </a:rPr>
              <a:t> Carayannis, E. G., Grigoroudis, E., Campbell, D. K., Meissner, D., &amp; Stamati, D. (2018). The ecosystem as helix: an exploratory theory-building study of regional co-opetitive entrepreneurial ecosystems as Quadruple/Quintuple Helix Innovation Models. </a:t>
            </a:r>
            <a:r>
              <a:rPr lang="en-GB" i="1">
                <a:effectLst/>
                <a:latin typeface="Calibri" panose="020F0502020204030204" pitchFamily="34" charset="0"/>
                <a:ea typeface="Calibri" panose="020F0502020204030204" pitchFamily="34" charset="0"/>
                <a:cs typeface="Calibri" panose="020F0502020204030204" pitchFamily="34" charset="0"/>
              </a:rPr>
              <a:t>R &amp; D Management</a:t>
            </a:r>
            <a:r>
              <a:rPr lang="en-GB">
                <a:effectLst/>
                <a:latin typeface="Calibri" panose="020F0502020204030204" pitchFamily="34" charset="0"/>
                <a:ea typeface="Calibri" panose="020F0502020204030204" pitchFamily="34" charset="0"/>
                <a:cs typeface="Calibri" panose="020F0502020204030204" pitchFamily="34" charset="0"/>
              </a:rPr>
              <a:t>, </a:t>
            </a:r>
            <a:r>
              <a:rPr lang="en-GB" i="1">
                <a:effectLst/>
                <a:latin typeface="Calibri" panose="020F0502020204030204" pitchFamily="34" charset="0"/>
                <a:ea typeface="Calibri" panose="020F0502020204030204" pitchFamily="34" charset="0"/>
                <a:cs typeface="Calibri" panose="020F0502020204030204" pitchFamily="34" charset="0"/>
              </a:rPr>
              <a:t>48</a:t>
            </a:r>
            <a:r>
              <a:rPr lang="en-GB">
                <a:effectLst/>
                <a:latin typeface="Calibri" panose="020F0502020204030204" pitchFamily="34" charset="0"/>
                <a:ea typeface="Calibri" panose="020F0502020204030204" pitchFamily="34" charset="0"/>
                <a:cs typeface="Calibri" panose="020F0502020204030204" pitchFamily="34" charset="0"/>
              </a:rPr>
              <a:t>(1), 148–162.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https://doi.org/10.1111/radm.12300</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marL="11113" lvl="0" indent="-11113" algn="l">
              <a:spcAft>
                <a:spcPts val="800"/>
              </a:spcAft>
              <a:buFont typeface="+mj-lt"/>
              <a:buAutoNum type="arabicPeriod"/>
            </a:pPr>
            <a:r>
              <a:rPr lang="en-GB">
                <a:effectLst/>
                <a:latin typeface="Calibri" panose="020F0502020204030204" pitchFamily="34" charset="0"/>
                <a:ea typeface="Calibri" panose="020F0502020204030204" pitchFamily="34" charset="0"/>
                <a:cs typeface="Calibri" panose="020F0502020204030204" pitchFamily="34" charset="0"/>
              </a:rPr>
              <a:t> Chesbrough H. W. (2003). Open innovation: </a:t>
            </a:r>
            <a:r>
              <a:rPr lang="en-GB" i="1">
                <a:effectLst/>
                <a:latin typeface="Calibri" panose="020F0502020204030204" pitchFamily="34" charset="0"/>
                <a:ea typeface="Calibri" panose="020F0502020204030204" pitchFamily="34" charset="0"/>
                <a:cs typeface="Calibri" panose="020F0502020204030204" pitchFamily="34" charset="0"/>
              </a:rPr>
              <a:t>The new imperative for creating and profiting from technology.</a:t>
            </a:r>
            <a:r>
              <a:rPr lang="en-GB">
                <a:effectLst/>
                <a:latin typeface="Calibri" panose="020F0502020204030204" pitchFamily="34" charset="0"/>
                <a:ea typeface="Calibri" panose="020F0502020204030204" pitchFamily="34" charset="0"/>
                <a:cs typeface="Calibri" panose="020F0502020204030204" pitchFamily="34" charset="0"/>
              </a:rPr>
              <a:t> Cambridge, MA, Harvard Business School Press.</a:t>
            </a:r>
            <a:endParaRPr lang="en-LB">
              <a:effectLst/>
              <a:latin typeface="Calibri" panose="020F0502020204030204" pitchFamily="34" charset="0"/>
              <a:ea typeface="Calibri" panose="020F0502020204030204" pitchFamily="34" charset="0"/>
              <a:cs typeface="Arial" panose="020B0604020202020204" pitchFamily="34" charset="0"/>
            </a:endParaRPr>
          </a:p>
          <a:p>
            <a:pPr marL="11113" lvl="0" indent="-11113" algn="l">
              <a:spcAft>
                <a:spcPts val="800"/>
              </a:spcAft>
              <a:buFont typeface="+mj-lt"/>
              <a:buAutoNum type="arabicPeriod"/>
            </a:pPr>
            <a:r>
              <a:rPr lang="en-GB">
                <a:effectLst/>
                <a:latin typeface="Calibri" panose="020F0502020204030204" pitchFamily="34" charset="0"/>
                <a:ea typeface="Calibri" panose="020F0502020204030204" pitchFamily="34" charset="0"/>
                <a:cs typeface="Calibri" panose="020F0502020204030204" pitchFamily="34" charset="0"/>
              </a:rPr>
              <a:t> Compagnucci, L., &amp; Spigarelli, F. (2020). The Third Mission of the university: A systematic literature review on potentials and constraints. </a:t>
            </a:r>
            <a:r>
              <a:rPr lang="en-GB" i="1">
                <a:effectLst/>
                <a:latin typeface="Calibri" panose="020F0502020204030204" pitchFamily="34" charset="0"/>
                <a:ea typeface="Calibri" panose="020F0502020204030204" pitchFamily="34" charset="0"/>
                <a:cs typeface="Calibri" panose="020F0502020204030204" pitchFamily="34" charset="0"/>
              </a:rPr>
              <a:t>Technological Forecasting and Social Change, 161</a:t>
            </a:r>
            <a:r>
              <a:rPr lang="en-GB">
                <a:effectLst/>
                <a:latin typeface="Calibri" panose="020F0502020204030204" pitchFamily="34" charset="0"/>
                <a:ea typeface="Calibri" panose="020F0502020204030204" pitchFamily="34" charset="0"/>
                <a:cs typeface="Calibri" panose="020F0502020204030204" pitchFamily="34" charset="0"/>
              </a:rPr>
              <a:t>.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https://doi.org/10.1016/j.techfore.2020.120284</a:t>
            </a:r>
            <a:r>
              <a:rPr lang="en-GB">
                <a:solidFill>
                  <a:srgbClr val="63C7CA"/>
                </a:solidFill>
                <a:effectLst/>
                <a:latin typeface="Calibri" panose="020F0502020204030204" pitchFamily="34" charset="0"/>
                <a:ea typeface="Calibri" panose="020F0502020204030204" pitchFamily="34" charset="0"/>
                <a:cs typeface="Calibri" panose="020F0502020204030204" pitchFamily="34" charset="0"/>
              </a:rPr>
              <a:t> </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marL="11113" lvl="0" indent="-11113" algn="l">
              <a:spcAft>
                <a:spcPts val="800"/>
              </a:spcAft>
              <a:buFont typeface="+mj-lt"/>
              <a:buAutoNum type="arabicPeriod"/>
            </a:pPr>
            <a:r>
              <a:rPr lang="en-GB">
                <a:effectLst/>
                <a:latin typeface="Calibri" panose="020F0502020204030204" pitchFamily="34" charset="0"/>
                <a:ea typeface="Calibri" panose="020F0502020204030204" pitchFamily="34" charset="0"/>
                <a:cs typeface="Calibri" panose="020F0502020204030204" pitchFamily="34" charset="0"/>
              </a:rPr>
              <a:t> D’Souza, C., Ahmed, T., Khashru, M. A., Ahmed, R., Ratten, V., &amp; Jayaratne, M. (2022). The complexity of stakeholder pressures and their influence on social and environmental responsibilities. </a:t>
            </a:r>
            <a:r>
              <a:rPr lang="en-GB" i="1">
                <a:effectLst/>
                <a:latin typeface="Calibri" panose="020F0502020204030204" pitchFamily="34" charset="0"/>
                <a:ea typeface="Calibri" panose="020F0502020204030204" pitchFamily="34" charset="0"/>
                <a:cs typeface="Calibri" panose="020F0502020204030204" pitchFamily="34" charset="0"/>
              </a:rPr>
              <a:t>Journal of Cleaner Production</a:t>
            </a:r>
            <a:r>
              <a:rPr lang="en-GB">
                <a:effectLst/>
                <a:latin typeface="Calibri" panose="020F0502020204030204" pitchFamily="34" charset="0"/>
                <a:ea typeface="Calibri" panose="020F0502020204030204" pitchFamily="34" charset="0"/>
                <a:cs typeface="Calibri" panose="020F0502020204030204" pitchFamily="34" charset="0"/>
              </a:rPr>
              <a:t>, </a:t>
            </a:r>
            <a:r>
              <a:rPr lang="en-GB" i="1">
                <a:effectLst/>
                <a:latin typeface="Calibri" panose="020F0502020204030204" pitchFamily="34" charset="0"/>
                <a:ea typeface="Calibri" panose="020F0502020204030204" pitchFamily="34" charset="0"/>
                <a:cs typeface="Calibri" panose="020F0502020204030204" pitchFamily="34" charset="0"/>
              </a:rPr>
              <a:t>358</a:t>
            </a:r>
            <a:r>
              <a:rPr lang="en-GB">
                <a:effectLst/>
                <a:latin typeface="Calibri" panose="020F0502020204030204" pitchFamily="34" charset="0"/>
                <a:ea typeface="Calibri" panose="020F0502020204030204" pitchFamily="34" charset="0"/>
                <a:cs typeface="Calibri" panose="020F0502020204030204" pitchFamily="34" charset="0"/>
              </a:rPr>
              <a:t>, 132038. </a:t>
            </a:r>
            <a:r>
              <a:rPr lang="en-GB">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https://doi.org/10.1016/j.jclepro.2022.132038</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marL="11113" lvl="0" indent="-11113" algn="l">
              <a:spcAft>
                <a:spcPts val="800"/>
              </a:spcAft>
              <a:buFont typeface="+mj-lt"/>
              <a:buAutoNum type="arabicPeriod"/>
            </a:pPr>
            <a:r>
              <a:rPr lang="en-GB">
                <a:effectLst/>
                <a:latin typeface="Calibri" panose="020F0502020204030204" pitchFamily="34" charset="0"/>
                <a:ea typeface="Calibri" panose="020F0502020204030204" pitchFamily="34" charset="0"/>
                <a:cs typeface="Calibri" panose="020F0502020204030204" pitchFamily="34" charset="0"/>
              </a:rPr>
              <a:t> De Freitas Langrafe, T., Barakat, S. R., Stocker, F., &amp; Boaventura, J. M. G. (2020). A stakeholder theory approach to creating value in higher education institutions</a:t>
            </a:r>
            <a:r>
              <a:rPr lang="en-GB" i="1">
                <a:effectLst/>
                <a:latin typeface="Calibri" panose="020F0502020204030204" pitchFamily="34" charset="0"/>
                <a:ea typeface="Calibri" panose="020F0502020204030204" pitchFamily="34" charset="0"/>
                <a:cs typeface="Calibri" panose="020F0502020204030204" pitchFamily="34" charset="0"/>
              </a:rPr>
              <a:t>. The Bottom Line: Managing Library Finances</a:t>
            </a:r>
            <a:r>
              <a:rPr lang="en-GB">
                <a:effectLst/>
                <a:latin typeface="Calibri" panose="020F0502020204030204" pitchFamily="34" charset="0"/>
                <a:ea typeface="Calibri" panose="020F0502020204030204" pitchFamily="34" charset="0"/>
                <a:cs typeface="Calibri" panose="020F0502020204030204" pitchFamily="34" charset="0"/>
              </a:rPr>
              <a:t>, 33(4), 297–313. </a:t>
            </a:r>
            <a:r>
              <a:rPr lang="en-GB">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https://doi.org/10.1108/bl-03-2020-0021</a:t>
            </a:r>
            <a:endParaRPr lang="en-GB">
              <a:solidFill>
                <a:srgbClr val="63C7CA"/>
              </a:solidFill>
              <a:effectLst/>
              <a:latin typeface="Calibri" panose="020F0502020204030204" pitchFamily="34" charset="0"/>
              <a:ea typeface="Calibri" panose="020F0502020204030204" pitchFamily="34" charset="0"/>
              <a:cs typeface="Calibri" panose="020F0502020204030204" pitchFamily="34" charset="0"/>
            </a:endParaRPr>
          </a:p>
          <a:p>
            <a:pPr marL="11113" lvl="0" indent="-11113" algn="l">
              <a:spcAft>
                <a:spcPts val="800"/>
              </a:spcAft>
              <a:buFont typeface="+mj-lt"/>
              <a:buAutoNum type="arabicPeriod"/>
            </a:pPr>
            <a:endParaRPr lang="en-GB">
              <a:solidFill>
                <a:srgbClr val="63C7CA"/>
              </a:solidFill>
              <a:ea typeface="Calibri" panose="020F0502020204030204" pitchFamily="34" charset="0"/>
            </a:endParaRPr>
          </a:p>
          <a:p>
            <a:pPr marL="11113" lvl="0" indent="-11113" algn="l">
              <a:spcAft>
                <a:spcPts val="800"/>
              </a:spcAft>
              <a:buFont typeface="+mj-lt"/>
              <a:buAutoNum type="arabicPeriod"/>
            </a:pPr>
            <a:endParaRPr lang="en-G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marL="11113" lvl="0" indent="-11113" algn="l">
              <a:spcAft>
                <a:spcPts val="800"/>
              </a:spcAft>
              <a:buFont typeface="+mj-lt"/>
              <a:buAutoNum type="arabicPeriod"/>
            </a:pP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marL="11113" lvl="0" indent="-11113" algn="l">
              <a:spcAft>
                <a:spcPts val="800"/>
              </a:spcAft>
              <a:buFont typeface="+mj-lt"/>
              <a:buAutoNum type="arabicPeriod"/>
            </a:pPr>
            <a:r>
              <a:rPr lang="en-GB">
                <a:effectLst/>
                <a:latin typeface="Calibri" panose="020F0502020204030204" pitchFamily="34" charset="0"/>
                <a:ea typeface="Calibri" panose="020F0502020204030204" pitchFamily="34" charset="0"/>
                <a:cs typeface="Calibri" panose="020F0502020204030204" pitchFamily="34" charset="0"/>
              </a:rPr>
              <a:t> Degtjarjova, I., Lapina, I., &amp; Freidenfelds, D. (2018). Student as stakeholder: “voice of customer” in higher education quality development. Marketing and Management of Innovations, 2, 388-398.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https://doi.org/10.21272/mmi.2018.2-30</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marL="11113" lvl="0" indent="-11113" algn="l">
              <a:spcAft>
                <a:spcPts val="800"/>
              </a:spcAft>
              <a:buFont typeface="+mj-lt"/>
              <a:buAutoNum type="arabicPeriod"/>
            </a:pPr>
            <a:r>
              <a:rPr lang="en-GB">
                <a:effectLst/>
                <a:latin typeface="Calibri" panose="020F0502020204030204" pitchFamily="34" charset="0"/>
                <a:ea typeface="Calibri" panose="020F0502020204030204" pitchFamily="34" charset="0"/>
                <a:cs typeface="Calibri" panose="020F0502020204030204" pitchFamily="34" charset="0"/>
              </a:rPr>
              <a:t> Dobni, C. &amp; Luffman, G. (2003). Determining the scope and impact of market orientation profiles on strategy implementation and performance. Strategic Management Journal, 24(6), 577-585.</a:t>
            </a:r>
            <a:endParaRPr lang="en-LB">
              <a:effectLst/>
              <a:latin typeface="Calibri" panose="020F0502020204030204" pitchFamily="34" charset="0"/>
              <a:ea typeface="Calibri" panose="020F0502020204030204" pitchFamily="34" charset="0"/>
              <a:cs typeface="Arial" panose="020B0604020202020204" pitchFamily="34" charset="0"/>
            </a:endParaRPr>
          </a:p>
          <a:p>
            <a:pPr marL="11113" lvl="0" indent="-11113" algn="l">
              <a:spcAft>
                <a:spcPts val="800"/>
              </a:spcAft>
              <a:buFont typeface="+mj-lt"/>
              <a:buAutoNum type="arabicPeriod"/>
            </a:pPr>
            <a:r>
              <a:rPr lang="en-GB">
                <a:effectLst/>
                <a:latin typeface="Calibri" panose="020F0502020204030204" pitchFamily="34" charset="0"/>
                <a:ea typeface="Calibri" panose="020F0502020204030204" pitchFamily="34" charset="0"/>
                <a:cs typeface="Calibri" panose="020F0502020204030204" pitchFamily="34" charset="0"/>
              </a:rPr>
              <a:t> Donaldson, T., &amp; Preston, L. E. (1995). </a:t>
            </a:r>
            <a:r>
              <a:rPr lang="en-GB" i="1">
                <a:effectLst/>
                <a:latin typeface="Calibri" panose="020F0502020204030204" pitchFamily="34" charset="0"/>
                <a:ea typeface="Calibri" panose="020F0502020204030204" pitchFamily="34" charset="0"/>
                <a:cs typeface="Calibri" panose="020F0502020204030204" pitchFamily="34" charset="0"/>
              </a:rPr>
              <a:t>The Stakeholder Theory of the Corporation: Concepts, Evidence, and Implications on JSTOR</a:t>
            </a:r>
            <a:r>
              <a:rPr lang="en-GB">
                <a:effectLst/>
                <a:latin typeface="Calibri" panose="020F0502020204030204" pitchFamily="34" charset="0"/>
                <a:ea typeface="Calibri" panose="020F0502020204030204" pitchFamily="34" charset="0"/>
                <a:cs typeface="Calibri" panose="020F0502020204030204" pitchFamily="34" charset="0"/>
              </a:rPr>
              <a:t>. Retrieved March 17, 2023, from</a:t>
            </a:r>
            <a:r>
              <a:rPr lang="en-GB">
                <a:solidFill>
                  <a:srgbClr val="63C7CA"/>
                </a:solidFill>
                <a:effectLst/>
                <a:latin typeface="Calibri" panose="020F0502020204030204" pitchFamily="34" charset="0"/>
                <a:ea typeface="Calibri" panose="020F0502020204030204" pitchFamily="34" charset="0"/>
                <a:cs typeface="Calibri" panose="020F0502020204030204" pitchFamily="34" charset="0"/>
              </a:rPr>
              <a:t>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http://www.jstor.org/stable/258887?seq=1&amp;cid=pdf-reference#references_tab_contents</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marL="11113" lvl="0" indent="-11113" algn="l">
              <a:spcAft>
                <a:spcPts val="800"/>
              </a:spcAft>
              <a:buFont typeface="+mj-lt"/>
              <a:buAutoNum type="arabicPeriod"/>
            </a:pPr>
            <a:r>
              <a:rPr lang="en-GB">
                <a:effectLst/>
                <a:latin typeface="Calibri" panose="020F0502020204030204" pitchFamily="34" charset="0"/>
                <a:ea typeface="Calibri" panose="020F0502020204030204" pitchFamily="34" charset="0"/>
                <a:cs typeface="Calibri" panose="020F0502020204030204" pitchFamily="34" charset="0"/>
              </a:rPr>
              <a:t> Edinger-Schons, L. M., Lengler-Graiff, L., Scheidler, S., Mende, G., &amp; Wieseke, J. (2020). Listen to the voice of the customer—First steps towards stakeholder democracy. </a:t>
            </a:r>
            <a:r>
              <a:rPr lang="en-GB" i="1">
                <a:effectLst/>
                <a:latin typeface="Calibri" panose="020F0502020204030204" pitchFamily="34" charset="0"/>
                <a:ea typeface="Calibri" panose="020F0502020204030204" pitchFamily="34" charset="0"/>
                <a:cs typeface="Calibri" panose="020F0502020204030204" pitchFamily="34" charset="0"/>
              </a:rPr>
              <a:t>Business Ethics: A European Review</a:t>
            </a:r>
            <a:r>
              <a:rPr lang="en-GB">
                <a:effectLst/>
                <a:latin typeface="Calibri" panose="020F0502020204030204" pitchFamily="34" charset="0"/>
                <a:ea typeface="Calibri" panose="020F0502020204030204" pitchFamily="34" charset="0"/>
                <a:cs typeface="Calibri" panose="020F0502020204030204" pitchFamily="34" charset="0"/>
              </a:rPr>
              <a:t>, </a:t>
            </a:r>
            <a:r>
              <a:rPr lang="en-GB" i="1">
                <a:effectLst/>
                <a:latin typeface="Calibri" panose="020F0502020204030204" pitchFamily="34" charset="0"/>
                <a:ea typeface="Calibri" panose="020F0502020204030204" pitchFamily="34" charset="0"/>
                <a:cs typeface="Calibri" panose="020F0502020204030204" pitchFamily="34" charset="0"/>
              </a:rPr>
              <a:t>29</a:t>
            </a:r>
            <a:r>
              <a:rPr lang="en-GB">
                <a:effectLst/>
                <a:latin typeface="Calibri" panose="020F0502020204030204" pitchFamily="34" charset="0"/>
                <a:ea typeface="Calibri" panose="020F0502020204030204" pitchFamily="34" charset="0"/>
                <a:cs typeface="Calibri" panose="020F0502020204030204" pitchFamily="34" charset="0"/>
              </a:rPr>
              <a:t>(3), 510–527.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https://doi.org/10.1111/beer.12252</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marL="11113" lvl="0" indent="-11113" algn="l">
              <a:spcAft>
                <a:spcPts val="800"/>
              </a:spcAft>
              <a:buFont typeface="+mj-lt"/>
              <a:buAutoNum type="arabicPeriod"/>
            </a:pPr>
            <a:r>
              <a:rPr lang="en-GB">
                <a:effectLst/>
                <a:latin typeface="Calibri" panose="020F0502020204030204" pitchFamily="34" charset="0"/>
                <a:ea typeface="Calibri" panose="020F0502020204030204" pitchFamily="34" charset="0"/>
                <a:cs typeface="Calibri" panose="020F0502020204030204" pitchFamily="34" charset="0"/>
              </a:rPr>
              <a:t> European Commission (2020). </a:t>
            </a:r>
            <a:r>
              <a:rPr lang="en-GB" i="1">
                <a:effectLst/>
                <a:latin typeface="Calibri" panose="020F0502020204030204" pitchFamily="34" charset="0"/>
                <a:ea typeface="Calibri" panose="020F0502020204030204" pitchFamily="34" charset="0"/>
                <a:cs typeface="Calibri" panose="020F0502020204030204" pitchFamily="34" charset="0"/>
              </a:rPr>
              <a:t>European Skills Agenda for sustainable competitiveness, social fairness and resilience</a:t>
            </a:r>
            <a:r>
              <a:rPr lang="en-GB">
                <a:effectLst/>
                <a:latin typeface="Calibri" panose="020F0502020204030204" pitchFamily="34" charset="0"/>
                <a:ea typeface="Calibri" panose="020F0502020204030204" pitchFamily="34" charset="0"/>
                <a:cs typeface="Calibri" panose="020F0502020204030204" pitchFamily="34" charset="0"/>
              </a:rPr>
              <a:t>. Luxembourg: Publications of the EU.</a:t>
            </a:r>
          </a:p>
          <a:p>
            <a:pPr marL="11113" lvl="0" indent="-11113" algn="l">
              <a:spcAft>
                <a:spcPts val="800"/>
              </a:spcAft>
              <a:buFont typeface="+mj-lt"/>
              <a:buAutoNum type="arabicPeriod"/>
            </a:pP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Flammer, C., &amp; Bansal, P. (2017). Does a long-term orientation create value? Evidence from a regression discontinuity.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Strategic Management Journal</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38</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(9), 1827–1847.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https://doi.org/10.1002/smj.2629</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lvl="0" algn="l">
              <a:spcAft>
                <a:spcPts val="800"/>
              </a:spcAft>
              <a:tabLst>
                <a:tab pos="270510" algn="l"/>
              </a:tabLst>
            </a:pPr>
            <a:r>
              <a:rPr lang="en-GB">
                <a:effectLst/>
                <a:latin typeface="Calibri" panose="020F0502020204030204" pitchFamily="34" charset="0"/>
                <a:ea typeface="Calibri" panose="020F0502020204030204" pitchFamily="34" charset="0"/>
                <a:cs typeface="Calibri" panose="020F0502020204030204" pitchFamily="34" charset="0"/>
              </a:rPr>
              <a:t>16. Freeman, R. E. (1984). Strategic Management: A Stakeholder Approach. Boston: Pitman.</a:t>
            </a:r>
            <a:endParaRPr lang="en-LB">
              <a:effectLst/>
              <a:latin typeface="Calibri" panose="020F0502020204030204" pitchFamily="34" charset="0"/>
              <a:ea typeface="Calibri" panose="020F0502020204030204" pitchFamily="34" charset="0"/>
              <a:cs typeface="Arial" panose="020B0604020202020204" pitchFamily="34" charset="0"/>
            </a:endParaRPr>
          </a:p>
          <a:p>
            <a:pPr lvl="0" algn="l">
              <a:spcAft>
                <a:spcPts val="800"/>
              </a:spcAft>
              <a:tabLst>
                <a:tab pos="270510" algn="l"/>
              </a:tabLst>
            </a:pP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17. Freeman, R. R., Dmytriyev, S., &amp; Phillips, R. A. (2021). Stakeholder Theory and the Resource-Based View of the Firm.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Journal of Management</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47</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(7), 1757–1770.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https://doi.org/10.1177/0149206321993576</a:t>
            </a:r>
            <a:endParaRPr lang="en-GB" u="sng">
              <a:solidFill>
                <a:srgbClr val="63C7CA"/>
              </a:solidFill>
              <a:ea typeface="Calibri" panose="020F0502020204030204" pitchFamily="34" charset="0"/>
            </a:endParaRPr>
          </a:p>
          <a:p>
            <a:pPr lvl="0" algn="l">
              <a:spcAft>
                <a:spcPts val="800"/>
              </a:spcAft>
              <a:tabLst>
                <a:tab pos="270510" algn="l"/>
              </a:tabLst>
            </a:pPr>
            <a:r>
              <a:rPr lang="en-GB" strike="noStrike">
                <a:effectLst/>
                <a:latin typeface="Calibri" panose="020F0502020204030204" pitchFamily="34" charset="0"/>
                <a:ea typeface="Calibri" panose="020F0502020204030204" pitchFamily="34" charset="0"/>
                <a:cs typeface="Calibri" panose="020F0502020204030204" pitchFamily="34" charset="0"/>
              </a:rPr>
              <a:t>18. </a:t>
            </a:r>
            <a:r>
              <a:rPr lang="en-GB"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Fullan, M. (1999). </a:t>
            </a:r>
            <a:r>
              <a:rPr lang="en-GB"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Pārmaiņu spēki: izglītības reformu virzieni [The forces of change: the directions of education reforms].</a:t>
            </a:r>
            <a:r>
              <a:rPr lang="en-GB"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Riga, Zvaigzne ABC.</a:t>
            </a:r>
            <a:endParaRPr lang="en-LB">
              <a:effectLst/>
              <a:latin typeface="Calibri" panose="020F0502020204030204" pitchFamily="34" charset="0"/>
              <a:ea typeface="Calibri" panose="020F0502020204030204" pitchFamily="34" charset="0"/>
              <a:cs typeface="Arial" panose="020B0604020202020204" pitchFamily="34" charset="0"/>
            </a:endParaRPr>
          </a:p>
          <a:p>
            <a:pPr lvl="0" algn="l">
              <a:spcAft>
                <a:spcPts val="800"/>
              </a:spcAft>
              <a:tabLst>
                <a:tab pos="270510" algn="l"/>
              </a:tabLst>
            </a:pP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19. Griffin, A. &amp; Hauser, J. R. (1993). The voice of the customer.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Marketing Science, 12</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(1), 1-27.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https://doi.org/10.1287/mksc.12.1.1</a:t>
            </a:r>
            <a:endPar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endParaRPr>
          </a:p>
          <a:p>
            <a:pPr>
              <a:spcAft>
                <a:spcPts val="800"/>
              </a:spcAft>
              <a:tabLst>
                <a:tab pos="270510" algn="l"/>
              </a:tabLst>
            </a:pPr>
            <a:r>
              <a:rPr lang="en-GB">
                <a:effectLst/>
                <a:latin typeface="Calibri" panose="020F0502020204030204" pitchFamily="34" charset="0"/>
                <a:ea typeface="Calibri" panose="020F0502020204030204" pitchFamily="34" charset="0"/>
                <a:cs typeface="Calibri" panose="020F0502020204030204" pitchFamily="34" charset="0"/>
              </a:rPr>
              <a:t>20. Izglītības un zinātnes ministrija (2020). </a:t>
            </a:r>
            <a:r>
              <a:rPr lang="en-GB" i="1">
                <a:effectLst/>
                <a:latin typeface="Calibri" panose="020F0502020204030204" pitchFamily="34" charset="0"/>
                <a:ea typeface="Calibri" panose="020F0502020204030204" pitchFamily="34" charset="0"/>
                <a:cs typeface="Calibri" panose="020F0502020204030204" pitchFamily="34" charset="0"/>
              </a:rPr>
              <a:t>Pieaugušo izglītības pārvaldības padome [</a:t>
            </a:r>
            <a:r>
              <a:rPr lang="en-LB" i="1">
                <a:effectLst/>
                <a:latin typeface="Calibri" panose="020F0502020204030204" pitchFamily="34" charset="0"/>
                <a:ea typeface="Calibri" panose="020F0502020204030204" pitchFamily="34" charset="0"/>
                <a:cs typeface="Calibri" panose="020F0502020204030204" pitchFamily="34" charset="0"/>
              </a:rPr>
              <a:t>Adult Education Management Board</a:t>
            </a:r>
            <a:r>
              <a:rPr lang="en-GB" i="1">
                <a:effectLst/>
                <a:latin typeface="Calibri" panose="020F0502020204030204" pitchFamily="34" charset="0"/>
                <a:ea typeface="Calibri" panose="020F0502020204030204" pitchFamily="34" charset="0"/>
                <a:cs typeface="Calibri" panose="020F0502020204030204" pitchFamily="34" charset="0"/>
              </a:rPr>
              <a:t>]. </a:t>
            </a:r>
            <a:r>
              <a:rPr lang="en-GB">
                <a:effectLst/>
                <a:latin typeface="Calibri" panose="020F0502020204030204" pitchFamily="34" charset="0"/>
                <a:ea typeface="Calibri" panose="020F0502020204030204" pitchFamily="34" charset="0"/>
                <a:cs typeface="Calibri" panose="020F0502020204030204" pitchFamily="34" charset="0"/>
              </a:rPr>
              <a:t>Retrieved from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https://www.izm.gov.lv/lv/pieauguso-izglitibas-parvaldibas-padome</a:t>
            </a:r>
            <a:r>
              <a:rPr lang="en-GB">
                <a:solidFill>
                  <a:srgbClr val="63C7CA"/>
                </a:solidFill>
                <a:effectLst/>
                <a:latin typeface="Calibri" panose="020F0502020204030204" pitchFamily="34" charset="0"/>
                <a:ea typeface="Calibri" panose="020F0502020204030204" pitchFamily="34" charset="0"/>
                <a:cs typeface="Calibri" panose="020F0502020204030204" pitchFamily="34" charset="0"/>
              </a:rPr>
              <a:t> </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lvl="0" algn="l">
              <a:spcAft>
                <a:spcPts val="800"/>
              </a:spcAft>
              <a:tabLst>
                <a:tab pos="270510" algn="l"/>
              </a:tabLst>
            </a:pP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lvl="0" algn="l">
              <a:spcAft>
                <a:spcPts val="800"/>
              </a:spcAft>
              <a:tabLst>
                <a:tab pos="270510" algn="l"/>
              </a:tabLst>
            </a:pP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marL="11113" lvl="0" indent="-11113" algn="l">
              <a:spcAft>
                <a:spcPts val="800"/>
              </a:spcAft>
              <a:buFont typeface="+mj-lt"/>
              <a:buAutoNum type="arabicPeriod"/>
            </a:pPr>
            <a:endParaRPr lang="en-LB">
              <a:effectLst/>
              <a:latin typeface="Calibri" panose="020F0502020204030204" pitchFamily="34" charset="0"/>
              <a:ea typeface="Calibri" panose="020F0502020204030204" pitchFamily="34" charset="0"/>
              <a:cs typeface="Arial" panose="020B0604020202020204" pitchFamily="34" charset="0"/>
            </a:endParaRPr>
          </a:p>
          <a:p>
            <a:pPr algn="just"/>
            <a:endParaRPr lang="en-GB"/>
          </a:p>
        </p:txBody>
      </p:sp>
      <p:sp>
        <p:nvSpPr>
          <p:cNvPr id="3" name="Slide Number Placeholder 2">
            <a:extLst>
              <a:ext uri="{FF2B5EF4-FFF2-40B4-BE49-F238E27FC236}">
                <a16:creationId xmlns:a16="http://schemas.microsoft.com/office/drawing/2014/main" id="{914D126F-061D-154C-C99A-6DC8ABD79328}"/>
              </a:ext>
            </a:extLst>
          </p:cNvPr>
          <p:cNvSpPr>
            <a:spLocks noGrp="1"/>
          </p:cNvSpPr>
          <p:nvPr>
            <p:ph type="sldNum" sz="quarter" idx="4"/>
          </p:nvPr>
        </p:nvSpPr>
        <p:spPr/>
        <p:txBody>
          <a:bodyPr/>
          <a:lstStyle/>
          <a:p>
            <a:fld id="{CB2079F2-58AF-ED44-82D7-E04B2F6FD686}" type="slidenum">
              <a:rPr lang="en-US" smtClean="0"/>
              <a:pPr/>
              <a:t>39</a:t>
            </a:fld>
            <a:endParaRPr lang="en-US" dirty="0"/>
          </a:p>
        </p:txBody>
      </p:sp>
      <p:sp>
        <p:nvSpPr>
          <p:cNvPr id="4" name="Text Placeholder 3">
            <a:extLst>
              <a:ext uri="{FF2B5EF4-FFF2-40B4-BE49-F238E27FC236}">
                <a16:creationId xmlns:a16="http://schemas.microsoft.com/office/drawing/2014/main" id="{05BA5C93-1763-5D6E-D6F9-C58518EEFD84}"/>
              </a:ext>
            </a:extLst>
          </p:cNvPr>
          <p:cNvSpPr>
            <a:spLocks noGrp="1"/>
          </p:cNvSpPr>
          <p:nvPr>
            <p:ph type="body" sz="quarter" idx="30"/>
          </p:nvPr>
        </p:nvSpPr>
        <p:spPr/>
        <p:txBody>
          <a:bodyPr/>
          <a:lstStyle/>
          <a:p>
            <a:r>
              <a:rPr lang="en-GB"/>
              <a:t>REFERENCES</a:t>
            </a:r>
          </a:p>
        </p:txBody>
      </p:sp>
    </p:spTree>
    <p:extLst>
      <p:ext uri="{BB962C8B-B14F-4D97-AF65-F5344CB8AC3E}">
        <p14:creationId xmlns:p14="http://schemas.microsoft.com/office/powerpoint/2010/main" val="197887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36E73D6-941E-777D-B63C-E73478901DB4}"/>
              </a:ext>
            </a:extLst>
          </p:cNvPr>
          <p:cNvSpPr/>
          <p:nvPr/>
        </p:nvSpPr>
        <p:spPr>
          <a:xfrm>
            <a:off x="678873" y="1842655"/>
            <a:ext cx="6813280" cy="6414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2347230" y="1856826"/>
            <a:ext cx="3544003" cy="348400"/>
          </a:xfrm>
        </p:spPr>
        <p:txBody>
          <a:bodyPr/>
          <a:lstStyle/>
          <a:p>
            <a:r>
              <a:rPr lang="en-US" dirty="0"/>
              <a:t>Executive summary</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2347230" y="2332068"/>
            <a:ext cx="3544003" cy="349200"/>
          </a:xfrm>
        </p:spPr>
        <p:txBody>
          <a:bodyPr/>
          <a:lstStyle/>
          <a:p>
            <a:r>
              <a:rPr lang="en-US" dirty="0"/>
              <a:t>Content</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a:xfrm>
            <a:off x="2347230" y="2833202"/>
            <a:ext cx="3544003" cy="348400"/>
          </a:xfrm>
        </p:spPr>
        <p:txBody>
          <a:bodyPr/>
          <a:lstStyle/>
          <a:p>
            <a:r>
              <a:rPr lang="en-US" dirty="0"/>
              <a:t>Introduction</a:t>
            </a:r>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a:xfrm>
            <a:off x="1657526" y="3334157"/>
            <a:ext cx="648000" cy="348400"/>
          </a:xfrm>
        </p:spPr>
        <p:txBody>
          <a:bodyPr/>
          <a:lstStyle/>
          <a:p>
            <a:r>
              <a:rPr lang="en-US" dirty="0">
                <a:solidFill>
                  <a:srgbClr val="186BA8"/>
                </a:solidFill>
              </a:rPr>
              <a:t>01</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a:xfrm>
            <a:off x="2347230" y="3334157"/>
            <a:ext cx="3908604" cy="348400"/>
          </a:xfrm>
        </p:spPr>
        <p:txBody>
          <a:bodyPr/>
          <a:lstStyle/>
          <a:p>
            <a:r>
              <a:rPr lang="en-US" dirty="0"/>
              <a:t>Engaged and Entrepreneurial Universities: a Prerequisite for 21st Century Skills Development</a:t>
            </a:r>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a:xfrm>
            <a:off x="1657526" y="3835067"/>
            <a:ext cx="648000" cy="348400"/>
          </a:xfrm>
        </p:spPr>
        <p:txBody>
          <a:bodyPr/>
          <a:lstStyle/>
          <a:p>
            <a:r>
              <a:rPr lang="en-US" dirty="0">
                <a:solidFill>
                  <a:srgbClr val="186BA8"/>
                </a:solidFill>
              </a:rPr>
              <a:t>02</a:t>
            </a:r>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a:xfrm>
            <a:off x="1657526" y="4335977"/>
            <a:ext cx="648000" cy="348400"/>
          </a:xfrm>
        </p:spPr>
        <p:txBody>
          <a:bodyPr/>
          <a:lstStyle/>
          <a:p>
            <a:r>
              <a:rPr lang="en-US" dirty="0">
                <a:solidFill>
                  <a:srgbClr val="186BA8"/>
                </a:solidFill>
              </a:rPr>
              <a:t>03</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a:xfrm>
            <a:off x="2347230" y="4341697"/>
            <a:ext cx="4279899" cy="348400"/>
          </a:xfrm>
        </p:spPr>
        <p:txBody>
          <a:bodyPr/>
          <a:lstStyle/>
          <a:p>
            <a:pPr algn="just">
              <a:spcBef>
                <a:spcPts val="0"/>
              </a:spcBef>
            </a:pPr>
            <a:r>
              <a:rPr lang="en-US"/>
              <a:t>National experience and mechanisms for </a:t>
            </a:r>
          </a:p>
          <a:p>
            <a:pPr algn="just">
              <a:spcBef>
                <a:spcPts val="0"/>
              </a:spcBef>
            </a:pPr>
            <a:r>
              <a:rPr lang="en-US"/>
              <a:t>stakeholder engagement</a:t>
            </a:r>
          </a:p>
        </p:txBody>
      </p:sp>
      <p:sp>
        <p:nvSpPr>
          <p:cNvPr id="21" name="Text Placeholder 20">
            <a:extLst>
              <a:ext uri="{FF2B5EF4-FFF2-40B4-BE49-F238E27FC236}">
                <a16:creationId xmlns:a16="http://schemas.microsoft.com/office/drawing/2014/main" id="{78F19BA0-100A-BA42-BED3-4F4CB3AB15F7}"/>
              </a:ext>
            </a:extLst>
          </p:cNvPr>
          <p:cNvSpPr>
            <a:spLocks noGrp="1"/>
          </p:cNvSpPr>
          <p:nvPr>
            <p:ph type="body" sz="quarter" idx="53"/>
          </p:nvPr>
        </p:nvSpPr>
        <p:spPr>
          <a:xfrm>
            <a:off x="1657526" y="4665465"/>
            <a:ext cx="648000" cy="348400"/>
          </a:xfrm>
        </p:spPr>
        <p:txBody>
          <a:bodyPr/>
          <a:lstStyle/>
          <a:p>
            <a:r>
              <a:rPr lang="en-US" sz="1200" dirty="0">
                <a:solidFill>
                  <a:srgbClr val="186BA8"/>
                </a:solidFill>
              </a:rPr>
              <a:t>3.1</a:t>
            </a:r>
          </a:p>
        </p:txBody>
      </p:sp>
      <p:sp>
        <p:nvSpPr>
          <p:cNvPr id="22" name="Text Placeholder 21">
            <a:extLst>
              <a:ext uri="{FF2B5EF4-FFF2-40B4-BE49-F238E27FC236}">
                <a16:creationId xmlns:a16="http://schemas.microsoft.com/office/drawing/2014/main" id="{11D52E53-546D-EF42-A264-22D89E5373E9}"/>
              </a:ext>
            </a:extLst>
          </p:cNvPr>
          <p:cNvSpPr>
            <a:spLocks noGrp="1"/>
          </p:cNvSpPr>
          <p:nvPr>
            <p:ph type="body" sz="quarter" idx="54"/>
          </p:nvPr>
        </p:nvSpPr>
        <p:spPr>
          <a:xfrm>
            <a:off x="2347230" y="4686125"/>
            <a:ext cx="4728347" cy="348400"/>
          </a:xfrm>
        </p:spPr>
        <p:txBody>
          <a:bodyPr/>
          <a:lstStyle/>
          <a:p>
            <a:r>
              <a:rPr lang="en-US" sz="1100" b="1" dirty="0"/>
              <a:t>Stakeholder engagement mechanisms in Latvia </a:t>
            </a:r>
            <a:r>
              <a:rPr lang="en-US" sz="1100" dirty="0"/>
              <a:t>..…………………………………………</a:t>
            </a:r>
          </a:p>
        </p:txBody>
      </p:sp>
      <p:sp>
        <p:nvSpPr>
          <p:cNvPr id="3" name="Slide Number Placeholder 2">
            <a:extLst>
              <a:ext uri="{FF2B5EF4-FFF2-40B4-BE49-F238E27FC236}">
                <a16:creationId xmlns:a16="http://schemas.microsoft.com/office/drawing/2014/main" id="{75825C16-B171-4E4C-B8D6-F0EEA42D18C5}"/>
              </a:ext>
            </a:extLst>
          </p:cNvPr>
          <p:cNvSpPr>
            <a:spLocks noGrp="1"/>
          </p:cNvSpPr>
          <p:nvPr>
            <p:ph type="sldNum" sz="quarter" idx="4"/>
          </p:nvPr>
        </p:nvSpPr>
        <p:spPr/>
        <p:txBody>
          <a:bodyPr/>
          <a:lstStyle/>
          <a:p>
            <a:fld id="{CB2079F2-58AF-ED44-82D7-E04B2F6FD686}" type="slidenum">
              <a:rPr lang="en-US" smtClean="0"/>
              <a:pPr/>
              <a:t>4</a:t>
            </a:fld>
            <a:endParaRPr lang="en-US" dirty="0"/>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a:xfrm>
            <a:off x="1603754" y="623376"/>
            <a:ext cx="2289273" cy="829919"/>
          </a:xfrm>
        </p:spPr>
        <p:txBody>
          <a:bodyPr/>
          <a:lstStyle/>
          <a:p>
            <a:r>
              <a:rPr lang="en-US" dirty="0">
                <a:solidFill>
                  <a:srgbClr val="186BA8"/>
                </a:solidFill>
              </a:rPr>
              <a:t>TABLE OF CONTENTS</a:t>
            </a:r>
          </a:p>
        </p:txBody>
      </p:sp>
      <p:sp>
        <p:nvSpPr>
          <p:cNvPr id="25" name="Text Placeholder 21">
            <a:extLst>
              <a:ext uri="{FF2B5EF4-FFF2-40B4-BE49-F238E27FC236}">
                <a16:creationId xmlns:a16="http://schemas.microsoft.com/office/drawing/2014/main" id="{AA7A369E-37B8-AABC-0A70-6FC7CA353846}"/>
              </a:ext>
            </a:extLst>
          </p:cNvPr>
          <p:cNvSpPr txBox="1">
            <a:spLocks/>
          </p:cNvSpPr>
          <p:nvPr/>
        </p:nvSpPr>
        <p:spPr>
          <a:xfrm>
            <a:off x="2347230" y="4977604"/>
            <a:ext cx="4659962" cy="33213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100" dirty="0">
                <a:solidFill>
                  <a:srgbClr val="1C1442"/>
                </a:solidFill>
              </a:rPr>
              <a:t>System for stakeholder consultation and engagement in higher education ….</a:t>
            </a:r>
          </a:p>
        </p:txBody>
      </p:sp>
      <p:sp>
        <p:nvSpPr>
          <p:cNvPr id="31" name="Text Placeholder 14">
            <a:extLst>
              <a:ext uri="{FF2B5EF4-FFF2-40B4-BE49-F238E27FC236}">
                <a16:creationId xmlns:a16="http://schemas.microsoft.com/office/drawing/2014/main" id="{6E21F5DB-E9E5-7E6B-E624-1F9ADAFB1627}"/>
              </a:ext>
            </a:extLst>
          </p:cNvPr>
          <p:cNvSpPr txBox="1">
            <a:spLocks/>
          </p:cNvSpPr>
          <p:nvPr/>
        </p:nvSpPr>
        <p:spPr>
          <a:xfrm>
            <a:off x="2347230" y="3835362"/>
            <a:ext cx="3544003"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Strategies and Approaches for Stakeholder Engagement: Theoretical Framework</a:t>
            </a:r>
          </a:p>
        </p:txBody>
      </p:sp>
      <p:sp>
        <p:nvSpPr>
          <p:cNvPr id="42" name="Text Placeholder 19">
            <a:extLst>
              <a:ext uri="{FF2B5EF4-FFF2-40B4-BE49-F238E27FC236}">
                <a16:creationId xmlns:a16="http://schemas.microsoft.com/office/drawing/2014/main" id="{AA603FC4-AACB-166D-46C0-068FAB56475C}"/>
              </a:ext>
            </a:extLst>
          </p:cNvPr>
          <p:cNvSpPr txBox="1">
            <a:spLocks/>
          </p:cNvSpPr>
          <p:nvPr/>
        </p:nvSpPr>
        <p:spPr>
          <a:xfrm>
            <a:off x="2347230" y="5315240"/>
            <a:ext cx="4659962"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Bef>
                <a:spcPts val="0"/>
              </a:spcBef>
            </a:pPr>
            <a:r>
              <a:rPr lang="en-US" sz="1100" dirty="0"/>
              <a:t>Summary of interviews with STEM employers about their </a:t>
            </a:r>
          </a:p>
          <a:p>
            <a:pPr algn="just">
              <a:spcBef>
                <a:spcPts val="0"/>
              </a:spcBef>
            </a:pPr>
            <a:r>
              <a:rPr lang="en-US" sz="1100" dirty="0"/>
              <a:t>involvement in higher education in Latvia …………………………………………………….</a:t>
            </a:r>
          </a:p>
        </p:txBody>
      </p:sp>
      <p:sp>
        <p:nvSpPr>
          <p:cNvPr id="43" name="Text Placeholder 20">
            <a:extLst>
              <a:ext uri="{FF2B5EF4-FFF2-40B4-BE49-F238E27FC236}">
                <a16:creationId xmlns:a16="http://schemas.microsoft.com/office/drawing/2014/main" id="{4C391026-DF1B-43A7-081B-34B152DC8686}"/>
              </a:ext>
            </a:extLst>
          </p:cNvPr>
          <p:cNvSpPr txBox="1">
            <a:spLocks/>
          </p:cNvSpPr>
          <p:nvPr/>
        </p:nvSpPr>
        <p:spPr>
          <a:xfrm>
            <a:off x="1657526" y="6897760"/>
            <a:ext cx="648000" cy="348400"/>
          </a:xfrm>
          <a:prstGeom prst="rect">
            <a:avLst/>
          </a:prstGeom>
        </p:spPr>
        <p:txBody>
          <a:bodyPr vert="horz" lIns="91440" tIns="45720" rIns="91440" bIns="45720" rtlCol="0"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1" i="0" kern="120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186BA8"/>
                </a:solidFill>
              </a:rPr>
              <a:t>04</a:t>
            </a:r>
          </a:p>
        </p:txBody>
      </p:sp>
      <p:sp>
        <p:nvSpPr>
          <p:cNvPr id="44" name="Text Placeholder 21">
            <a:extLst>
              <a:ext uri="{FF2B5EF4-FFF2-40B4-BE49-F238E27FC236}">
                <a16:creationId xmlns:a16="http://schemas.microsoft.com/office/drawing/2014/main" id="{D439B258-A7D2-4ADD-00B7-8C45AE7EB9EA}"/>
              </a:ext>
            </a:extLst>
          </p:cNvPr>
          <p:cNvSpPr txBox="1">
            <a:spLocks/>
          </p:cNvSpPr>
          <p:nvPr/>
        </p:nvSpPr>
        <p:spPr>
          <a:xfrm>
            <a:off x="2347230" y="6897760"/>
            <a:ext cx="3544003"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dirty="0"/>
              <a:t>A Blueprint for Stakeholder Engagement</a:t>
            </a:r>
          </a:p>
        </p:txBody>
      </p:sp>
      <p:sp>
        <p:nvSpPr>
          <p:cNvPr id="46" name="Text Placeholder 21">
            <a:extLst>
              <a:ext uri="{FF2B5EF4-FFF2-40B4-BE49-F238E27FC236}">
                <a16:creationId xmlns:a16="http://schemas.microsoft.com/office/drawing/2014/main" id="{2F50A682-7C44-7666-FF50-254F7AA4B4C3}"/>
              </a:ext>
            </a:extLst>
          </p:cNvPr>
          <p:cNvSpPr txBox="1">
            <a:spLocks/>
          </p:cNvSpPr>
          <p:nvPr/>
        </p:nvSpPr>
        <p:spPr>
          <a:xfrm>
            <a:off x="2347230" y="7354958"/>
            <a:ext cx="3544003" cy="33213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1C1442"/>
                </a:solidFill>
              </a:rPr>
              <a:t>Conclusions</a:t>
            </a:r>
          </a:p>
        </p:txBody>
      </p:sp>
      <p:sp>
        <p:nvSpPr>
          <p:cNvPr id="50" name="Text Placeholder 21">
            <a:extLst>
              <a:ext uri="{FF2B5EF4-FFF2-40B4-BE49-F238E27FC236}">
                <a16:creationId xmlns:a16="http://schemas.microsoft.com/office/drawing/2014/main" id="{6355BD25-9F78-0BB6-49EE-4CC849541E57}"/>
              </a:ext>
            </a:extLst>
          </p:cNvPr>
          <p:cNvSpPr txBox="1">
            <a:spLocks/>
          </p:cNvSpPr>
          <p:nvPr/>
        </p:nvSpPr>
        <p:spPr>
          <a:xfrm>
            <a:off x="2347230" y="7878420"/>
            <a:ext cx="3544003"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t>References</a:t>
            </a:r>
          </a:p>
        </p:txBody>
      </p:sp>
      <p:sp>
        <p:nvSpPr>
          <p:cNvPr id="51" name="Text Placeholder 21">
            <a:extLst>
              <a:ext uri="{FF2B5EF4-FFF2-40B4-BE49-F238E27FC236}">
                <a16:creationId xmlns:a16="http://schemas.microsoft.com/office/drawing/2014/main" id="{63844763-4EB3-68A7-073E-A46994381021}"/>
              </a:ext>
            </a:extLst>
          </p:cNvPr>
          <p:cNvSpPr txBox="1">
            <a:spLocks/>
          </p:cNvSpPr>
          <p:nvPr/>
        </p:nvSpPr>
        <p:spPr>
          <a:xfrm>
            <a:off x="2347230" y="8335618"/>
            <a:ext cx="3544003" cy="33213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1C1442"/>
                </a:solidFill>
              </a:rPr>
              <a:t>Annexes</a:t>
            </a:r>
          </a:p>
        </p:txBody>
      </p:sp>
      <p:sp>
        <p:nvSpPr>
          <p:cNvPr id="32" name="Rectangle 31">
            <a:extLst>
              <a:ext uri="{FF2B5EF4-FFF2-40B4-BE49-F238E27FC236}">
                <a16:creationId xmlns:a16="http://schemas.microsoft.com/office/drawing/2014/main" id="{21F284EE-3AE4-2371-590A-D128B627042E}"/>
              </a:ext>
            </a:extLst>
          </p:cNvPr>
          <p:cNvSpPr/>
          <p:nvPr userDrawn="1"/>
        </p:nvSpPr>
        <p:spPr>
          <a:xfrm>
            <a:off x="1409178" y="2249469"/>
            <a:ext cx="5666399" cy="10800"/>
          </a:xfrm>
          <a:prstGeom prst="rect">
            <a:avLst/>
          </a:prstGeom>
          <a:solidFill>
            <a:srgbClr val="186BA8"/>
          </a:solidFill>
          <a:ln w="12700">
            <a:solidFill>
              <a:srgbClr val="8A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33" name="Rectangle 32">
            <a:extLst>
              <a:ext uri="{FF2B5EF4-FFF2-40B4-BE49-F238E27FC236}">
                <a16:creationId xmlns:a16="http://schemas.microsoft.com/office/drawing/2014/main" id="{23A2702B-FDDD-4AE1-8113-FB088475468B}"/>
              </a:ext>
            </a:extLst>
          </p:cNvPr>
          <p:cNvSpPr/>
          <p:nvPr userDrawn="1"/>
        </p:nvSpPr>
        <p:spPr>
          <a:xfrm>
            <a:off x="1409178" y="2746952"/>
            <a:ext cx="5666399" cy="10800"/>
          </a:xfrm>
          <a:prstGeom prst="rect">
            <a:avLst/>
          </a:prstGeom>
          <a:solidFill>
            <a:srgbClr val="186BA8"/>
          </a:solidFill>
          <a:ln w="12700">
            <a:solidFill>
              <a:srgbClr val="8A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34" name="Rectangle 33">
            <a:extLst>
              <a:ext uri="{FF2B5EF4-FFF2-40B4-BE49-F238E27FC236}">
                <a16:creationId xmlns:a16="http://schemas.microsoft.com/office/drawing/2014/main" id="{0C318977-7ABC-F8D3-7F9F-820B8FE56C10}"/>
              </a:ext>
            </a:extLst>
          </p:cNvPr>
          <p:cNvSpPr/>
          <p:nvPr userDrawn="1"/>
        </p:nvSpPr>
        <p:spPr>
          <a:xfrm>
            <a:off x="1409178" y="3244435"/>
            <a:ext cx="5666399" cy="10800"/>
          </a:xfrm>
          <a:prstGeom prst="rect">
            <a:avLst/>
          </a:prstGeom>
          <a:solidFill>
            <a:srgbClr val="186BA8"/>
          </a:solidFill>
          <a:ln w="12700">
            <a:solidFill>
              <a:srgbClr val="8A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35" name="Rectangle 34">
            <a:extLst>
              <a:ext uri="{FF2B5EF4-FFF2-40B4-BE49-F238E27FC236}">
                <a16:creationId xmlns:a16="http://schemas.microsoft.com/office/drawing/2014/main" id="{486B7573-6A99-A313-E263-6F15E5168F18}"/>
              </a:ext>
            </a:extLst>
          </p:cNvPr>
          <p:cNvSpPr/>
          <p:nvPr userDrawn="1"/>
        </p:nvSpPr>
        <p:spPr>
          <a:xfrm>
            <a:off x="1409178" y="3741918"/>
            <a:ext cx="5666399" cy="10800"/>
          </a:xfrm>
          <a:prstGeom prst="rect">
            <a:avLst/>
          </a:prstGeom>
          <a:solidFill>
            <a:srgbClr val="186BA8"/>
          </a:solidFill>
          <a:ln w="12700">
            <a:solidFill>
              <a:srgbClr val="8A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37" name="Rectangle 36">
            <a:extLst>
              <a:ext uri="{FF2B5EF4-FFF2-40B4-BE49-F238E27FC236}">
                <a16:creationId xmlns:a16="http://schemas.microsoft.com/office/drawing/2014/main" id="{20FA9FD9-0368-F578-72C3-4E40526C5E07}"/>
              </a:ext>
            </a:extLst>
          </p:cNvPr>
          <p:cNvSpPr/>
          <p:nvPr/>
        </p:nvSpPr>
        <p:spPr>
          <a:xfrm>
            <a:off x="1409178" y="4239401"/>
            <a:ext cx="5666399" cy="10800"/>
          </a:xfrm>
          <a:prstGeom prst="rect">
            <a:avLst/>
          </a:prstGeom>
          <a:solidFill>
            <a:srgbClr val="186BA8"/>
          </a:solidFill>
          <a:ln w="12700">
            <a:solidFill>
              <a:srgbClr val="8A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48" name="Rectangle 47">
            <a:extLst>
              <a:ext uri="{FF2B5EF4-FFF2-40B4-BE49-F238E27FC236}">
                <a16:creationId xmlns:a16="http://schemas.microsoft.com/office/drawing/2014/main" id="{3DC80F5C-C220-CBC8-B322-974353ECA1AA}"/>
              </a:ext>
            </a:extLst>
          </p:cNvPr>
          <p:cNvSpPr/>
          <p:nvPr/>
        </p:nvSpPr>
        <p:spPr>
          <a:xfrm>
            <a:off x="1409178" y="6787474"/>
            <a:ext cx="5666399" cy="10800"/>
          </a:xfrm>
          <a:prstGeom prst="rect">
            <a:avLst/>
          </a:prstGeom>
          <a:solidFill>
            <a:srgbClr val="186BA8"/>
          </a:solidFill>
          <a:ln w="12700">
            <a:solidFill>
              <a:srgbClr val="8A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49" name="Rectangle 48">
            <a:extLst>
              <a:ext uri="{FF2B5EF4-FFF2-40B4-BE49-F238E27FC236}">
                <a16:creationId xmlns:a16="http://schemas.microsoft.com/office/drawing/2014/main" id="{77D1EFAA-2A69-1A94-16BF-D088A613C140}"/>
              </a:ext>
            </a:extLst>
          </p:cNvPr>
          <p:cNvSpPr/>
          <p:nvPr/>
        </p:nvSpPr>
        <p:spPr>
          <a:xfrm>
            <a:off x="1409178" y="7284957"/>
            <a:ext cx="5666399" cy="10800"/>
          </a:xfrm>
          <a:prstGeom prst="rect">
            <a:avLst/>
          </a:prstGeom>
          <a:solidFill>
            <a:srgbClr val="186BA8"/>
          </a:solidFill>
          <a:ln w="12700">
            <a:solidFill>
              <a:srgbClr val="8A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52" name="Rectangle 51">
            <a:extLst>
              <a:ext uri="{FF2B5EF4-FFF2-40B4-BE49-F238E27FC236}">
                <a16:creationId xmlns:a16="http://schemas.microsoft.com/office/drawing/2014/main" id="{FB987558-743B-C761-827B-E1AC3EAEE676}"/>
              </a:ext>
            </a:extLst>
          </p:cNvPr>
          <p:cNvSpPr/>
          <p:nvPr/>
        </p:nvSpPr>
        <p:spPr>
          <a:xfrm>
            <a:off x="1409178" y="7782440"/>
            <a:ext cx="5666399" cy="10800"/>
          </a:xfrm>
          <a:prstGeom prst="rect">
            <a:avLst/>
          </a:prstGeom>
          <a:solidFill>
            <a:srgbClr val="186BA8"/>
          </a:solidFill>
          <a:ln w="12700">
            <a:solidFill>
              <a:srgbClr val="8A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53" name="Rectangle 52">
            <a:extLst>
              <a:ext uri="{FF2B5EF4-FFF2-40B4-BE49-F238E27FC236}">
                <a16:creationId xmlns:a16="http://schemas.microsoft.com/office/drawing/2014/main" id="{10E75210-9647-DE12-5F39-E88BEAF86C7E}"/>
              </a:ext>
            </a:extLst>
          </p:cNvPr>
          <p:cNvSpPr/>
          <p:nvPr/>
        </p:nvSpPr>
        <p:spPr>
          <a:xfrm>
            <a:off x="1409178" y="8279922"/>
            <a:ext cx="5666399" cy="10800"/>
          </a:xfrm>
          <a:prstGeom prst="rect">
            <a:avLst/>
          </a:prstGeom>
          <a:solidFill>
            <a:schemeClr val="accent1"/>
          </a:solidFill>
          <a:ln w="12700">
            <a:solidFill>
              <a:srgbClr val="8A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55" name="Text Placeholder 17">
            <a:extLst>
              <a:ext uri="{FF2B5EF4-FFF2-40B4-BE49-F238E27FC236}">
                <a16:creationId xmlns:a16="http://schemas.microsoft.com/office/drawing/2014/main" id="{4ED5D92B-DD56-149A-5CC5-63DA33011192}"/>
              </a:ext>
            </a:extLst>
          </p:cNvPr>
          <p:cNvSpPr txBox="1">
            <a:spLocks/>
          </p:cNvSpPr>
          <p:nvPr/>
        </p:nvSpPr>
        <p:spPr>
          <a:xfrm>
            <a:off x="6627129" y="1851875"/>
            <a:ext cx="448449"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dirty="0"/>
              <a:t>03</a:t>
            </a:r>
          </a:p>
        </p:txBody>
      </p:sp>
      <p:sp>
        <p:nvSpPr>
          <p:cNvPr id="56" name="Text Placeholder 17">
            <a:extLst>
              <a:ext uri="{FF2B5EF4-FFF2-40B4-BE49-F238E27FC236}">
                <a16:creationId xmlns:a16="http://schemas.microsoft.com/office/drawing/2014/main" id="{28417688-CEA5-0B68-1E9D-2CCB6DD4C240}"/>
              </a:ext>
            </a:extLst>
          </p:cNvPr>
          <p:cNvSpPr txBox="1">
            <a:spLocks/>
          </p:cNvSpPr>
          <p:nvPr/>
        </p:nvSpPr>
        <p:spPr>
          <a:xfrm>
            <a:off x="6627129" y="2346667"/>
            <a:ext cx="448449"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dirty="0"/>
              <a:t>04</a:t>
            </a:r>
          </a:p>
        </p:txBody>
      </p:sp>
      <p:sp>
        <p:nvSpPr>
          <p:cNvPr id="57" name="Text Placeholder 17">
            <a:extLst>
              <a:ext uri="{FF2B5EF4-FFF2-40B4-BE49-F238E27FC236}">
                <a16:creationId xmlns:a16="http://schemas.microsoft.com/office/drawing/2014/main" id="{82ACF6B4-A172-A14D-1774-11BA39DF6775}"/>
              </a:ext>
            </a:extLst>
          </p:cNvPr>
          <p:cNvSpPr txBox="1">
            <a:spLocks/>
          </p:cNvSpPr>
          <p:nvPr/>
        </p:nvSpPr>
        <p:spPr>
          <a:xfrm>
            <a:off x="6627129" y="2841459"/>
            <a:ext cx="448449"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dirty="0"/>
              <a:t>05</a:t>
            </a:r>
          </a:p>
        </p:txBody>
      </p:sp>
      <p:sp>
        <p:nvSpPr>
          <p:cNvPr id="58" name="Text Placeholder 17">
            <a:extLst>
              <a:ext uri="{FF2B5EF4-FFF2-40B4-BE49-F238E27FC236}">
                <a16:creationId xmlns:a16="http://schemas.microsoft.com/office/drawing/2014/main" id="{C255B137-1B88-9765-D911-158078ACE478}"/>
              </a:ext>
            </a:extLst>
          </p:cNvPr>
          <p:cNvSpPr txBox="1">
            <a:spLocks/>
          </p:cNvSpPr>
          <p:nvPr/>
        </p:nvSpPr>
        <p:spPr>
          <a:xfrm>
            <a:off x="6627129" y="3336251"/>
            <a:ext cx="448449"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dirty="0"/>
              <a:t>07</a:t>
            </a:r>
          </a:p>
        </p:txBody>
      </p:sp>
      <p:sp>
        <p:nvSpPr>
          <p:cNvPr id="59" name="Text Placeholder 17">
            <a:extLst>
              <a:ext uri="{FF2B5EF4-FFF2-40B4-BE49-F238E27FC236}">
                <a16:creationId xmlns:a16="http://schemas.microsoft.com/office/drawing/2014/main" id="{729F1B0D-4B02-F46B-F542-D710E4B44AD0}"/>
              </a:ext>
            </a:extLst>
          </p:cNvPr>
          <p:cNvSpPr txBox="1">
            <a:spLocks/>
          </p:cNvSpPr>
          <p:nvPr/>
        </p:nvSpPr>
        <p:spPr>
          <a:xfrm>
            <a:off x="6627129" y="3831043"/>
            <a:ext cx="448449"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ru-RU" dirty="0"/>
              <a:t>09</a:t>
            </a:r>
            <a:endParaRPr lang="en-US" dirty="0"/>
          </a:p>
        </p:txBody>
      </p:sp>
      <p:sp>
        <p:nvSpPr>
          <p:cNvPr id="60" name="Text Placeholder 17">
            <a:extLst>
              <a:ext uri="{FF2B5EF4-FFF2-40B4-BE49-F238E27FC236}">
                <a16:creationId xmlns:a16="http://schemas.microsoft.com/office/drawing/2014/main" id="{071A83C8-CDAA-674D-2EF1-33110E416460}"/>
              </a:ext>
            </a:extLst>
          </p:cNvPr>
          <p:cNvSpPr txBox="1">
            <a:spLocks/>
          </p:cNvSpPr>
          <p:nvPr/>
        </p:nvSpPr>
        <p:spPr>
          <a:xfrm>
            <a:off x="6627129" y="4325835"/>
            <a:ext cx="448449"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dirty="0"/>
              <a:t>18</a:t>
            </a:r>
          </a:p>
        </p:txBody>
      </p:sp>
      <p:sp>
        <p:nvSpPr>
          <p:cNvPr id="61" name="Text Placeholder 17">
            <a:extLst>
              <a:ext uri="{FF2B5EF4-FFF2-40B4-BE49-F238E27FC236}">
                <a16:creationId xmlns:a16="http://schemas.microsoft.com/office/drawing/2014/main" id="{EBF808A5-92A9-7986-C76D-BECE4E2AB228}"/>
              </a:ext>
            </a:extLst>
          </p:cNvPr>
          <p:cNvSpPr txBox="1">
            <a:spLocks/>
          </p:cNvSpPr>
          <p:nvPr/>
        </p:nvSpPr>
        <p:spPr>
          <a:xfrm>
            <a:off x="6627129" y="4679775"/>
            <a:ext cx="448449"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dirty="0"/>
              <a:t>19</a:t>
            </a:r>
          </a:p>
        </p:txBody>
      </p:sp>
      <p:sp>
        <p:nvSpPr>
          <p:cNvPr id="62" name="Text Placeholder 17">
            <a:extLst>
              <a:ext uri="{FF2B5EF4-FFF2-40B4-BE49-F238E27FC236}">
                <a16:creationId xmlns:a16="http://schemas.microsoft.com/office/drawing/2014/main" id="{915B7E27-7CDA-2571-AA21-215DB8DE15C8}"/>
              </a:ext>
            </a:extLst>
          </p:cNvPr>
          <p:cNvSpPr txBox="1">
            <a:spLocks/>
          </p:cNvSpPr>
          <p:nvPr/>
        </p:nvSpPr>
        <p:spPr>
          <a:xfrm>
            <a:off x="6627129" y="4961577"/>
            <a:ext cx="448449"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dirty="0"/>
              <a:t>19</a:t>
            </a:r>
          </a:p>
        </p:txBody>
      </p:sp>
      <p:sp>
        <p:nvSpPr>
          <p:cNvPr id="64" name="Text Placeholder 17">
            <a:extLst>
              <a:ext uri="{FF2B5EF4-FFF2-40B4-BE49-F238E27FC236}">
                <a16:creationId xmlns:a16="http://schemas.microsoft.com/office/drawing/2014/main" id="{CDEA697C-ECF0-CCB6-019E-5443A8CCDF14}"/>
              </a:ext>
            </a:extLst>
          </p:cNvPr>
          <p:cNvSpPr txBox="1">
            <a:spLocks/>
          </p:cNvSpPr>
          <p:nvPr/>
        </p:nvSpPr>
        <p:spPr>
          <a:xfrm>
            <a:off x="6627129" y="6863144"/>
            <a:ext cx="448449"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dirty="0"/>
              <a:t>33</a:t>
            </a:r>
          </a:p>
        </p:txBody>
      </p:sp>
      <p:sp>
        <p:nvSpPr>
          <p:cNvPr id="65" name="Text Placeholder 17">
            <a:extLst>
              <a:ext uri="{FF2B5EF4-FFF2-40B4-BE49-F238E27FC236}">
                <a16:creationId xmlns:a16="http://schemas.microsoft.com/office/drawing/2014/main" id="{7138D961-E9DF-F685-2856-BD633BDA10C2}"/>
              </a:ext>
            </a:extLst>
          </p:cNvPr>
          <p:cNvSpPr txBox="1">
            <a:spLocks/>
          </p:cNvSpPr>
          <p:nvPr/>
        </p:nvSpPr>
        <p:spPr>
          <a:xfrm>
            <a:off x="6627129" y="7357936"/>
            <a:ext cx="448449"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dirty="0"/>
              <a:t>37</a:t>
            </a:r>
          </a:p>
        </p:txBody>
      </p:sp>
      <p:sp>
        <p:nvSpPr>
          <p:cNvPr id="66" name="Text Placeholder 17">
            <a:extLst>
              <a:ext uri="{FF2B5EF4-FFF2-40B4-BE49-F238E27FC236}">
                <a16:creationId xmlns:a16="http://schemas.microsoft.com/office/drawing/2014/main" id="{4B92B845-E4CA-9892-DA97-1AE3C6963A61}"/>
              </a:ext>
            </a:extLst>
          </p:cNvPr>
          <p:cNvSpPr txBox="1">
            <a:spLocks/>
          </p:cNvSpPr>
          <p:nvPr/>
        </p:nvSpPr>
        <p:spPr>
          <a:xfrm>
            <a:off x="6627129" y="7852728"/>
            <a:ext cx="448449"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dirty="0"/>
              <a:t>39</a:t>
            </a:r>
          </a:p>
        </p:txBody>
      </p:sp>
      <p:sp>
        <p:nvSpPr>
          <p:cNvPr id="67" name="Text Placeholder 17">
            <a:extLst>
              <a:ext uri="{FF2B5EF4-FFF2-40B4-BE49-F238E27FC236}">
                <a16:creationId xmlns:a16="http://schemas.microsoft.com/office/drawing/2014/main" id="{0105843B-E75D-4AD5-304C-E356E6E01344}"/>
              </a:ext>
            </a:extLst>
          </p:cNvPr>
          <p:cNvSpPr txBox="1">
            <a:spLocks/>
          </p:cNvSpPr>
          <p:nvPr/>
        </p:nvSpPr>
        <p:spPr>
          <a:xfrm>
            <a:off x="6627129" y="8300020"/>
            <a:ext cx="448449"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dirty="0"/>
              <a:t>42</a:t>
            </a:r>
          </a:p>
        </p:txBody>
      </p:sp>
      <p:sp>
        <p:nvSpPr>
          <p:cNvPr id="2" name="Text Placeholder 17">
            <a:extLst>
              <a:ext uri="{FF2B5EF4-FFF2-40B4-BE49-F238E27FC236}">
                <a16:creationId xmlns:a16="http://schemas.microsoft.com/office/drawing/2014/main" id="{082D1BAF-D351-2C00-C3DA-D2C81D35B7AB}"/>
              </a:ext>
            </a:extLst>
          </p:cNvPr>
          <p:cNvSpPr txBox="1">
            <a:spLocks/>
          </p:cNvSpPr>
          <p:nvPr/>
        </p:nvSpPr>
        <p:spPr>
          <a:xfrm>
            <a:off x="6627129" y="5379555"/>
            <a:ext cx="448449"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dirty="0"/>
              <a:t>24</a:t>
            </a:r>
          </a:p>
        </p:txBody>
      </p:sp>
      <p:sp>
        <p:nvSpPr>
          <p:cNvPr id="5" name="Text Placeholder 21">
            <a:extLst>
              <a:ext uri="{FF2B5EF4-FFF2-40B4-BE49-F238E27FC236}">
                <a16:creationId xmlns:a16="http://schemas.microsoft.com/office/drawing/2014/main" id="{58179628-1D82-8EEE-B4EC-309E303BFF84}"/>
              </a:ext>
            </a:extLst>
          </p:cNvPr>
          <p:cNvSpPr txBox="1">
            <a:spLocks/>
          </p:cNvSpPr>
          <p:nvPr/>
        </p:nvSpPr>
        <p:spPr>
          <a:xfrm>
            <a:off x="2347229" y="8568659"/>
            <a:ext cx="4864276" cy="33213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100">
                <a:solidFill>
                  <a:srgbClr val="1C1442"/>
                </a:solidFill>
              </a:rPr>
              <a:t>Annex 1. Interview questions with industry representatives ………………………..</a:t>
            </a:r>
          </a:p>
        </p:txBody>
      </p:sp>
      <p:sp>
        <p:nvSpPr>
          <p:cNvPr id="6" name="Text Placeholder 17">
            <a:extLst>
              <a:ext uri="{FF2B5EF4-FFF2-40B4-BE49-F238E27FC236}">
                <a16:creationId xmlns:a16="http://schemas.microsoft.com/office/drawing/2014/main" id="{18589038-BED9-16EA-D28D-07E69BCFF92D}"/>
              </a:ext>
            </a:extLst>
          </p:cNvPr>
          <p:cNvSpPr txBox="1">
            <a:spLocks/>
          </p:cNvSpPr>
          <p:nvPr/>
        </p:nvSpPr>
        <p:spPr>
          <a:xfrm>
            <a:off x="6627129" y="8536523"/>
            <a:ext cx="448449"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dirty="0"/>
              <a:t>42</a:t>
            </a:r>
          </a:p>
        </p:txBody>
      </p:sp>
      <p:sp>
        <p:nvSpPr>
          <p:cNvPr id="7" name="Text Placeholder 20">
            <a:extLst>
              <a:ext uri="{FF2B5EF4-FFF2-40B4-BE49-F238E27FC236}">
                <a16:creationId xmlns:a16="http://schemas.microsoft.com/office/drawing/2014/main" id="{B5C9826A-7D40-61BD-CA1B-131451B074DF}"/>
              </a:ext>
            </a:extLst>
          </p:cNvPr>
          <p:cNvSpPr txBox="1">
            <a:spLocks/>
          </p:cNvSpPr>
          <p:nvPr/>
        </p:nvSpPr>
        <p:spPr>
          <a:xfrm>
            <a:off x="1666235" y="5710493"/>
            <a:ext cx="648000" cy="348400"/>
          </a:xfrm>
          <a:prstGeom prst="rect">
            <a:avLst/>
          </a:prstGeom>
        </p:spPr>
        <p:txBody>
          <a:bodyPr vert="horz" lIns="91440" tIns="45720" rIns="91440" bIns="45720" rtlCol="0" anchor="ctr">
            <a:noAutofit/>
          </a:bodyPr>
          <a:lstStyle>
            <a:lvl1pPr marL="0" indent="0" algn="ctr" defTabSz="2072941" rtl="0" eaLnBrk="1" latinLnBrk="0" hangingPunct="1">
              <a:lnSpc>
                <a:spcPct val="100000"/>
              </a:lnSpc>
              <a:spcBef>
                <a:spcPts val="2267"/>
              </a:spcBef>
              <a:buFont typeface="Arial" panose="020B0604020202020204" pitchFamily="34" charset="0"/>
              <a:buNone/>
              <a:defRPr sz="1800" b="1" i="0" kern="120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200" dirty="0">
                <a:solidFill>
                  <a:srgbClr val="186BA8"/>
                </a:solidFill>
              </a:rPr>
              <a:t>3.2</a:t>
            </a:r>
          </a:p>
        </p:txBody>
      </p:sp>
      <p:sp>
        <p:nvSpPr>
          <p:cNvPr id="8" name="Text Placeholder 21">
            <a:extLst>
              <a:ext uri="{FF2B5EF4-FFF2-40B4-BE49-F238E27FC236}">
                <a16:creationId xmlns:a16="http://schemas.microsoft.com/office/drawing/2014/main" id="{EDDADBE0-F372-FB20-F278-74D77084539A}"/>
              </a:ext>
            </a:extLst>
          </p:cNvPr>
          <p:cNvSpPr txBox="1">
            <a:spLocks/>
          </p:cNvSpPr>
          <p:nvPr/>
        </p:nvSpPr>
        <p:spPr>
          <a:xfrm>
            <a:off x="2355939" y="5731153"/>
            <a:ext cx="4778616"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100" b="1" dirty="0"/>
              <a:t>Stakeholder engagement mechanisms in Serbia </a:t>
            </a:r>
            <a:r>
              <a:rPr lang="en-US" sz="1100" dirty="0"/>
              <a:t>…………………………………………..</a:t>
            </a:r>
          </a:p>
        </p:txBody>
      </p:sp>
      <p:sp>
        <p:nvSpPr>
          <p:cNvPr id="9" name="Text Placeholder 21">
            <a:extLst>
              <a:ext uri="{FF2B5EF4-FFF2-40B4-BE49-F238E27FC236}">
                <a16:creationId xmlns:a16="http://schemas.microsoft.com/office/drawing/2014/main" id="{A76494B1-9975-2A61-D4BA-70A189B5CEB9}"/>
              </a:ext>
            </a:extLst>
          </p:cNvPr>
          <p:cNvSpPr txBox="1">
            <a:spLocks/>
          </p:cNvSpPr>
          <p:nvPr/>
        </p:nvSpPr>
        <p:spPr>
          <a:xfrm>
            <a:off x="2355939" y="6022632"/>
            <a:ext cx="4719638" cy="33213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100" dirty="0">
                <a:solidFill>
                  <a:srgbClr val="1C1442"/>
                </a:solidFill>
              </a:rPr>
              <a:t>System for stakeholder consultation and engagement in higher education ….</a:t>
            </a:r>
          </a:p>
        </p:txBody>
      </p:sp>
      <p:sp>
        <p:nvSpPr>
          <p:cNvPr id="10" name="Text Placeholder 19">
            <a:extLst>
              <a:ext uri="{FF2B5EF4-FFF2-40B4-BE49-F238E27FC236}">
                <a16:creationId xmlns:a16="http://schemas.microsoft.com/office/drawing/2014/main" id="{94FCCD68-0323-DB80-3F2F-457568ECEDB6}"/>
              </a:ext>
            </a:extLst>
          </p:cNvPr>
          <p:cNvSpPr txBox="1">
            <a:spLocks/>
          </p:cNvSpPr>
          <p:nvPr/>
        </p:nvSpPr>
        <p:spPr>
          <a:xfrm>
            <a:off x="2355938" y="6360268"/>
            <a:ext cx="4659961"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Bef>
                <a:spcPts val="0"/>
              </a:spcBef>
            </a:pPr>
            <a:r>
              <a:rPr lang="en-US" sz="1100"/>
              <a:t>Summary of interviews with STEM employers about their </a:t>
            </a:r>
          </a:p>
          <a:p>
            <a:pPr algn="just">
              <a:spcBef>
                <a:spcPts val="0"/>
              </a:spcBef>
            </a:pPr>
            <a:r>
              <a:rPr lang="en-US" sz="1100"/>
              <a:t>involvement in higher education in Serbia ……………………………………………………</a:t>
            </a:r>
          </a:p>
        </p:txBody>
      </p:sp>
      <p:sp>
        <p:nvSpPr>
          <p:cNvPr id="12" name="Text Placeholder 17">
            <a:extLst>
              <a:ext uri="{FF2B5EF4-FFF2-40B4-BE49-F238E27FC236}">
                <a16:creationId xmlns:a16="http://schemas.microsoft.com/office/drawing/2014/main" id="{D23FD93E-4C8C-6C93-94AE-9B667F2DB3E4}"/>
              </a:ext>
            </a:extLst>
          </p:cNvPr>
          <p:cNvSpPr txBox="1">
            <a:spLocks/>
          </p:cNvSpPr>
          <p:nvPr/>
        </p:nvSpPr>
        <p:spPr>
          <a:xfrm>
            <a:off x="6627129" y="5713268"/>
            <a:ext cx="448449"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dirty="0"/>
              <a:t>27</a:t>
            </a:r>
          </a:p>
        </p:txBody>
      </p:sp>
      <p:sp>
        <p:nvSpPr>
          <p:cNvPr id="17" name="Text Placeholder 17">
            <a:extLst>
              <a:ext uri="{FF2B5EF4-FFF2-40B4-BE49-F238E27FC236}">
                <a16:creationId xmlns:a16="http://schemas.microsoft.com/office/drawing/2014/main" id="{B2C7D180-EF81-76B5-6AB8-EA653439D799}"/>
              </a:ext>
            </a:extLst>
          </p:cNvPr>
          <p:cNvSpPr txBox="1">
            <a:spLocks/>
          </p:cNvSpPr>
          <p:nvPr/>
        </p:nvSpPr>
        <p:spPr>
          <a:xfrm>
            <a:off x="6627129" y="5999625"/>
            <a:ext cx="448449"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dirty="0"/>
              <a:t>27</a:t>
            </a:r>
          </a:p>
        </p:txBody>
      </p:sp>
      <p:sp>
        <p:nvSpPr>
          <p:cNvPr id="26" name="Text Placeholder 17">
            <a:extLst>
              <a:ext uri="{FF2B5EF4-FFF2-40B4-BE49-F238E27FC236}">
                <a16:creationId xmlns:a16="http://schemas.microsoft.com/office/drawing/2014/main" id="{6CEA1546-2231-7DEC-EB1D-E9DFD9FB6861}"/>
              </a:ext>
            </a:extLst>
          </p:cNvPr>
          <p:cNvSpPr txBox="1">
            <a:spLocks/>
          </p:cNvSpPr>
          <p:nvPr/>
        </p:nvSpPr>
        <p:spPr>
          <a:xfrm>
            <a:off x="6627129" y="6424583"/>
            <a:ext cx="448449"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dirty="0"/>
              <a:t>32</a:t>
            </a:r>
          </a:p>
        </p:txBody>
      </p:sp>
    </p:spTree>
    <p:extLst>
      <p:ext uri="{BB962C8B-B14F-4D97-AF65-F5344CB8AC3E}">
        <p14:creationId xmlns:p14="http://schemas.microsoft.com/office/powerpoint/2010/main" val="4010686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D2F0A8-146B-BB6D-DC6E-CB2310F5841B}"/>
              </a:ext>
            </a:extLst>
          </p:cNvPr>
          <p:cNvSpPr>
            <a:spLocks noGrp="1"/>
          </p:cNvSpPr>
          <p:nvPr>
            <p:ph type="body" sz="quarter" idx="48"/>
          </p:nvPr>
        </p:nvSpPr>
        <p:spPr>
          <a:xfrm>
            <a:off x="375292" y="1746250"/>
            <a:ext cx="6816645" cy="8668410"/>
          </a:xfrm>
        </p:spPr>
        <p:txBody>
          <a:bodyPr/>
          <a:lstStyle/>
          <a:p>
            <a:pPr lvl="0" algn="l" rtl="0">
              <a:spcBef>
                <a:spcPts val="1400"/>
              </a:spcBef>
              <a:spcAft>
                <a:spcPts val="800"/>
              </a:spcAft>
              <a:tabLst>
                <a:tab pos="270510" algn="l"/>
              </a:tabLst>
            </a:pPr>
            <a:r>
              <a:rPr lang="en-GB">
                <a:effectLst/>
                <a:latin typeface="Calibri" panose="020F0502020204030204" pitchFamily="34" charset="0"/>
                <a:ea typeface="Calibri" panose="020F0502020204030204" pitchFamily="34" charset="0"/>
                <a:cs typeface="Calibri" panose="020F0502020204030204" pitchFamily="34" charset="0"/>
              </a:rPr>
              <a:t>21. Jongbloed, B., Enders, J., &amp; Salerno, C. (2008). Higher education and its communities: Interconnections, interdependencies and a research agenda. </a:t>
            </a:r>
            <a:r>
              <a:rPr lang="en-GB" i="1">
                <a:effectLst/>
                <a:latin typeface="Calibri" panose="020F0502020204030204" pitchFamily="34" charset="0"/>
                <a:ea typeface="Calibri" panose="020F0502020204030204" pitchFamily="34" charset="0"/>
                <a:cs typeface="Calibri" panose="020F0502020204030204" pitchFamily="34" charset="0"/>
              </a:rPr>
              <a:t>Higher Education, 56</a:t>
            </a:r>
            <a:r>
              <a:rPr lang="en-GB">
                <a:effectLst/>
                <a:latin typeface="Calibri" panose="020F0502020204030204" pitchFamily="34" charset="0"/>
                <a:ea typeface="Calibri" panose="020F0502020204030204" pitchFamily="34" charset="0"/>
                <a:cs typeface="Calibri" panose="020F0502020204030204" pitchFamily="34" charset="0"/>
              </a:rPr>
              <a:t>(3), 303–324.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https://doi.org/10.1007/s10734-008-9128-2</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lvl="0" algn="l">
              <a:spcAft>
                <a:spcPts val="800"/>
              </a:spcAft>
              <a:tabLst>
                <a:tab pos="270510" algn="l"/>
              </a:tabLst>
            </a:pPr>
            <a:r>
              <a:rPr lang="en-GB">
                <a:effectLst/>
                <a:latin typeface="Calibri" panose="020F0502020204030204" pitchFamily="34" charset="0"/>
                <a:ea typeface="Calibri" panose="020F0502020204030204" pitchFamily="34" charset="0"/>
                <a:cs typeface="Calibri" panose="020F0502020204030204" pitchFamily="34" charset="0"/>
              </a:rPr>
              <a:t>22. Jose, P. D. (2016). Business and society: Creating shared value: In conversation with N. R. Narayana Murthy, Founder, Infosys. </a:t>
            </a:r>
            <a:r>
              <a:rPr lang="en-GB" i="1">
                <a:effectLst/>
                <a:latin typeface="Calibri" panose="020F0502020204030204" pitchFamily="34" charset="0"/>
                <a:ea typeface="Calibri" panose="020F0502020204030204" pitchFamily="34" charset="0"/>
                <a:cs typeface="Calibri" panose="020F0502020204030204" pitchFamily="34" charset="0"/>
              </a:rPr>
              <a:t>Iimb Management</a:t>
            </a:r>
            <a:r>
              <a:rPr lang="en-GB">
                <a:effectLst/>
                <a:latin typeface="Calibri" panose="020F0502020204030204" pitchFamily="34" charset="0"/>
                <a:ea typeface="Calibri" panose="020F0502020204030204" pitchFamily="34" charset="0"/>
                <a:cs typeface="Calibri" panose="020F0502020204030204" pitchFamily="34" charset="0"/>
              </a:rPr>
              <a:t> Review. </a:t>
            </a:r>
            <a:r>
              <a:rPr lang="en-GB">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https://doi.org/10.1016/j.iimb.2016.02.003</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lvl="0" algn="l">
              <a:spcAft>
                <a:spcPts val="800"/>
              </a:spcAft>
              <a:tabLst>
                <a:tab pos="270510" algn="l"/>
              </a:tabLst>
            </a:pP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23. Kettunen, J. (2014). The stakeholder map in higher education.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International Proceedings of Economics Development and Research</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78</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(7), 34-38.</a:t>
            </a:r>
            <a:endParaRPr lang="en-LB">
              <a:effectLst/>
              <a:latin typeface="Calibri" panose="020F0502020204030204" pitchFamily="34" charset="0"/>
              <a:ea typeface="Calibri" panose="020F0502020204030204" pitchFamily="34" charset="0"/>
              <a:cs typeface="Arial" panose="020B0604020202020204" pitchFamily="34" charset="0"/>
            </a:endParaRPr>
          </a:p>
          <a:p>
            <a:pPr lvl="0" algn="l"/>
            <a:r>
              <a:rPr lang="en-GB">
                <a:effectLst/>
                <a:latin typeface="Calibri" panose="020F0502020204030204" pitchFamily="34" charset="0"/>
                <a:ea typeface="Calibri" panose="020F0502020204030204" pitchFamily="34" charset="0"/>
                <a:cs typeface="Calibri" panose="020F0502020204030204" pitchFamily="34" charset="0"/>
              </a:rPr>
              <a:t>24. LDDK. (2023). NEP darbības pārskats par 11 NEP darbību no 2022. gada 1. janvāra LĪDZ 31. Decembrim [</a:t>
            </a:r>
            <a:r>
              <a:rPr lang="en-LB">
                <a:effectLst/>
                <a:latin typeface="Calibri" panose="020F0502020204030204" pitchFamily="34" charset="0"/>
                <a:ea typeface="Calibri" panose="020F0502020204030204" pitchFamily="34" charset="0"/>
                <a:cs typeface="Calibri" panose="020F0502020204030204" pitchFamily="34" charset="0"/>
              </a:rPr>
              <a:t>Annual report of SECs, 2022</a:t>
            </a:r>
            <a:r>
              <a:rPr lang="en-GB">
                <a:effectLst/>
                <a:latin typeface="Calibri" panose="020F0502020204030204" pitchFamily="34" charset="0"/>
                <a:ea typeface="Calibri" panose="020F0502020204030204" pitchFamily="34" charset="0"/>
                <a:cs typeface="Calibri" panose="020F0502020204030204" pitchFamily="34" charset="0"/>
              </a:rPr>
              <a:t>]. Retrieved from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https://lddk.lv/atbalsts-biznesam/nozaru-ekspertu-padomes/</a:t>
            </a:r>
            <a:r>
              <a:rPr lang="en-GB">
                <a:solidFill>
                  <a:srgbClr val="63C7CA"/>
                </a:solidFill>
                <a:effectLst/>
                <a:latin typeface="Calibri" panose="020F0502020204030204" pitchFamily="34" charset="0"/>
                <a:ea typeface="Calibri" panose="020F0502020204030204" pitchFamily="34" charset="0"/>
                <a:cs typeface="Calibri" panose="020F0502020204030204" pitchFamily="34" charset="0"/>
              </a:rPr>
              <a:t> </a:t>
            </a:r>
          </a:p>
          <a:p>
            <a:pPr lvl="0" algn="l"/>
            <a:endParaRPr lang="en-GB">
              <a:solidFill>
                <a:srgbClr val="000000"/>
              </a:solidFill>
              <a:ea typeface="Calibri" panose="020F0502020204030204" pitchFamily="34" charset="0"/>
            </a:endParaRPr>
          </a:p>
          <a:p>
            <a:pPr lvl="0" algn="l"/>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25. Li, J., Xia, J., &amp; Zajac, E. J. (2018). On the duality of political and economic stakeholder influence on firm innovation performance: Theory and evidence from Chinese firms.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Strategic Management Journal</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(1), 193–216.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https://doi.org/10.1002/smj.2697</a:t>
            </a:r>
            <a:endParaRPr lang="en-LB" u="sng">
              <a:solidFill>
                <a:srgbClr val="63C7CA"/>
              </a:solidFill>
              <a:ea typeface="Calibri" panose="020F0502020204030204" pitchFamily="34" charset="0"/>
              <a:cs typeface="Arial" panose="020B0604020202020204" pitchFamily="34" charset="0"/>
            </a:endParaRPr>
          </a:p>
          <a:p>
            <a:pPr lvl="0" algn="l"/>
            <a:endParaRPr lang="en-LB" u="sng">
              <a:solidFill>
                <a:srgbClr val="000000"/>
              </a:solidFill>
              <a:ea typeface="Calibri" panose="020F0502020204030204" pitchFamily="34" charset="0"/>
              <a:cs typeface="Arial" panose="020B0604020202020204" pitchFamily="34" charset="0"/>
            </a:endParaRPr>
          </a:p>
          <a:p>
            <a:pPr lvl="0" algn="l"/>
            <a:r>
              <a:rPr lang="en-GB">
                <a:solidFill>
                  <a:srgbClr val="000000"/>
                </a:solidFill>
                <a:ea typeface="Calibri" panose="020F0502020204030204" pitchFamily="34" charset="0"/>
              </a:rPr>
              <a:t>26.</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Lindner, F., Winkler, D. T., &amp; Keil, S. (2021). Required Competence Development in Higher Education to Manage the Digital Transformation in the Industry: Paricipatory Action Research with Stakeholders Applying the Analytic Hierarchy Process.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2021 World Engineering Education Forum/Global Engineering Deans Council (WEEF/GEDC)</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https://doi.org/10.1109/weef/gedc53299.2021.9657471</a:t>
            </a:r>
            <a:endPar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endParaRPr>
          </a:p>
          <a:p>
            <a:pPr lvl="0" algn="l"/>
            <a:endParaRPr lang="en-LB">
              <a:effectLst/>
              <a:latin typeface="Calibri" panose="020F0502020204030204" pitchFamily="34" charset="0"/>
              <a:ea typeface="Calibri" panose="020F0502020204030204" pitchFamily="34" charset="0"/>
              <a:cs typeface="Arial" panose="020B0604020202020204" pitchFamily="34" charset="0"/>
            </a:endParaRPr>
          </a:p>
          <a:p>
            <a:pPr lvl="0" algn="l">
              <a:spcAft>
                <a:spcPts val="800"/>
              </a:spcAft>
              <a:tabLst>
                <a:tab pos="270510" algn="l"/>
              </a:tabLst>
            </a:pP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27. Lindner, F., Winkler, D. T., &amp; Keil, S. (2021). Required Competence Development in Higher Education to Manage the Digital Transformation in the Industry: Paricipatory Action Research with Stakeholders Applying the Analytic Hierarchy Process.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2021 World Engineering Education Forum/Global Engineering Deans Council (WEEF/GEDC)</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https://doi.org/10.1109/weef/gedc53299.2021.9657471</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lvl="0" algn="l">
              <a:spcAft>
                <a:spcPts val="800"/>
              </a:spcAft>
              <a:tabLst>
                <a:tab pos="270510" algn="l"/>
              </a:tabLst>
            </a:pP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28. Mainardes, E. W., Alves, H., &amp; Raposo, M. (2010). An exploratory research on the stakeholders of a university.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Journal of Management and strategy</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(1), 76.</a:t>
            </a:r>
          </a:p>
          <a:p>
            <a:pPr lvl="0" algn="l">
              <a:spcAft>
                <a:spcPts val="800"/>
              </a:spcAft>
              <a:tabLst>
                <a:tab pos="270510" algn="l"/>
              </a:tabLst>
            </a:pPr>
            <a:endParaRPr lang="en-LB">
              <a:effectLst/>
              <a:latin typeface="Calibri" panose="020F0502020204030204" pitchFamily="34" charset="0"/>
              <a:ea typeface="Calibri" panose="020F0502020204030204" pitchFamily="34" charset="0"/>
              <a:cs typeface="Arial" panose="020B0604020202020204" pitchFamily="34" charset="0"/>
            </a:endParaRPr>
          </a:p>
          <a:p>
            <a:pPr lvl="0" algn="l">
              <a:spcAft>
                <a:spcPts val="800"/>
              </a:spcAft>
              <a:tabLst>
                <a:tab pos="270510" algn="l"/>
              </a:tabLst>
            </a:pP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29. Marić, I. (2013). Stakeholder analysis of higher education institutions.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Interdisciplinary Description of Complex Systems: INDECS</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(2), 217-226.</a:t>
            </a:r>
            <a:endParaRPr lang="en-LB">
              <a:effectLst/>
              <a:latin typeface="Calibri" panose="020F0502020204030204" pitchFamily="34" charset="0"/>
              <a:ea typeface="Calibri" panose="020F0502020204030204" pitchFamily="34" charset="0"/>
              <a:cs typeface="Arial" panose="020B0604020202020204" pitchFamily="34" charset="0"/>
            </a:endParaRPr>
          </a:p>
          <a:p>
            <a:pPr lvl="0" algn="l">
              <a:spcAft>
                <a:spcPts val="800"/>
              </a:spcAft>
              <a:tabLst>
                <a:tab pos="270510" algn="l"/>
              </a:tabLst>
            </a:pP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30. McAdam, R., Miller, K., McAdam, M., &amp; Teague, S. (2012). The development of University Technology Transfer stakeholder relationships at a regional level: Lessons for the future.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Technovation</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(1), 57–67.</a:t>
            </a:r>
            <a:r>
              <a:rPr lang="en-GB">
                <a:solidFill>
                  <a:srgbClr val="63C7CA"/>
                </a:solidFill>
                <a:effectLst/>
                <a:latin typeface="Calibri" panose="020F0502020204030204" pitchFamily="34" charset="0"/>
                <a:ea typeface="Calibri" panose="020F0502020204030204" pitchFamily="34" charset="0"/>
                <a:cs typeface="Calibri" panose="020F0502020204030204" pitchFamily="34" charset="0"/>
              </a:rPr>
              <a:t>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https://doi.org/10.1016/j.technovation.2011.08.001</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lvl="0" algn="l">
              <a:spcAft>
                <a:spcPts val="800"/>
              </a:spcAft>
              <a:tabLst>
                <a:tab pos="270510" algn="l"/>
              </a:tabLst>
            </a:pP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31. Nikitina, T. V., &amp; Lapiņa, I. (2019). Creating and managing knowledge towards managerial competence development in contemporary business environment.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Knowledge Management Research &amp; Practice</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(1), 96–107.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https://doi.org/10.1080/14778238.2019.1569487</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lvl="0" algn="l">
              <a:spcAft>
                <a:spcPts val="800"/>
              </a:spcAft>
              <a:tabLst>
                <a:tab pos="270510" algn="l"/>
              </a:tabLst>
            </a:pP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32. Nikitina, T. V., Licznerska, M., Ozoliņa-Ozola, I., &amp; Lapina, I. (2022). Individual entrepreneurial orientation: comparison of business and STEM students.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Journal of Education and Training</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https://doi.org/10.1108/et-07-2021-0256</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lvl="0" algn="l">
              <a:spcAft>
                <a:spcPts val="800"/>
              </a:spcAft>
              <a:tabLst>
                <a:tab pos="270510" algn="l"/>
              </a:tabLst>
            </a:pP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33. Ņikitina, T., Lapiņa, I., Ozoliņš, M., Irbe, M. M., Priem, M., Smits, M. P., &amp; Nemilentsev, M. (2020). Competences for Strengthening Entrepreneurial Capabilities in Europe.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Journal of Open Innovation</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(3), 62.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https://doi.org/10.3390/joitmc6030062</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lvl="0" algn="l">
              <a:spcAft>
                <a:spcPts val="800"/>
              </a:spcAft>
              <a:tabLst>
                <a:tab pos="270510" algn="l"/>
              </a:tabLst>
            </a:pP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34. Oldroyd, D. (1993). School-based Management Self-Development: an “Intermediate Technology” for the Self-Managing School. In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Education Management Across Europe. Educational Policy and Administration Series</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157-183</a:t>
            </a:r>
            <a:endParaRPr lang="en-LB">
              <a:effectLst/>
              <a:latin typeface="Calibri" panose="020F0502020204030204" pitchFamily="34" charset="0"/>
              <a:ea typeface="Calibri" panose="020F0502020204030204" pitchFamily="34" charset="0"/>
              <a:cs typeface="Arial" panose="020B0604020202020204" pitchFamily="34" charset="0"/>
            </a:endParaRPr>
          </a:p>
          <a:p>
            <a:pPr lvl="0" algn="l">
              <a:spcAft>
                <a:spcPts val="800"/>
              </a:spcAft>
              <a:tabLst>
                <a:tab pos="270510" algn="l"/>
              </a:tabLst>
            </a:pP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35. Ozoliņš, M., Stensaker, B., Gaile-Sarkane, E., Ivanova, L., Lapiņa, I., Ozoliņa-Ozola, I., &amp; Straujuma, A. (2018). Institutional attention to European policy agendas: exploring the relevance of instrumental and neo-institutional explanations.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Tertiary Education and Management</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https://doi.org/10.1080/13583883.2018.1459820</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lvl="0" algn="l">
              <a:spcAft>
                <a:spcPts val="800"/>
              </a:spcAft>
              <a:tabLst>
                <a:tab pos="270510" algn="l"/>
              </a:tabLst>
            </a:pP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36. Pīlēna, A., Mežinska, I., &amp; Lapiņa, I. (2021). Standardization as a Catalyst for Open and Responsible Innovation.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Journal of Open Innovation</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(3), 187.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https://doi.org/10.3390/joitmc7030187</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lvl="0" algn="l">
              <a:spcAft>
                <a:spcPts val="800"/>
              </a:spcAft>
              <a:tabLst>
                <a:tab pos="270510" algn="l"/>
              </a:tabLst>
            </a:pP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37. Rowley, T. (1997). Moving beyond Dyadic Ties: A Network Theory of Stakeholder Influences.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Academy of Management Review</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(4), 887.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https://doi.org/10.2307/259248</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algn="just"/>
            <a:endParaRPr lang="en-GB"/>
          </a:p>
        </p:txBody>
      </p:sp>
      <p:sp>
        <p:nvSpPr>
          <p:cNvPr id="3" name="Slide Number Placeholder 2">
            <a:extLst>
              <a:ext uri="{FF2B5EF4-FFF2-40B4-BE49-F238E27FC236}">
                <a16:creationId xmlns:a16="http://schemas.microsoft.com/office/drawing/2014/main" id="{914D126F-061D-154C-C99A-6DC8ABD79328}"/>
              </a:ext>
            </a:extLst>
          </p:cNvPr>
          <p:cNvSpPr>
            <a:spLocks noGrp="1"/>
          </p:cNvSpPr>
          <p:nvPr>
            <p:ph type="sldNum" sz="quarter" idx="4"/>
          </p:nvPr>
        </p:nvSpPr>
        <p:spPr/>
        <p:txBody>
          <a:bodyPr/>
          <a:lstStyle/>
          <a:p>
            <a:fld id="{CB2079F2-58AF-ED44-82D7-E04B2F6FD686}" type="slidenum">
              <a:rPr lang="en-US" smtClean="0"/>
              <a:pPr/>
              <a:t>40</a:t>
            </a:fld>
            <a:endParaRPr lang="en-US" dirty="0"/>
          </a:p>
        </p:txBody>
      </p:sp>
    </p:spTree>
    <p:extLst>
      <p:ext uri="{BB962C8B-B14F-4D97-AF65-F5344CB8AC3E}">
        <p14:creationId xmlns:p14="http://schemas.microsoft.com/office/powerpoint/2010/main" val="2439641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D2F0A8-146B-BB6D-DC6E-CB2310F5841B}"/>
              </a:ext>
            </a:extLst>
          </p:cNvPr>
          <p:cNvSpPr>
            <a:spLocks noGrp="1"/>
          </p:cNvSpPr>
          <p:nvPr>
            <p:ph type="body" sz="quarter" idx="48"/>
          </p:nvPr>
        </p:nvSpPr>
        <p:spPr>
          <a:xfrm>
            <a:off x="375292" y="1746250"/>
            <a:ext cx="6816645" cy="8668410"/>
          </a:xfrm>
        </p:spPr>
        <p:txBody>
          <a:bodyPr/>
          <a:lstStyle/>
          <a:p>
            <a:pPr lvl="0" algn="l">
              <a:spcAft>
                <a:spcPts val="800"/>
              </a:spcAft>
              <a:tabLst>
                <a:tab pos="270510" algn="l"/>
              </a:tabLst>
            </a:pP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38. Senge, P. (1990).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The Fifth Discipline: The Art and Practice of the Learning Organization.</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New York: Doubleday.</a:t>
            </a:r>
            <a:endParaRPr lang="en-LB">
              <a:effectLst/>
              <a:latin typeface="Calibri" panose="020F0502020204030204" pitchFamily="34" charset="0"/>
              <a:ea typeface="Calibri" panose="020F0502020204030204" pitchFamily="34" charset="0"/>
              <a:cs typeface="Arial" panose="020B0604020202020204" pitchFamily="34" charset="0"/>
            </a:endParaRPr>
          </a:p>
          <a:p>
            <a:pPr lvl="0" algn="l">
              <a:spcAft>
                <a:spcPts val="800"/>
              </a:spcAft>
              <a:tabLst>
                <a:tab pos="270510" algn="l"/>
              </a:tabLst>
            </a:pP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39. Sharma, R. (March 08, 2022). 12 Voice of the Customer Methodologies To Generate a Gold Mine of Customer Feedback. Retrieved 01.02.2022 from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https://blog.hubspot.com/service/voice-of-the-customer-methodologies</a:t>
            </a:r>
            <a:r>
              <a:rPr lang="en-GB">
                <a:solidFill>
                  <a:srgbClr val="63C7CA"/>
                </a:solidFill>
                <a:effectLst/>
                <a:latin typeface="Calibri" panose="020F0502020204030204" pitchFamily="34" charset="0"/>
                <a:ea typeface="Calibri" panose="020F0502020204030204" pitchFamily="34" charset="0"/>
                <a:cs typeface="Calibri" panose="020F0502020204030204" pitchFamily="34" charset="0"/>
              </a:rPr>
              <a:t> </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lvl="0" algn="l">
              <a:spcAft>
                <a:spcPts val="800"/>
              </a:spcAft>
              <a:tabLst>
                <a:tab pos="270510" algn="l"/>
              </a:tabLst>
            </a:pP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40. Tantalo, C., &amp; Priem, R. L. (2016). Value creation through stakeholder synergy.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Strategic Management Journal</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(2), 314–329.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https://doi.org/10.1002/smj.2337</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lvl="0" algn="l">
              <a:spcAft>
                <a:spcPts val="800"/>
              </a:spcAft>
              <a:tabLst>
                <a:tab pos="270510" algn="l"/>
              </a:tabLst>
            </a:pP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41. Tantalo, C., &amp; Priem, R. L. (2016). Value creation through stakeholder synergy.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Strategic Management Journal</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(2), 314–329.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https://doi.org/10.1002/smj.2337</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lvl="0" algn="l">
              <a:spcAft>
                <a:spcPts val="800"/>
              </a:spcAft>
              <a:tabLst>
                <a:tab pos="270510" algn="l"/>
              </a:tabLst>
            </a:pP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42. Van de Vrande, V., Spruitj., J., &amp; Rochemont, M. (n.d.). Open Innovation. Retrieved 01/02/2023 from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https://openinnovation.eu/open-innovation/</a:t>
            </a:r>
            <a:r>
              <a:rPr lang="en-GB">
                <a:solidFill>
                  <a:srgbClr val="63C7CA"/>
                </a:solidFill>
                <a:effectLst/>
                <a:latin typeface="Calibri" panose="020F0502020204030204" pitchFamily="34" charset="0"/>
                <a:ea typeface="Calibri" panose="020F0502020204030204" pitchFamily="34" charset="0"/>
                <a:cs typeface="Calibri" panose="020F0502020204030204" pitchFamily="34" charset="0"/>
              </a:rPr>
              <a:t> </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lvl="0" algn="l"/>
            <a:r>
              <a:rPr lang="en-GB">
                <a:effectLst/>
                <a:latin typeface="Calibri" panose="020F0502020204030204" pitchFamily="34" charset="0"/>
                <a:ea typeface="Calibri" panose="020F0502020204030204" pitchFamily="34" charset="0"/>
                <a:cs typeface="Calibri" panose="020F0502020204030204" pitchFamily="34" charset="0"/>
              </a:rPr>
              <a:t>43. Vocational Education Law. (1999). Retrieved from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https://likumi.lv/ta/en/en/id/20244-vocational-education-law</a:t>
            </a:r>
            <a:r>
              <a:rPr lang="en-GB">
                <a:solidFill>
                  <a:srgbClr val="63C7CA"/>
                </a:solidFill>
                <a:effectLst/>
                <a:latin typeface="Calibri" panose="020F0502020204030204" pitchFamily="34" charset="0"/>
                <a:ea typeface="Calibri" panose="020F0502020204030204" pitchFamily="34" charset="0"/>
                <a:cs typeface="Calibri" panose="020F0502020204030204" pitchFamily="34" charset="0"/>
              </a:rPr>
              <a:t> </a:t>
            </a:r>
            <a:endParaRPr lang="en-LB">
              <a:solidFill>
                <a:srgbClr val="63C7CA"/>
              </a:solidFill>
              <a:ea typeface="Calibri" panose="020F0502020204030204" pitchFamily="34" charset="0"/>
              <a:cs typeface="Arial" panose="020B0604020202020204" pitchFamily="34" charset="0"/>
            </a:endParaRPr>
          </a:p>
          <a:p>
            <a:pPr lvl="0" algn="l"/>
            <a:endParaRPr lang="en-LB">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lvl="0" algn="l"/>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44. Waligo, V. M., Clarke, J., &amp; Hawkins, R. (2013). Implementing sustainable tourism: A multi-stakeholder involvement management framework.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Tourism Management</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36</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342–353.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https://doi.org/10.1016/j.tourman.2012.10.008</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lvl="0" algn="l">
              <a:spcAft>
                <a:spcPts val="800"/>
              </a:spcAft>
              <a:tabLst>
                <a:tab pos="270510" algn="l"/>
              </a:tabLst>
            </a:pPr>
            <a:endPar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gn="l">
              <a:spcAft>
                <a:spcPts val="800"/>
              </a:spcAft>
              <a:tabLst>
                <a:tab pos="270510" algn="l"/>
              </a:tabLst>
            </a:pP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45. Waligo, V. M., Clarke, J., &amp; Hawkins, R. (2013). Implementing sustainable tourism: A multi-stakeholder involvement management framework.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Tourism Management</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36</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342–353.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https://doi.org/10.1016/j.tourman.2012.10.008</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lvl="0" algn="l">
              <a:spcAft>
                <a:spcPts val="800"/>
              </a:spcAft>
              <a:tabLst>
                <a:tab pos="270510" algn="l"/>
              </a:tabLst>
            </a:pP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46. Wirtz, J., So, K. K. F., Mody, M., Liu, S. S., &amp; Chun, H. H. (2019). Platforms in the peer-to-peer sharing economy.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Journal of Service Management</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i="1">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r>
              <a:rPr lang="en-GB">
                <a:solidFill>
                  <a:srgbClr val="000000"/>
                </a:solidFill>
                <a:effectLst/>
                <a:latin typeface="Calibri" panose="020F0502020204030204" pitchFamily="34" charset="0"/>
                <a:ea typeface="Calibri" panose="020F0502020204030204" pitchFamily="34" charset="0"/>
                <a:cs typeface="Calibri" panose="020F0502020204030204" pitchFamily="34" charset="0"/>
              </a:rPr>
              <a:t>(4), 452–483. </a:t>
            </a:r>
            <a:r>
              <a:rPr lang="en-GB" u="sng">
                <a:solidFill>
                  <a:srgbClr val="63C7CA"/>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https://doi.org/10.1108/josm-11-2018-0369</a:t>
            </a:r>
            <a:endParaRPr lang="en-LB">
              <a:solidFill>
                <a:srgbClr val="63C7CA"/>
              </a:solidFill>
              <a:effectLst/>
              <a:latin typeface="Calibri" panose="020F0502020204030204" pitchFamily="34" charset="0"/>
              <a:ea typeface="Calibri" panose="020F0502020204030204" pitchFamily="34" charset="0"/>
              <a:cs typeface="Arial" panose="020B0604020202020204" pitchFamily="34" charset="0"/>
            </a:endParaRPr>
          </a:p>
          <a:p>
            <a:pPr marL="11113" lvl="0" indent="-11113" algn="l">
              <a:spcAft>
                <a:spcPts val="800"/>
              </a:spcAft>
              <a:buFont typeface="+mj-lt"/>
              <a:buAutoNum type="arabicPeriod"/>
            </a:pPr>
            <a:endParaRPr lang="en-LB">
              <a:effectLst/>
              <a:latin typeface="Calibri" panose="020F0502020204030204" pitchFamily="34" charset="0"/>
              <a:ea typeface="Calibri" panose="020F0502020204030204" pitchFamily="34" charset="0"/>
              <a:cs typeface="Arial" panose="020B0604020202020204" pitchFamily="34" charset="0"/>
            </a:endParaRPr>
          </a:p>
          <a:p>
            <a:pPr algn="just"/>
            <a:endParaRPr lang="en-GB"/>
          </a:p>
        </p:txBody>
      </p:sp>
      <p:sp>
        <p:nvSpPr>
          <p:cNvPr id="3" name="Slide Number Placeholder 2">
            <a:extLst>
              <a:ext uri="{FF2B5EF4-FFF2-40B4-BE49-F238E27FC236}">
                <a16:creationId xmlns:a16="http://schemas.microsoft.com/office/drawing/2014/main" id="{914D126F-061D-154C-C99A-6DC8ABD79328}"/>
              </a:ext>
            </a:extLst>
          </p:cNvPr>
          <p:cNvSpPr>
            <a:spLocks noGrp="1"/>
          </p:cNvSpPr>
          <p:nvPr>
            <p:ph type="sldNum" sz="quarter" idx="4"/>
          </p:nvPr>
        </p:nvSpPr>
        <p:spPr/>
        <p:txBody>
          <a:bodyPr/>
          <a:lstStyle/>
          <a:p>
            <a:fld id="{CB2079F2-58AF-ED44-82D7-E04B2F6FD686}" type="slidenum">
              <a:rPr lang="en-US" smtClean="0"/>
              <a:pPr/>
              <a:t>41</a:t>
            </a:fld>
            <a:endParaRPr lang="en-US" dirty="0"/>
          </a:p>
        </p:txBody>
      </p:sp>
      <p:pic>
        <p:nvPicPr>
          <p:cNvPr id="9" name="Picture 8">
            <a:extLst>
              <a:ext uri="{FF2B5EF4-FFF2-40B4-BE49-F238E27FC236}">
                <a16:creationId xmlns:a16="http://schemas.microsoft.com/office/drawing/2014/main" id="{0547D855-90A6-C6CD-97A1-CFC8A39E8D7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14775" y="1746250"/>
            <a:ext cx="3644900" cy="7199313"/>
          </a:xfrm>
          <a:prstGeom prst="rect">
            <a:avLst/>
          </a:prstGeom>
        </p:spPr>
      </p:pic>
    </p:spTree>
    <p:extLst>
      <p:ext uri="{BB962C8B-B14F-4D97-AF65-F5344CB8AC3E}">
        <p14:creationId xmlns:p14="http://schemas.microsoft.com/office/powerpoint/2010/main" val="4182229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D2F0A8-146B-BB6D-DC6E-CB2310F5841B}"/>
              </a:ext>
            </a:extLst>
          </p:cNvPr>
          <p:cNvSpPr>
            <a:spLocks noGrp="1"/>
          </p:cNvSpPr>
          <p:nvPr>
            <p:ph type="body" sz="quarter" idx="48"/>
          </p:nvPr>
        </p:nvSpPr>
        <p:spPr>
          <a:xfrm>
            <a:off x="375292" y="1698171"/>
            <a:ext cx="6816645" cy="473529"/>
          </a:xfrm>
        </p:spPr>
        <p:txBody>
          <a:bodyPr numCol="1"/>
          <a:lstStyle/>
          <a:p>
            <a:pPr marL="11113" algn="l">
              <a:lnSpc>
                <a:spcPct val="107000"/>
              </a:lnSpc>
              <a:spcBef>
                <a:spcPts val="1200"/>
              </a:spcBef>
              <a:spcAft>
                <a:spcPts val="600"/>
              </a:spcAft>
            </a:pPr>
            <a:r>
              <a:rPr lang="en-GB" i="1">
                <a:effectLst/>
                <a:latin typeface="Calibri" panose="020F0502020204030204" pitchFamily="34" charset="0"/>
                <a:ea typeface="Calibri Light" panose="020F0302020204030204" pitchFamily="34" charset="0"/>
                <a:cs typeface="Times New Roman" panose="02020603050405020304" pitchFamily="18" charset="0"/>
              </a:rPr>
              <a:t>Annex 1. </a:t>
            </a:r>
            <a:r>
              <a:rPr lang="en-GB">
                <a:effectLst/>
                <a:latin typeface="Calibri" panose="020F0502020204030204" pitchFamily="34" charset="0"/>
                <a:ea typeface="Calibri Light" panose="020F0302020204030204" pitchFamily="34" charset="0"/>
                <a:cs typeface="Times New Roman" panose="02020603050405020304" pitchFamily="18" charset="0"/>
              </a:rPr>
              <a:t>Interview questions with industry representatives </a:t>
            </a:r>
            <a:endParaRPr lang="en-LB">
              <a:effectLst/>
              <a:latin typeface="Calibri" panose="020F0502020204030204" pitchFamily="34" charset="0"/>
              <a:ea typeface="Calibri Light" panose="020F0302020204030204" pitchFamily="34" charset="0"/>
              <a:cs typeface="Times New Roman" panose="02020603050405020304" pitchFamily="18" charset="0"/>
            </a:endParaRPr>
          </a:p>
          <a:p>
            <a:pPr algn="just"/>
            <a:endParaRPr lang="en-GB"/>
          </a:p>
        </p:txBody>
      </p:sp>
      <p:sp>
        <p:nvSpPr>
          <p:cNvPr id="3" name="Slide Number Placeholder 2">
            <a:extLst>
              <a:ext uri="{FF2B5EF4-FFF2-40B4-BE49-F238E27FC236}">
                <a16:creationId xmlns:a16="http://schemas.microsoft.com/office/drawing/2014/main" id="{914D126F-061D-154C-C99A-6DC8ABD79328}"/>
              </a:ext>
            </a:extLst>
          </p:cNvPr>
          <p:cNvSpPr>
            <a:spLocks noGrp="1"/>
          </p:cNvSpPr>
          <p:nvPr>
            <p:ph type="sldNum" sz="quarter" idx="4"/>
          </p:nvPr>
        </p:nvSpPr>
        <p:spPr/>
        <p:txBody>
          <a:bodyPr/>
          <a:lstStyle/>
          <a:p>
            <a:fld id="{CB2079F2-58AF-ED44-82D7-E04B2F6FD686}" type="slidenum">
              <a:rPr lang="en-US" smtClean="0"/>
              <a:pPr/>
              <a:t>42</a:t>
            </a:fld>
            <a:endParaRPr lang="en-US" dirty="0"/>
          </a:p>
        </p:txBody>
      </p:sp>
      <p:sp>
        <p:nvSpPr>
          <p:cNvPr id="4" name="Text Placeholder 3">
            <a:extLst>
              <a:ext uri="{FF2B5EF4-FFF2-40B4-BE49-F238E27FC236}">
                <a16:creationId xmlns:a16="http://schemas.microsoft.com/office/drawing/2014/main" id="{05BA5C93-1763-5D6E-D6F9-C58518EEFD84}"/>
              </a:ext>
            </a:extLst>
          </p:cNvPr>
          <p:cNvSpPr>
            <a:spLocks noGrp="1"/>
          </p:cNvSpPr>
          <p:nvPr>
            <p:ph type="body" sz="quarter" idx="30"/>
          </p:nvPr>
        </p:nvSpPr>
        <p:spPr/>
        <p:txBody>
          <a:bodyPr/>
          <a:lstStyle/>
          <a:p>
            <a:r>
              <a:rPr lang="en-GB"/>
              <a:t>ANNEXES</a:t>
            </a:r>
          </a:p>
        </p:txBody>
      </p:sp>
      <p:sp>
        <p:nvSpPr>
          <p:cNvPr id="6" name="Rectangle 5">
            <a:extLst>
              <a:ext uri="{FF2B5EF4-FFF2-40B4-BE49-F238E27FC236}">
                <a16:creationId xmlns:a16="http://schemas.microsoft.com/office/drawing/2014/main" id="{7D7168DB-08EE-70FA-244E-C4ABEBBCB10F}"/>
              </a:ext>
            </a:extLst>
          </p:cNvPr>
          <p:cNvSpPr/>
          <p:nvPr/>
        </p:nvSpPr>
        <p:spPr>
          <a:xfrm>
            <a:off x="0" y="2067655"/>
            <a:ext cx="7559674" cy="8624157"/>
          </a:xfrm>
          <a:prstGeom prst="rect">
            <a:avLst/>
          </a:prstGeom>
          <a:solidFill>
            <a:srgbClr val="8A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F4FCC98-DF23-D292-7832-9DD1F5AF1C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14041" y="1902469"/>
            <a:ext cx="1620514" cy="315510"/>
          </a:xfrm>
          <a:prstGeom prst="rect">
            <a:avLst/>
          </a:prstGeom>
        </p:spPr>
      </p:pic>
      <p:sp>
        <p:nvSpPr>
          <p:cNvPr id="8" name="Text Placeholder 10">
            <a:extLst>
              <a:ext uri="{FF2B5EF4-FFF2-40B4-BE49-F238E27FC236}">
                <a16:creationId xmlns:a16="http://schemas.microsoft.com/office/drawing/2014/main" id="{336A1808-1DAA-979E-D94A-EB6C678B0CBF}"/>
              </a:ext>
            </a:extLst>
          </p:cNvPr>
          <p:cNvSpPr txBox="1">
            <a:spLocks/>
          </p:cNvSpPr>
          <p:nvPr/>
        </p:nvSpPr>
        <p:spPr>
          <a:xfrm>
            <a:off x="2384612" y="2487484"/>
            <a:ext cx="4799771" cy="1040840"/>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r>
              <a:rPr lang="en-GB">
                <a:solidFill>
                  <a:schemeClr val="bg1"/>
                </a:solidFill>
                <a:effectLst/>
                <a:latin typeface="Calibri" panose="020F0502020204030204" pitchFamily="34" charset="0"/>
                <a:ea typeface="Calibri" panose="020F0502020204030204" pitchFamily="34" charset="0"/>
                <a:cs typeface="Arial" panose="020B0604020202020204" pitchFamily="34" charset="0"/>
              </a:rPr>
              <a:t>What is the </a:t>
            </a:r>
            <a:r>
              <a:rPr lang="en-GB" b="1">
                <a:solidFill>
                  <a:schemeClr val="bg1"/>
                </a:solidFill>
                <a:effectLst/>
                <a:latin typeface="Calibri" panose="020F0502020204030204" pitchFamily="34" charset="0"/>
                <a:ea typeface="Calibri" panose="020F0502020204030204" pitchFamily="34" charset="0"/>
                <a:cs typeface="Arial" panose="020B0604020202020204" pitchFamily="34" charset="0"/>
              </a:rPr>
              <a:t>experience of your organisation</a:t>
            </a:r>
            <a:r>
              <a:rPr lang="en-GB">
                <a:solidFill>
                  <a:schemeClr val="bg1"/>
                </a:solidFill>
                <a:effectLst/>
                <a:latin typeface="Calibri" panose="020F0502020204030204" pitchFamily="34" charset="0"/>
                <a:ea typeface="Calibri" panose="020F0502020204030204" pitchFamily="34" charset="0"/>
                <a:cs typeface="Arial" panose="020B0604020202020204" pitchFamily="34" charset="0"/>
              </a:rPr>
              <a:t> in </a:t>
            </a:r>
            <a:r>
              <a:rPr lang="en-GB" b="1">
                <a:solidFill>
                  <a:schemeClr val="bg1"/>
                </a:solidFill>
                <a:effectLst/>
                <a:latin typeface="Calibri" panose="020F0502020204030204" pitchFamily="34" charset="0"/>
                <a:ea typeface="Calibri" panose="020F0502020204030204" pitchFamily="34" charset="0"/>
                <a:cs typeface="Arial" panose="020B0604020202020204" pitchFamily="34" charset="0"/>
              </a:rPr>
              <a:t>cooperation</a:t>
            </a:r>
            <a:r>
              <a:rPr lang="en-GB">
                <a:solidFill>
                  <a:schemeClr val="bg1"/>
                </a:solidFill>
                <a:effectLst/>
                <a:latin typeface="Calibri" panose="020F0502020204030204" pitchFamily="34" charset="0"/>
                <a:ea typeface="Calibri" panose="020F0502020204030204" pitchFamily="34" charset="0"/>
                <a:cs typeface="Arial" panose="020B0604020202020204" pitchFamily="34" charset="0"/>
              </a:rPr>
              <a:t> with higher education sector? What are the main </a:t>
            </a:r>
            <a:r>
              <a:rPr lang="en-GB" b="1">
                <a:solidFill>
                  <a:schemeClr val="bg1"/>
                </a:solidFill>
                <a:effectLst/>
                <a:latin typeface="Calibri" panose="020F0502020204030204" pitchFamily="34" charset="0"/>
                <a:ea typeface="Calibri" panose="020F0502020204030204" pitchFamily="34" charset="0"/>
                <a:cs typeface="Arial" panose="020B0604020202020204" pitchFamily="34" charset="0"/>
              </a:rPr>
              <a:t>cooperation mechanisms</a:t>
            </a:r>
            <a:r>
              <a:rPr lang="en-GB">
                <a:solidFill>
                  <a:schemeClr val="bg1"/>
                </a:solidFill>
                <a:effectLst/>
                <a:latin typeface="Calibri" panose="020F0502020204030204" pitchFamily="34" charset="0"/>
                <a:ea typeface="Calibri" panose="020F0502020204030204" pitchFamily="34" charset="0"/>
                <a:cs typeface="Arial" panose="020B0604020202020204" pitchFamily="34" charset="0"/>
              </a:rPr>
              <a:t> to facilitate the offer of higher education according to the needs of the industry? </a:t>
            </a:r>
          </a:p>
          <a:p>
            <a:pPr lvl="0" algn="just" rtl="0"/>
            <a:r>
              <a:rPr lang="en-US" i="1">
                <a:solidFill>
                  <a:schemeClr val="bg1"/>
                </a:solidFill>
                <a:effectLst/>
                <a:latin typeface="Calibri" panose="020F0502020204030204" pitchFamily="34" charset="0"/>
                <a:ea typeface="Calibri" panose="020F0502020204030204" pitchFamily="34" charset="0"/>
                <a:cs typeface="Arial" panose="020B0604020202020204" pitchFamily="34" charset="0"/>
              </a:rPr>
              <a:t>(If needed, clarifications were asked about the role of employer associations, role of individual employers, role of higher education institutions)</a:t>
            </a:r>
          </a:p>
        </p:txBody>
      </p:sp>
      <p:sp>
        <p:nvSpPr>
          <p:cNvPr id="9" name="Text Placeholder 10">
            <a:extLst>
              <a:ext uri="{FF2B5EF4-FFF2-40B4-BE49-F238E27FC236}">
                <a16:creationId xmlns:a16="http://schemas.microsoft.com/office/drawing/2014/main" id="{55A0F045-8B77-BD83-9313-ADAAB6917104}"/>
              </a:ext>
            </a:extLst>
          </p:cNvPr>
          <p:cNvSpPr txBox="1">
            <a:spLocks/>
          </p:cNvSpPr>
          <p:nvPr/>
        </p:nvSpPr>
        <p:spPr>
          <a:xfrm>
            <a:off x="1172135" y="2765984"/>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01</a:t>
            </a:r>
          </a:p>
        </p:txBody>
      </p:sp>
      <p:sp>
        <p:nvSpPr>
          <p:cNvPr id="10" name="Text Placeholder 10">
            <a:extLst>
              <a:ext uri="{FF2B5EF4-FFF2-40B4-BE49-F238E27FC236}">
                <a16:creationId xmlns:a16="http://schemas.microsoft.com/office/drawing/2014/main" id="{94A490F2-95F9-9F7D-F5DA-F87839919594}"/>
              </a:ext>
            </a:extLst>
          </p:cNvPr>
          <p:cNvSpPr txBox="1">
            <a:spLocks/>
          </p:cNvSpPr>
          <p:nvPr/>
        </p:nvSpPr>
        <p:spPr>
          <a:xfrm>
            <a:off x="1172135" y="3658018"/>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02</a:t>
            </a:r>
          </a:p>
        </p:txBody>
      </p:sp>
      <p:sp>
        <p:nvSpPr>
          <p:cNvPr id="11" name="Text Placeholder 10">
            <a:extLst>
              <a:ext uri="{FF2B5EF4-FFF2-40B4-BE49-F238E27FC236}">
                <a16:creationId xmlns:a16="http://schemas.microsoft.com/office/drawing/2014/main" id="{2C1C02F7-A3DF-A99D-1820-DBC28FF20A03}"/>
              </a:ext>
            </a:extLst>
          </p:cNvPr>
          <p:cNvSpPr txBox="1">
            <a:spLocks/>
          </p:cNvSpPr>
          <p:nvPr/>
        </p:nvSpPr>
        <p:spPr>
          <a:xfrm>
            <a:off x="1172135" y="4174272"/>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03</a:t>
            </a:r>
          </a:p>
        </p:txBody>
      </p:sp>
      <p:sp>
        <p:nvSpPr>
          <p:cNvPr id="12" name="Rectangle 11">
            <a:extLst>
              <a:ext uri="{FF2B5EF4-FFF2-40B4-BE49-F238E27FC236}">
                <a16:creationId xmlns:a16="http://schemas.microsoft.com/office/drawing/2014/main" id="{37EE872D-F014-AF39-632B-E0F8D968848D}"/>
              </a:ext>
            </a:extLst>
          </p:cNvPr>
          <p:cNvSpPr/>
          <p:nvPr/>
        </p:nvSpPr>
        <p:spPr>
          <a:xfrm>
            <a:off x="466725" y="3595769"/>
            <a:ext cx="6667830"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13" name="Rectangle 12">
            <a:extLst>
              <a:ext uri="{FF2B5EF4-FFF2-40B4-BE49-F238E27FC236}">
                <a16:creationId xmlns:a16="http://schemas.microsoft.com/office/drawing/2014/main" id="{F78D9D39-2FB1-A831-9E6A-88D213C34AB4}"/>
              </a:ext>
            </a:extLst>
          </p:cNvPr>
          <p:cNvSpPr/>
          <p:nvPr/>
        </p:nvSpPr>
        <p:spPr>
          <a:xfrm>
            <a:off x="466725" y="4111666"/>
            <a:ext cx="6667830"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14" name="Triangle 13">
            <a:extLst>
              <a:ext uri="{FF2B5EF4-FFF2-40B4-BE49-F238E27FC236}">
                <a16:creationId xmlns:a16="http://schemas.microsoft.com/office/drawing/2014/main" id="{6589CC05-9274-DA62-C730-6E98DAFCAC38}"/>
              </a:ext>
            </a:extLst>
          </p:cNvPr>
          <p:cNvSpPr/>
          <p:nvPr/>
        </p:nvSpPr>
        <p:spPr>
          <a:xfrm rot="5400000">
            <a:off x="2164791" y="2881535"/>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riangle 14">
            <a:extLst>
              <a:ext uri="{FF2B5EF4-FFF2-40B4-BE49-F238E27FC236}">
                <a16:creationId xmlns:a16="http://schemas.microsoft.com/office/drawing/2014/main" id="{39D8DD44-50E9-7D5D-557D-86A659ECB152}"/>
              </a:ext>
            </a:extLst>
          </p:cNvPr>
          <p:cNvSpPr/>
          <p:nvPr/>
        </p:nvSpPr>
        <p:spPr>
          <a:xfrm rot="5400000">
            <a:off x="2164791" y="3767311"/>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riangle 15">
            <a:extLst>
              <a:ext uri="{FF2B5EF4-FFF2-40B4-BE49-F238E27FC236}">
                <a16:creationId xmlns:a16="http://schemas.microsoft.com/office/drawing/2014/main" id="{CD5FE329-0DD1-87BB-70A1-70CA703BC298}"/>
              </a:ext>
            </a:extLst>
          </p:cNvPr>
          <p:cNvSpPr/>
          <p:nvPr/>
        </p:nvSpPr>
        <p:spPr>
          <a:xfrm rot="5400000">
            <a:off x="2164791" y="4277307"/>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0">
            <a:extLst>
              <a:ext uri="{FF2B5EF4-FFF2-40B4-BE49-F238E27FC236}">
                <a16:creationId xmlns:a16="http://schemas.microsoft.com/office/drawing/2014/main" id="{BB6430F8-5329-A521-A6DC-D0DA18D0950B}"/>
              </a:ext>
            </a:extLst>
          </p:cNvPr>
          <p:cNvSpPr txBox="1">
            <a:spLocks/>
          </p:cNvSpPr>
          <p:nvPr/>
        </p:nvSpPr>
        <p:spPr>
          <a:xfrm>
            <a:off x="2384612" y="3647794"/>
            <a:ext cx="4799771" cy="456934"/>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lnSpc>
                <a:spcPct val="107000"/>
              </a:lnSpc>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What are the </a:t>
            </a:r>
            <a:r>
              <a:rPr lang="en-GB" b="1">
                <a:effectLst/>
                <a:latin typeface="Calibri" panose="020F0502020204030204" pitchFamily="34" charset="0"/>
                <a:ea typeface="Calibri" panose="020F0502020204030204" pitchFamily="34" charset="0"/>
                <a:cs typeface="Arial" panose="020B0604020202020204" pitchFamily="34" charset="0"/>
              </a:rPr>
              <a:t>three main challenges</a:t>
            </a:r>
            <a:r>
              <a:rPr lang="en-GB">
                <a:effectLst/>
                <a:latin typeface="Calibri" panose="020F0502020204030204" pitchFamily="34" charset="0"/>
                <a:ea typeface="Calibri" panose="020F0502020204030204" pitchFamily="34" charset="0"/>
                <a:cs typeface="Arial" panose="020B0604020202020204" pitchFamily="34" charset="0"/>
              </a:rPr>
              <a:t> in industry – higher education cooperation?</a:t>
            </a:r>
            <a:endParaRPr lang="en-LB">
              <a:effectLst/>
              <a:latin typeface="Calibri" panose="020F0502020204030204" pitchFamily="34" charset="0"/>
              <a:ea typeface="Calibri" panose="020F0502020204030204" pitchFamily="34" charset="0"/>
              <a:cs typeface="Arial" panose="020B0604020202020204" pitchFamily="34" charset="0"/>
            </a:endParaRPr>
          </a:p>
        </p:txBody>
      </p:sp>
      <p:sp>
        <p:nvSpPr>
          <p:cNvPr id="18" name="Text Placeholder 10">
            <a:extLst>
              <a:ext uri="{FF2B5EF4-FFF2-40B4-BE49-F238E27FC236}">
                <a16:creationId xmlns:a16="http://schemas.microsoft.com/office/drawing/2014/main" id="{1C096A0C-A250-16A8-EAB4-E7E158534190}"/>
              </a:ext>
            </a:extLst>
          </p:cNvPr>
          <p:cNvSpPr txBox="1">
            <a:spLocks/>
          </p:cNvSpPr>
          <p:nvPr/>
        </p:nvSpPr>
        <p:spPr>
          <a:xfrm>
            <a:off x="2419118" y="4156752"/>
            <a:ext cx="4799771" cy="456934"/>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lnSpc>
                <a:spcPct val="107000"/>
              </a:lnSpc>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What are the </a:t>
            </a:r>
            <a:r>
              <a:rPr lang="en-GB" b="1">
                <a:effectLst/>
                <a:latin typeface="Calibri" panose="020F0502020204030204" pitchFamily="34" charset="0"/>
                <a:ea typeface="Calibri" panose="020F0502020204030204" pitchFamily="34" charset="0"/>
                <a:cs typeface="Arial" panose="020B0604020202020204" pitchFamily="34" charset="0"/>
              </a:rPr>
              <a:t>three most successful </a:t>
            </a:r>
            <a:r>
              <a:rPr lang="en-GB">
                <a:effectLst/>
                <a:latin typeface="Calibri" panose="020F0502020204030204" pitchFamily="34" charset="0"/>
                <a:ea typeface="Calibri" panose="020F0502020204030204" pitchFamily="34" charset="0"/>
                <a:cs typeface="Arial" panose="020B0604020202020204" pitchFamily="34" charset="0"/>
              </a:rPr>
              <a:t>aspects or cooperation mechanisms?</a:t>
            </a:r>
            <a:endParaRPr lang="en-LB">
              <a:effectLst/>
              <a:latin typeface="Calibri" panose="020F0502020204030204" pitchFamily="34" charset="0"/>
              <a:ea typeface="Calibri" panose="020F0502020204030204" pitchFamily="34" charset="0"/>
              <a:cs typeface="Arial" panose="020B0604020202020204" pitchFamily="34" charset="0"/>
            </a:endParaRPr>
          </a:p>
        </p:txBody>
      </p:sp>
      <p:sp>
        <p:nvSpPr>
          <p:cNvPr id="19" name="Text Placeholder 10">
            <a:extLst>
              <a:ext uri="{FF2B5EF4-FFF2-40B4-BE49-F238E27FC236}">
                <a16:creationId xmlns:a16="http://schemas.microsoft.com/office/drawing/2014/main" id="{03F05450-6E14-244B-4909-7E701F6E1BC3}"/>
              </a:ext>
            </a:extLst>
          </p:cNvPr>
          <p:cNvSpPr txBox="1">
            <a:spLocks/>
          </p:cNvSpPr>
          <p:nvPr/>
        </p:nvSpPr>
        <p:spPr>
          <a:xfrm>
            <a:off x="2401865" y="4753392"/>
            <a:ext cx="4799771" cy="456934"/>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Are there any </a:t>
            </a:r>
            <a:r>
              <a:rPr lang="en-GB" b="1">
                <a:effectLst/>
                <a:latin typeface="Calibri" panose="020F0502020204030204" pitchFamily="34" charset="0"/>
                <a:ea typeface="Calibri" panose="020F0502020204030204" pitchFamily="34" charset="0"/>
                <a:cs typeface="Arial" panose="020B0604020202020204" pitchFamily="34" charset="0"/>
              </a:rPr>
              <a:t>regional differences</a:t>
            </a:r>
            <a:r>
              <a:rPr lang="en-GB">
                <a:effectLst/>
                <a:latin typeface="Calibri" panose="020F0502020204030204" pitchFamily="34" charset="0"/>
                <a:ea typeface="Calibri" panose="020F0502020204030204" pitchFamily="34" charset="0"/>
                <a:cs typeface="Arial" panose="020B0604020202020204" pitchFamily="34" charset="0"/>
              </a:rPr>
              <a:t> or </a:t>
            </a:r>
            <a:r>
              <a:rPr lang="en-GB" b="1">
                <a:effectLst/>
                <a:latin typeface="Calibri" panose="020F0502020204030204" pitchFamily="34" charset="0"/>
                <a:ea typeface="Calibri" panose="020F0502020204030204" pitchFamily="34" charset="0"/>
                <a:cs typeface="Arial" panose="020B0604020202020204" pitchFamily="34" charset="0"/>
              </a:rPr>
              <a:t>differences between higher education and VET</a:t>
            </a:r>
            <a:r>
              <a:rPr lang="en-GB">
                <a:effectLst/>
                <a:latin typeface="Calibri" panose="020F0502020204030204" pitchFamily="34" charset="0"/>
                <a:ea typeface="Calibri" panose="020F0502020204030204" pitchFamily="34" charset="0"/>
                <a:cs typeface="Arial" panose="020B0604020202020204" pitchFamily="34" charset="0"/>
              </a:rPr>
              <a:t> in your country when it comes to the cooperation between education institutions and industry? </a:t>
            </a:r>
            <a:endParaRPr lang="en-LB">
              <a:effectLst/>
              <a:latin typeface="Calibri" panose="020F0502020204030204" pitchFamily="34" charset="0"/>
              <a:ea typeface="Calibri" panose="020F0502020204030204" pitchFamily="34" charset="0"/>
              <a:cs typeface="Arial" panose="020B0604020202020204" pitchFamily="34" charset="0"/>
            </a:endParaRPr>
          </a:p>
        </p:txBody>
      </p:sp>
      <p:sp>
        <p:nvSpPr>
          <p:cNvPr id="20" name="Text Placeholder 10">
            <a:extLst>
              <a:ext uri="{FF2B5EF4-FFF2-40B4-BE49-F238E27FC236}">
                <a16:creationId xmlns:a16="http://schemas.microsoft.com/office/drawing/2014/main" id="{460D5EC4-4BEF-A54D-D23B-422639A9723E}"/>
              </a:ext>
            </a:extLst>
          </p:cNvPr>
          <p:cNvSpPr txBox="1">
            <a:spLocks/>
          </p:cNvSpPr>
          <p:nvPr/>
        </p:nvSpPr>
        <p:spPr>
          <a:xfrm>
            <a:off x="1172135" y="4778208"/>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04</a:t>
            </a:r>
          </a:p>
        </p:txBody>
      </p:sp>
      <p:sp>
        <p:nvSpPr>
          <p:cNvPr id="21" name="Text Placeholder 10">
            <a:extLst>
              <a:ext uri="{FF2B5EF4-FFF2-40B4-BE49-F238E27FC236}">
                <a16:creationId xmlns:a16="http://schemas.microsoft.com/office/drawing/2014/main" id="{31DAAF1B-2BA2-DB6A-1A4F-A09F90B28CE6}"/>
              </a:ext>
            </a:extLst>
          </p:cNvPr>
          <p:cNvSpPr txBox="1">
            <a:spLocks/>
          </p:cNvSpPr>
          <p:nvPr/>
        </p:nvSpPr>
        <p:spPr>
          <a:xfrm>
            <a:off x="1172135" y="5369618"/>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05</a:t>
            </a:r>
          </a:p>
        </p:txBody>
      </p:sp>
      <p:sp>
        <p:nvSpPr>
          <p:cNvPr id="22" name="Text Placeholder 10">
            <a:extLst>
              <a:ext uri="{FF2B5EF4-FFF2-40B4-BE49-F238E27FC236}">
                <a16:creationId xmlns:a16="http://schemas.microsoft.com/office/drawing/2014/main" id="{386AD4E5-B138-957C-6ABA-7AB8C7B06CAA}"/>
              </a:ext>
            </a:extLst>
          </p:cNvPr>
          <p:cNvSpPr txBox="1">
            <a:spLocks/>
          </p:cNvSpPr>
          <p:nvPr/>
        </p:nvSpPr>
        <p:spPr>
          <a:xfrm>
            <a:off x="1172135" y="9606094"/>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2400" b="1" dirty="0">
                <a:solidFill>
                  <a:srgbClr val="63C7CA"/>
                </a:solidFill>
              </a:rPr>
              <a:t>06</a:t>
            </a:r>
          </a:p>
        </p:txBody>
      </p:sp>
      <p:sp>
        <p:nvSpPr>
          <p:cNvPr id="23" name="Rectangle 22">
            <a:extLst>
              <a:ext uri="{FF2B5EF4-FFF2-40B4-BE49-F238E27FC236}">
                <a16:creationId xmlns:a16="http://schemas.microsoft.com/office/drawing/2014/main" id="{4B8182EB-2ED2-82C7-8D0C-21AA32119588}"/>
              </a:ext>
            </a:extLst>
          </p:cNvPr>
          <p:cNvSpPr/>
          <p:nvPr/>
        </p:nvSpPr>
        <p:spPr>
          <a:xfrm>
            <a:off x="466725" y="5306298"/>
            <a:ext cx="6667830"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24" name="Rectangle 23">
            <a:extLst>
              <a:ext uri="{FF2B5EF4-FFF2-40B4-BE49-F238E27FC236}">
                <a16:creationId xmlns:a16="http://schemas.microsoft.com/office/drawing/2014/main" id="{AAEBA1A7-9010-E1AD-07E9-DC6F253F3E05}"/>
              </a:ext>
            </a:extLst>
          </p:cNvPr>
          <p:cNvSpPr/>
          <p:nvPr/>
        </p:nvSpPr>
        <p:spPr>
          <a:xfrm>
            <a:off x="466725" y="9542417"/>
            <a:ext cx="6667830"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25" name="Triangle 24">
            <a:extLst>
              <a:ext uri="{FF2B5EF4-FFF2-40B4-BE49-F238E27FC236}">
                <a16:creationId xmlns:a16="http://schemas.microsoft.com/office/drawing/2014/main" id="{30638C22-8DD3-DCF6-4C2B-127E4E993EAA}"/>
              </a:ext>
            </a:extLst>
          </p:cNvPr>
          <p:cNvSpPr/>
          <p:nvPr/>
        </p:nvSpPr>
        <p:spPr>
          <a:xfrm rot="5400000">
            <a:off x="2164791" y="4897752"/>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riangle 25">
            <a:extLst>
              <a:ext uri="{FF2B5EF4-FFF2-40B4-BE49-F238E27FC236}">
                <a16:creationId xmlns:a16="http://schemas.microsoft.com/office/drawing/2014/main" id="{CF047CB0-E772-45F3-9D6B-A80216E33D35}"/>
              </a:ext>
            </a:extLst>
          </p:cNvPr>
          <p:cNvSpPr/>
          <p:nvPr/>
        </p:nvSpPr>
        <p:spPr>
          <a:xfrm rot="5400000">
            <a:off x="2164791" y="5482904"/>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riangle 26">
            <a:extLst>
              <a:ext uri="{FF2B5EF4-FFF2-40B4-BE49-F238E27FC236}">
                <a16:creationId xmlns:a16="http://schemas.microsoft.com/office/drawing/2014/main" id="{44F98A29-E94F-5A4F-C753-06F7EBE19583}"/>
              </a:ext>
            </a:extLst>
          </p:cNvPr>
          <p:cNvSpPr/>
          <p:nvPr/>
        </p:nvSpPr>
        <p:spPr>
          <a:xfrm rot="5400000">
            <a:off x="2164791" y="9713122"/>
            <a:ext cx="236104" cy="203538"/>
          </a:xfrm>
          <a:prstGeom prst="triangle">
            <a:avLst/>
          </a:prstGeom>
          <a:solidFill>
            <a:srgbClr val="1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10">
            <a:extLst>
              <a:ext uri="{FF2B5EF4-FFF2-40B4-BE49-F238E27FC236}">
                <a16:creationId xmlns:a16="http://schemas.microsoft.com/office/drawing/2014/main" id="{1ED6A2A0-6B3D-9D4C-B9E3-B0D9A382606E}"/>
              </a:ext>
            </a:extLst>
          </p:cNvPr>
          <p:cNvSpPr txBox="1">
            <a:spLocks/>
          </p:cNvSpPr>
          <p:nvPr/>
        </p:nvSpPr>
        <p:spPr>
          <a:xfrm>
            <a:off x="2401865" y="5466620"/>
            <a:ext cx="4799771" cy="3322723"/>
          </a:xfrm>
          <a:prstGeom prst="rect">
            <a:avLst/>
          </a:prstGeom>
        </p:spPr>
        <p:txBody>
          <a:bodyPr vert="horz" lIns="91440" tIns="45720" rIns="91440" bIns="45720" numCol="1" spcCol="288000" rtlCol="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lnSpc>
                <a:spcPct val="107000"/>
              </a:lnSpc>
              <a:spcBef>
                <a:spcPts val="1400"/>
              </a:spcBef>
              <a:spcAft>
                <a:spcPts val="600"/>
              </a:spcAft>
            </a:pPr>
            <a:r>
              <a:rPr lang="en-GB" b="1">
                <a:effectLst/>
                <a:latin typeface="Calibri" panose="020F0502020204030204" pitchFamily="34" charset="0"/>
                <a:ea typeface="Calibri" panose="020F0502020204030204" pitchFamily="34" charset="0"/>
                <a:cs typeface="Arial" panose="020B0604020202020204" pitchFamily="34" charset="0"/>
              </a:rPr>
              <a:t>Feedback about the elaborated cooperation model</a:t>
            </a:r>
            <a:r>
              <a:rPr lang="en-GB">
                <a:effectLst/>
                <a:latin typeface="Calibri" panose="020F0502020204030204" pitchFamily="34" charset="0"/>
                <a:ea typeface="Calibri" panose="020F0502020204030204" pitchFamily="34" charset="0"/>
                <a:cs typeface="Arial" panose="020B0604020202020204" pitchFamily="34" charset="0"/>
              </a:rPr>
              <a:t>:</a:t>
            </a:r>
          </a:p>
          <a:p>
            <a:pPr lvl="0" algn="just" rtl="0">
              <a:lnSpc>
                <a:spcPct val="107000"/>
              </a:lnSpc>
              <a:spcBef>
                <a:spcPts val="1400"/>
              </a:spcBef>
              <a:spcAft>
                <a:spcPts val="600"/>
              </a:spcAft>
            </a:pPr>
            <a:r>
              <a:rPr lang="en-US">
                <a:effectLst/>
                <a:latin typeface="Calibri" panose="020F0502020204030204" pitchFamily="34" charset="0"/>
                <a:ea typeface="Calibri" panose="020F0502020204030204" pitchFamily="34" charset="0"/>
                <a:cs typeface="Arial" panose="020B0604020202020204" pitchFamily="34" charset="0"/>
              </a:rPr>
              <a:t>A table with co-operation model was shared on a screed (in case of online interview) or provided in a printed version. </a:t>
            </a:r>
          </a:p>
          <a:p>
            <a:pPr lvl="0" algn="just" rtl="0">
              <a:lnSpc>
                <a:spcPct val="107000"/>
              </a:lnSpc>
              <a:spcBef>
                <a:spcPts val="1400"/>
              </a:spcBef>
              <a:spcAft>
                <a:spcPts val="600"/>
              </a:spcAft>
            </a:pPr>
            <a:r>
              <a:rPr lang="en-US">
                <a:effectLst/>
                <a:latin typeface="Calibri" panose="020F0502020204030204" pitchFamily="34" charset="0"/>
                <a:ea typeface="Calibri" panose="020F0502020204030204" pitchFamily="34" charset="0"/>
                <a:cs typeface="Arial" panose="020B0604020202020204" pitchFamily="34" charset="0"/>
              </a:rPr>
              <a:t>Each phase in higher education was briefly introduced, outlining the role of HEIs, individual employers, sectoral associations and sectoral expert councils. </a:t>
            </a:r>
          </a:p>
          <a:p>
            <a:pPr lvl="0" algn="just" rtl="0">
              <a:lnSpc>
                <a:spcPct val="107000"/>
              </a:lnSpc>
              <a:spcBef>
                <a:spcPts val="1400"/>
              </a:spcBef>
              <a:spcAft>
                <a:spcPts val="600"/>
              </a:spcAft>
            </a:pPr>
            <a:r>
              <a:rPr lang="en-US">
                <a:effectLst/>
                <a:latin typeface="Calibri" panose="020F0502020204030204" pitchFamily="34" charset="0"/>
                <a:ea typeface="Calibri" panose="020F0502020204030204" pitchFamily="34" charset="0"/>
                <a:cs typeface="Arial" panose="020B0604020202020204" pitchFamily="34" charset="0"/>
              </a:rPr>
              <a:t>Interviewee was invited to provide immediate feedback whether he/she agrees to the activities foreseen to facilitate 21st century skills development and the distribution of roles. </a:t>
            </a:r>
            <a:endParaRPr lang="en-LB">
              <a:ea typeface="Calibri" panose="020F0502020204030204" pitchFamily="34" charset="0"/>
              <a:cs typeface="Arial" panose="020B0604020202020204" pitchFamily="34" charset="0"/>
            </a:endParaRPr>
          </a:p>
          <a:p>
            <a:pPr lvl="0" algn="just" rtl="0">
              <a:lnSpc>
                <a:spcPct val="107000"/>
              </a:lnSpc>
              <a:spcBef>
                <a:spcPts val="1400"/>
              </a:spcBef>
              <a:spcAft>
                <a:spcPts val="600"/>
              </a:spcAft>
            </a:pPr>
            <a:r>
              <a:rPr lang="en-US" i="1">
                <a:effectLst/>
                <a:latin typeface="Calibri" panose="020F0502020204030204" pitchFamily="34" charset="0"/>
                <a:ea typeface="Calibri" panose="020F0502020204030204" pitchFamily="34" charset="0"/>
                <a:cs typeface="Arial" panose="020B0604020202020204" pitchFamily="34" charset="0"/>
              </a:rPr>
              <a:t>Do you agree with the proposed activities to ensure that HEIs do their best to prepare graduates for the labour market of the 21st century?</a:t>
            </a:r>
          </a:p>
          <a:p>
            <a:pPr lvl="0" algn="just" rtl="0">
              <a:lnSpc>
                <a:spcPct val="107000"/>
              </a:lnSpc>
              <a:spcBef>
                <a:spcPts val="1400"/>
              </a:spcBef>
              <a:spcAft>
                <a:spcPts val="600"/>
              </a:spcAft>
            </a:pPr>
            <a:r>
              <a:rPr lang="en-US" i="1">
                <a:effectLst/>
                <a:latin typeface="Calibri" panose="020F0502020204030204" pitchFamily="34" charset="0"/>
                <a:ea typeface="Calibri" panose="020F0502020204030204" pitchFamily="34" charset="0"/>
                <a:cs typeface="Arial" panose="020B0604020202020204" pitchFamily="34" charset="0"/>
              </a:rPr>
              <a:t>Do the proposed roles– responsibilities and involvement – reflect the ideal model of cooperation?</a:t>
            </a:r>
          </a:p>
          <a:p>
            <a:pPr lvl="0" algn="just" rtl="0">
              <a:lnSpc>
                <a:spcPct val="107000"/>
              </a:lnSpc>
              <a:spcBef>
                <a:spcPts val="1400"/>
              </a:spcBef>
              <a:spcAft>
                <a:spcPts val="600"/>
              </a:spcAft>
            </a:pPr>
            <a:r>
              <a:rPr lang="en-US" i="1">
                <a:effectLst/>
                <a:latin typeface="Calibri" panose="020F0502020204030204" pitchFamily="34" charset="0"/>
                <a:ea typeface="Calibri" panose="020F0502020204030204" pitchFamily="34" charset="0"/>
                <a:cs typeface="Arial" panose="020B0604020202020204" pitchFamily="34" charset="0"/>
              </a:rPr>
              <a:t>Do you see anything to be improved or clarified? </a:t>
            </a:r>
          </a:p>
        </p:txBody>
      </p:sp>
      <p:sp>
        <p:nvSpPr>
          <p:cNvPr id="29" name="Text Placeholder 10">
            <a:extLst>
              <a:ext uri="{FF2B5EF4-FFF2-40B4-BE49-F238E27FC236}">
                <a16:creationId xmlns:a16="http://schemas.microsoft.com/office/drawing/2014/main" id="{840387A5-D5C5-DB5D-5C9C-963D87FDC4DF}"/>
              </a:ext>
            </a:extLst>
          </p:cNvPr>
          <p:cNvSpPr txBox="1">
            <a:spLocks/>
          </p:cNvSpPr>
          <p:nvPr/>
        </p:nvSpPr>
        <p:spPr>
          <a:xfrm>
            <a:off x="2436371" y="9566686"/>
            <a:ext cx="4799771" cy="456934"/>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a:spcBef>
                <a:spcPts val="1400"/>
              </a:spcBef>
              <a:spcAft>
                <a:spcPts val="600"/>
              </a:spcAft>
            </a:pPr>
            <a:r>
              <a:rPr lang="en-GB" b="1">
                <a:effectLst/>
                <a:latin typeface="Calibri" panose="020F0502020204030204" pitchFamily="34" charset="0"/>
                <a:ea typeface="Calibri" panose="020F0502020204030204" pitchFamily="34" charset="0"/>
                <a:cs typeface="Arial" panose="020B0604020202020204" pitchFamily="34" charset="0"/>
              </a:rPr>
              <a:t>What can be done better</a:t>
            </a:r>
            <a:r>
              <a:rPr lang="en-GB">
                <a:effectLst/>
                <a:latin typeface="Calibri" panose="020F0502020204030204" pitchFamily="34" charset="0"/>
                <a:ea typeface="Calibri" panose="020F0502020204030204" pitchFamily="34" charset="0"/>
                <a:cs typeface="Arial" panose="020B0604020202020204" pitchFamily="34" charset="0"/>
              </a:rPr>
              <a:t> to ensure that students develop skills needed in the 21</a:t>
            </a:r>
            <a:r>
              <a:rPr lang="en-GB" baseline="30000">
                <a:effectLst/>
                <a:latin typeface="Calibri" panose="020F0502020204030204" pitchFamily="34" charset="0"/>
                <a:ea typeface="Calibri" panose="020F0502020204030204" pitchFamily="34" charset="0"/>
                <a:cs typeface="Arial" panose="020B0604020202020204" pitchFamily="34" charset="0"/>
              </a:rPr>
              <a:t>st</a:t>
            </a:r>
            <a:r>
              <a:rPr lang="en-GB">
                <a:effectLst/>
                <a:latin typeface="Calibri" panose="020F0502020204030204" pitchFamily="34" charset="0"/>
                <a:ea typeface="Calibri" panose="020F0502020204030204" pitchFamily="34" charset="0"/>
                <a:cs typeface="Arial" panose="020B0604020202020204" pitchFamily="34" charset="0"/>
              </a:rPr>
              <a:t> century skills? </a:t>
            </a:r>
          </a:p>
        </p:txBody>
      </p:sp>
      <p:sp>
        <p:nvSpPr>
          <p:cNvPr id="30" name="Rectangle 29">
            <a:extLst>
              <a:ext uri="{FF2B5EF4-FFF2-40B4-BE49-F238E27FC236}">
                <a16:creationId xmlns:a16="http://schemas.microsoft.com/office/drawing/2014/main" id="{1138154B-67FB-967D-E567-BA639F35DF66}"/>
              </a:ext>
            </a:extLst>
          </p:cNvPr>
          <p:cNvSpPr/>
          <p:nvPr/>
        </p:nvSpPr>
        <p:spPr>
          <a:xfrm>
            <a:off x="466725" y="4627563"/>
            <a:ext cx="6667830" cy="10800"/>
          </a:xfrm>
          <a:prstGeom prst="rect">
            <a:avLst/>
          </a:prstGeom>
          <a:solidFill>
            <a:srgbClr val="186BA8"/>
          </a:solidFill>
          <a:ln>
            <a:solidFill>
              <a:srgbClr val="1C1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42" name="Text Placeholder 10">
            <a:extLst>
              <a:ext uri="{FF2B5EF4-FFF2-40B4-BE49-F238E27FC236}">
                <a16:creationId xmlns:a16="http://schemas.microsoft.com/office/drawing/2014/main" id="{64E8D8B9-5A3C-83D5-5090-5061707BAE00}"/>
              </a:ext>
            </a:extLst>
          </p:cNvPr>
          <p:cNvSpPr txBox="1">
            <a:spLocks/>
          </p:cNvSpPr>
          <p:nvPr/>
        </p:nvSpPr>
        <p:spPr>
          <a:xfrm>
            <a:off x="1895091" y="5829962"/>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1400" b="1" dirty="0">
                <a:solidFill>
                  <a:srgbClr val="63C7CA"/>
                </a:solidFill>
              </a:rPr>
              <a:t>5.1</a:t>
            </a:r>
          </a:p>
        </p:txBody>
      </p:sp>
      <p:sp>
        <p:nvSpPr>
          <p:cNvPr id="43" name="Text Placeholder 10">
            <a:extLst>
              <a:ext uri="{FF2B5EF4-FFF2-40B4-BE49-F238E27FC236}">
                <a16:creationId xmlns:a16="http://schemas.microsoft.com/office/drawing/2014/main" id="{FBBFD081-D890-A2EF-4851-BAB4411B797B}"/>
              </a:ext>
            </a:extLst>
          </p:cNvPr>
          <p:cNvSpPr txBox="1">
            <a:spLocks/>
          </p:cNvSpPr>
          <p:nvPr/>
        </p:nvSpPr>
        <p:spPr>
          <a:xfrm>
            <a:off x="1895091" y="6431211"/>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1400" b="1" dirty="0">
                <a:solidFill>
                  <a:srgbClr val="63C7CA"/>
                </a:solidFill>
              </a:rPr>
              <a:t>5.2</a:t>
            </a:r>
          </a:p>
        </p:txBody>
      </p:sp>
      <p:sp>
        <p:nvSpPr>
          <p:cNvPr id="44" name="Text Placeholder 10">
            <a:extLst>
              <a:ext uri="{FF2B5EF4-FFF2-40B4-BE49-F238E27FC236}">
                <a16:creationId xmlns:a16="http://schemas.microsoft.com/office/drawing/2014/main" id="{26DF783C-B02C-18A1-B19A-F6703E5467BE}"/>
              </a:ext>
            </a:extLst>
          </p:cNvPr>
          <p:cNvSpPr txBox="1">
            <a:spLocks/>
          </p:cNvSpPr>
          <p:nvPr/>
        </p:nvSpPr>
        <p:spPr>
          <a:xfrm>
            <a:off x="1895091" y="7057512"/>
            <a:ext cx="775503"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1400" b="1" dirty="0">
                <a:solidFill>
                  <a:srgbClr val="63C7CA"/>
                </a:solidFill>
              </a:rPr>
              <a:t>5.3</a:t>
            </a:r>
          </a:p>
        </p:txBody>
      </p:sp>
      <p:sp>
        <p:nvSpPr>
          <p:cNvPr id="45" name="Text Placeholder 10">
            <a:extLst>
              <a:ext uri="{FF2B5EF4-FFF2-40B4-BE49-F238E27FC236}">
                <a16:creationId xmlns:a16="http://schemas.microsoft.com/office/drawing/2014/main" id="{F05FD425-42AD-EBDC-6838-1C90ABD8767B}"/>
              </a:ext>
            </a:extLst>
          </p:cNvPr>
          <p:cNvSpPr txBox="1">
            <a:spLocks/>
          </p:cNvSpPr>
          <p:nvPr/>
        </p:nvSpPr>
        <p:spPr>
          <a:xfrm>
            <a:off x="466726" y="7834126"/>
            <a:ext cx="1969646" cy="420539"/>
          </a:xfrm>
          <a:prstGeom prst="rect">
            <a:avLst/>
          </a:prstGeom>
        </p:spPr>
        <p:txBody>
          <a:bodyPr vert="horz" lIns="91440" tIns="45720" rIns="91440" bIns="45720" numCol="1" spcCol="288000" rtlCol="0" anchor="ctr">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400" b="1" dirty="0">
                <a:solidFill>
                  <a:srgbClr val="63C7CA"/>
                </a:solidFill>
              </a:rPr>
              <a:t>Guiding Questions:</a:t>
            </a:r>
          </a:p>
        </p:txBody>
      </p:sp>
    </p:spTree>
    <p:extLst>
      <p:ext uri="{BB962C8B-B14F-4D97-AF65-F5344CB8AC3E}">
        <p14:creationId xmlns:p14="http://schemas.microsoft.com/office/powerpoint/2010/main" val="4095391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Placeholder 44">
            <a:extLst>
              <a:ext uri="{FF2B5EF4-FFF2-40B4-BE49-F238E27FC236}">
                <a16:creationId xmlns:a16="http://schemas.microsoft.com/office/drawing/2014/main" id="{87194300-A4BC-672F-221F-30182E3DC8EF}"/>
              </a:ext>
            </a:extLst>
          </p:cNvPr>
          <p:cNvPicPr>
            <a:picLocks noGrp="1" noChangeAspect="1"/>
          </p:cNvPicPr>
          <p:nvPr>
            <p:ph type="pic" sz="quarter" idx="17"/>
          </p:nvPr>
        </p:nvPicPr>
        <p:blipFill rotWithShape="1">
          <a:blip r:embed="rId2" cstate="screen">
            <a:extLst>
              <a:ext uri="{28A0092B-C50C-407E-A947-70E740481C1C}">
                <a14:useLocalDpi xmlns:a14="http://schemas.microsoft.com/office/drawing/2010/main"/>
              </a:ext>
            </a:extLst>
          </a:blip>
          <a:srcRect/>
          <a:stretch/>
        </p:blipFill>
        <p:spPr>
          <a:xfrm>
            <a:off x="0" y="3227708"/>
            <a:ext cx="7559675" cy="6218053"/>
          </a:xfrm>
        </p:spPr>
      </p:pic>
      <p:pic>
        <p:nvPicPr>
          <p:cNvPr id="3" name="Picture 2">
            <a:extLst>
              <a:ext uri="{FF2B5EF4-FFF2-40B4-BE49-F238E27FC236}">
                <a16:creationId xmlns:a16="http://schemas.microsoft.com/office/drawing/2014/main" id="{B2FE51FE-14E0-F6C5-99CF-C7CEE7C334D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779259"/>
            <a:ext cx="7566308" cy="3515187"/>
          </a:xfrm>
          <a:prstGeom prst="rect">
            <a:avLst/>
          </a:prstGeom>
        </p:spPr>
      </p:pic>
      <p:sp>
        <p:nvSpPr>
          <p:cNvPr id="33" name="Rectangle 32">
            <a:extLst>
              <a:ext uri="{FF2B5EF4-FFF2-40B4-BE49-F238E27FC236}">
                <a16:creationId xmlns:a16="http://schemas.microsoft.com/office/drawing/2014/main" id="{23F74971-7EDA-4624-2C9F-1329B241D471}"/>
              </a:ext>
            </a:extLst>
          </p:cNvPr>
          <p:cNvSpPr/>
          <p:nvPr/>
        </p:nvSpPr>
        <p:spPr>
          <a:xfrm>
            <a:off x="0" y="9445762"/>
            <a:ext cx="7533150" cy="1249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565D8E7-6AF7-2407-C6FF-916AF92E9274}"/>
              </a:ext>
            </a:extLst>
          </p:cNvPr>
          <p:cNvSpPr/>
          <p:nvPr/>
        </p:nvSpPr>
        <p:spPr>
          <a:xfrm>
            <a:off x="-6014" y="3596641"/>
            <a:ext cx="7571702" cy="5849120"/>
          </a:xfrm>
          <a:prstGeom prst="rect">
            <a:avLst/>
          </a:prstGeom>
          <a:gradFill flip="none" rotWithShape="1">
            <a:gsLst>
              <a:gs pos="0">
                <a:srgbClr val="1C1442">
                  <a:alpha val="13369"/>
                </a:srgbClr>
              </a:gs>
              <a:gs pos="63000">
                <a:srgbClr val="8A2061">
                  <a:alpha val="50000"/>
                </a:srgbClr>
              </a:gs>
              <a:gs pos="100000">
                <a:srgbClr val="1C1442">
                  <a:alpha val="59642"/>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aphic 3">
            <a:extLst>
              <a:ext uri="{FF2B5EF4-FFF2-40B4-BE49-F238E27FC236}">
                <a16:creationId xmlns:a16="http://schemas.microsoft.com/office/drawing/2014/main" id="{0557F4AC-9229-E78D-C673-560ED42EACDD}"/>
              </a:ext>
            </a:extLst>
          </p:cNvPr>
          <p:cNvGrpSpPr/>
          <p:nvPr/>
        </p:nvGrpSpPr>
        <p:grpSpPr>
          <a:xfrm>
            <a:off x="6322534" y="8591402"/>
            <a:ext cx="280634" cy="280634"/>
            <a:chOff x="1950027" y="2499889"/>
            <a:chExt cx="850463" cy="850463"/>
          </a:xfrm>
        </p:grpSpPr>
        <p:sp>
          <p:nvSpPr>
            <p:cNvPr id="49" name="Freeform 48">
              <a:extLst>
                <a:ext uri="{FF2B5EF4-FFF2-40B4-BE49-F238E27FC236}">
                  <a16:creationId xmlns:a16="http://schemas.microsoft.com/office/drawing/2014/main" id="{2CE2BB50-9710-4BB1-8B09-72A77723EE5F}"/>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186BA8"/>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0" name="Graphic 3">
              <a:extLst>
                <a:ext uri="{FF2B5EF4-FFF2-40B4-BE49-F238E27FC236}">
                  <a16:creationId xmlns:a16="http://schemas.microsoft.com/office/drawing/2014/main" id="{26A6CF68-92BD-378E-80B0-5DC6313CA739}"/>
                </a:ext>
              </a:extLst>
            </p:cNvPr>
            <p:cNvGrpSpPr/>
            <p:nvPr/>
          </p:nvGrpSpPr>
          <p:grpSpPr>
            <a:xfrm>
              <a:off x="2107521" y="2657382"/>
              <a:ext cx="535476" cy="535477"/>
              <a:chOff x="2107521" y="2657382"/>
              <a:chExt cx="535476" cy="535477"/>
            </a:xfrm>
            <a:solidFill>
              <a:srgbClr val="FFFFFF"/>
            </a:solidFill>
          </p:grpSpPr>
          <p:sp>
            <p:nvSpPr>
              <p:cNvPr id="51" name="Freeform 50">
                <a:extLst>
                  <a:ext uri="{FF2B5EF4-FFF2-40B4-BE49-F238E27FC236}">
                    <a16:creationId xmlns:a16="http://schemas.microsoft.com/office/drawing/2014/main" id="{404A5C57-7CA5-9FBB-6A70-97C63313748C}"/>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D3DD31D7-E7B7-86F4-DA19-63D3EF5DD1F9}"/>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82B68AD6-F2EC-9BF1-BFF7-C70AAA45DFC5}"/>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54" name="Graphic 3">
            <a:extLst>
              <a:ext uri="{FF2B5EF4-FFF2-40B4-BE49-F238E27FC236}">
                <a16:creationId xmlns:a16="http://schemas.microsoft.com/office/drawing/2014/main" id="{06BFF224-02F2-CE2E-B261-7514D7976BA3}"/>
              </a:ext>
            </a:extLst>
          </p:cNvPr>
          <p:cNvGrpSpPr/>
          <p:nvPr/>
        </p:nvGrpSpPr>
        <p:grpSpPr>
          <a:xfrm>
            <a:off x="5630303" y="8591402"/>
            <a:ext cx="280634" cy="280634"/>
            <a:chOff x="-147782" y="2499889"/>
            <a:chExt cx="850463" cy="850463"/>
          </a:xfrm>
        </p:grpSpPr>
        <p:sp>
          <p:nvSpPr>
            <p:cNvPr id="55" name="Freeform 54">
              <a:extLst>
                <a:ext uri="{FF2B5EF4-FFF2-40B4-BE49-F238E27FC236}">
                  <a16:creationId xmlns:a16="http://schemas.microsoft.com/office/drawing/2014/main" id="{B9FCE560-47BE-1B1D-53B8-58859E703376}"/>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186BA8"/>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926AC215-1AEC-B69D-BDBB-4AA306E3C25F}"/>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57" name="Graphic 3">
            <a:extLst>
              <a:ext uri="{FF2B5EF4-FFF2-40B4-BE49-F238E27FC236}">
                <a16:creationId xmlns:a16="http://schemas.microsoft.com/office/drawing/2014/main" id="{64C9AFF5-7DF6-F296-22A4-9DBF053DA3E9}"/>
              </a:ext>
            </a:extLst>
          </p:cNvPr>
          <p:cNvGrpSpPr/>
          <p:nvPr/>
        </p:nvGrpSpPr>
        <p:grpSpPr>
          <a:xfrm>
            <a:off x="6668442" y="8591402"/>
            <a:ext cx="280634" cy="280634"/>
            <a:chOff x="2998302" y="2499889"/>
            <a:chExt cx="850463" cy="850463"/>
          </a:xfrm>
        </p:grpSpPr>
        <p:sp>
          <p:nvSpPr>
            <p:cNvPr id="58" name="Freeform 57">
              <a:extLst>
                <a:ext uri="{FF2B5EF4-FFF2-40B4-BE49-F238E27FC236}">
                  <a16:creationId xmlns:a16="http://schemas.microsoft.com/office/drawing/2014/main" id="{08BDDCA5-41FA-AE32-A800-66BBF51F9BCA}"/>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186BA8"/>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EB4EA48D-1707-F50E-67DC-74AC7274604A}"/>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60" name="Graphic 3">
            <a:extLst>
              <a:ext uri="{FF2B5EF4-FFF2-40B4-BE49-F238E27FC236}">
                <a16:creationId xmlns:a16="http://schemas.microsoft.com/office/drawing/2014/main" id="{285C41F5-FE47-5C40-95BD-910AB0CB54FD}"/>
              </a:ext>
            </a:extLst>
          </p:cNvPr>
          <p:cNvGrpSpPr/>
          <p:nvPr/>
        </p:nvGrpSpPr>
        <p:grpSpPr>
          <a:xfrm>
            <a:off x="5284396" y="8591402"/>
            <a:ext cx="280634" cy="280842"/>
            <a:chOff x="-1196056" y="2499889"/>
            <a:chExt cx="850463" cy="851093"/>
          </a:xfrm>
        </p:grpSpPr>
        <p:sp>
          <p:nvSpPr>
            <p:cNvPr id="61" name="Freeform 60">
              <a:extLst>
                <a:ext uri="{FF2B5EF4-FFF2-40B4-BE49-F238E27FC236}">
                  <a16:creationId xmlns:a16="http://schemas.microsoft.com/office/drawing/2014/main" id="{B379F611-F84C-0CCB-4ABB-AEBE7D01135A}"/>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186BA8"/>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6F49677A-2CEC-CB4C-32A4-31054021574F}"/>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64" name="Freeform 63">
            <a:extLst>
              <a:ext uri="{FF2B5EF4-FFF2-40B4-BE49-F238E27FC236}">
                <a16:creationId xmlns:a16="http://schemas.microsoft.com/office/drawing/2014/main" id="{1C5AB930-1DC9-0E5F-8BB0-DE28808DB81F}"/>
              </a:ext>
            </a:extLst>
          </p:cNvPr>
          <p:cNvSpPr/>
          <p:nvPr/>
        </p:nvSpPr>
        <p:spPr>
          <a:xfrm>
            <a:off x="5976419" y="8591402"/>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186BA8"/>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6" name="Text Placeholder 32">
            <a:extLst>
              <a:ext uri="{FF2B5EF4-FFF2-40B4-BE49-F238E27FC236}">
                <a16:creationId xmlns:a16="http://schemas.microsoft.com/office/drawing/2014/main" id="{2D0D5283-7CE1-BDA9-8BF4-5FD7E88C5E2F}"/>
              </a:ext>
            </a:extLst>
          </p:cNvPr>
          <p:cNvSpPr txBox="1">
            <a:spLocks/>
          </p:cNvSpPr>
          <p:nvPr/>
        </p:nvSpPr>
        <p:spPr>
          <a:xfrm>
            <a:off x="3481780" y="8017542"/>
            <a:ext cx="3562254" cy="502035"/>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1727" dirty="0">
                <a:solidFill>
                  <a:schemeClr val="bg1"/>
                </a:solidFill>
                <a:latin typeface="Calibri" panose="020F0502020204030204" pitchFamily="34" charset="0"/>
                <a:cs typeface="Calibri" panose="020F0502020204030204" pitchFamily="34" charset="0"/>
              </a:rPr>
              <a:t>Follow our journey here</a:t>
            </a:r>
            <a:endParaRPr lang="en-US" sz="1727" dirty="0">
              <a:solidFill>
                <a:schemeClr val="bg1"/>
              </a:solidFill>
              <a:latin typeface="Calibri" panose="020F0502020204030204" pitchFamily="34" charset="0"/>
              <a:cs typeface="Calibri" panose="020F0502020204030204" pitchFamily="34" charset="0"/>
            </a:endParaRPr>
          </a:p>
        </p:txBody>
      </p:sp>
      <p:pic>
        <p:nvPicPr>
          <p:cNvPr id="67" name="Graphic 66" descr="World with solid fill">
            <a:extLst>
              <a:ext uri="{FF2B5EF4-FFF2-40B4-BE49-F238E27FC236}">
                <a16:creationId xmlns:a16="http://schemas.microsoft.com/office/drawing/2014/main" id="{DA2B7C6E-570D-E930-7D5E-ECC241B9E16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993698" y="8608681"/>
            <a:ext cx="246077" cy="246077"/>
          </a:xfrm>
          <a:prstGeom prst="rect">
            <a:avLst/>
          </a:prstGeom>
        </p:spPr>
      </p:pic>
      <p:sp>
        <p:nvSpPr>
          <p:cNvPr id="68" name="Text Placeholder 4">
            <a:extLst>
              <a:ext uri="{FF2B5EF4-FFF2-40B4-BE49-F238E27FC236}">
                <a16:creationId xmlns:a16="http://schemas.microsoft.com/office/drawing/2014/main" id="{916C0D34-A877-AF60-16D0-624C61FE022D}"/>
              </a:ext>
            </a:extLst>
          </p:cNvPr>
          <p:cNvSpPr txBox="1">
            <a:spLocks/>
          </p:cNvSpPr>
          <p:nvPr/>
        </p:nvSpPr>
        <p:spPr>
          <a:xfrm>
            <a:off x="382349" y="8444303"/>
            <a:ext cx="3517899" cy="359542"/>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dirty="0">
                <a:solidFill>
                  <a:schemeClr val="bg1"/>
                </a:solidFill>
              </a:rPr>
              <a:t>www.</a:t>
            </a:r>
            <a:r>
              <a:rPr lang="en-US" b="1" dirty="0">
                <a:solidFill>
                  <a:schemeClr val="bg1"/>
                </a:solidFill>
              </a:rPr>
              <a:t>be21skilled</a:t>
            </a:r>
            <a:r>
              <a:rPr lang="en-US" dirty="0">
                <a:solidFill>
                  <a:schemeClr val="bg1"/>
                </a:solidFill>
              </a:rPr>
              <a:t>.eu</a:t>
            </a:r>
          </a:p>
        </p:txBody>
      </p:sp>
      <p:pic>
        <p:nvPicPr>
          <p:cNvPr id="4" name="Picture 3" descr="Graphical user interface, application&#10;&#10;Description automatically generated">
            <a:extLst>
              <a:ext uri="{FF2B5EF4-FFF2-40B4-BE49-F238E27FC236}">
                <a16:creationId xmlns:a16="http://schemas.microsoft.com/office/drawing/2014/main" id="{0DAEFB33-9BF0-2787-DDF8-E3FF38094C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92341" y="9906378"/>
            <a:ext cx="1914362" cy="402016"/>
          </a:xfrm>
          <a:prstGeom prst="rect">
            <a:avLst/>
          </a:prstGeom>
        </p:spPr>
      </p:pic>
    </p:spTree>
    <p:extLst>
      <p:ext uri="{BB962C8B-B14F-4D97-AF65-F5344CB8AC3E}">
        <p14:creationId xmlns:p14="http://schemas.microsoft.com/office/powerpoint/2010/main" val="3787134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a:extLst>
              <a:ext uri="{FF2B5EF4-FFF2-40B4-BE49-F238E27FC236}">
                <a16:creationId xmlns:a16="http://schemas.microsoft.com/office/drawing/2014/main" id="{13DB9934-979D-815D-7F27-5701371E477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0"/>
            <a:ext cx="2581835" cy="10691813"/>
          </a:xfrm>
        </p:spPr>
      </p:pic>
      <p:sp>
        <p:nvSpPr>
          <p:cNvPr id="16" name="Slide Number Placeholder 15">
            <a:extLst>
              <a:ext uri="{FF2B5EF4-FFF2-40B4-BE49-F238E27FC236}">
                <a16:creationId xmlns:a16="http://schemas.microsoft.com/office/drawing/2014/main" id="{577484B2-FB12-E097-DD2A-947E9D9DDB79}"/>
              </a:ext>
            </a:extLst>
          </p:cNvPr>
          <p:cNvSpPr>
            <a:spLocks noGrp="1"/>
          </p:cNvSpPr>
          <p:nvPr>
            <p:ph type="sldNum" sz="quarter" idx="4"/>
          </p:nvPr>
        </p:nvSpPr>
        <p:spPr/>
        <p:txBody>
          <a:bodyPr/>
          <a:lstStyle/>
          <a:p>
            <a:fld id="{CB2079F2-58AF-ED44-82D7-E04B2F6FD686}" type="slidenum">
              <a:rPr lang="en-US" smtClean="0"/>
              <a:pPr/>
              <a:t>5</a:t>
            </a:fld>
            <a:endParaRPr lang="en-US" dirty="0"/>
          </a:p>
        </p:txBody>
      </p:sp>
      <p:sp>
        <p:nvSpPr>
          <p:cNvPr id="19" name="Text Placeholder 18">
            <a:extLst>
              <a:ext uri="{FF2B5EF4-FFF2-40B4-BE49-F238E27FC236}">
                <a16:creationId xmlns:a16="http://schemas.microsoft.com/office/drawing/2014/main" id="{B7CBCCF3-96B1-A7DD-B7A1-54DC39C8DCEB}"/>
              </a:ext>
            </a:extLst>
          </p:cNvPr>
          <p:cNvSpPr>
            <a:spLocks noGrp="1"/>
          </p:cNvSpPr>
          <p:nvPr>
            <p:ph type="body" sz="quarter" idx="30"/>
          </p:nvPr>
        </p:nvSpPr>
        <p:spPr>
          <a:xfrm>
            <a:off x="2183363" y="1151806"/>
            <a:ext cx="4661717" cy="584303"/>
          </a:xfrm>
        </p:spPr>
        <p:txBody>
          <a:bodyPr/>
          <a:lstStyle/>
          <a:p>
            <a:r>
              <a:rPr lang="en-US" dirty="0">
                <a:solidFill>
                  <a:srgbClr val="186BA8"/>
                </a:solidFill>
              </a:rPr>
              <a:t>INTRODUCTION</a:t>
            </a:r>
          </a:p>
        </p:txBody>
      </p:sp>
      <p:sp>
        <p:nvSpPr>
          <p:cNvPr id="21" name="Text Placeholder 20">
            <a:extLst>
              <a:ext uri="{FF2B5EF4-FFF2-40B4-BE49-F238E27FC236}">
                <a16:creationId xmlns:a16="http://schemas.microsoft.com/office/drawing/2014/main" id="{BAA87B1A-3A1D-AF0B-045B-C3EDFB45E747}"/>
              </a:ext>
            </a:extLst>
          </p:cNvPr>
          <p:cNvSpPr>
            <a:spLocks noGrp="1"/>
          </p:cNvSpPr>
          <p:nvPr>
            <p:ph type="body" sz="quarter" idx="48"/>
          </p:nvPr>
        </p:nvSpPr>
        <p:spPr>
          <a:xfrm>
            <a:off x="3032547" y="1736109"/>
            <a:ext cx="3961995" cy="6124523"/>
          </a:xfrm>
        </p:spPr>
        <p:txBody>
          <a:bodyPr/>
          <a:lstStyle/>
          <a:p>
            <a:pPr marL="226695" algn="just">
              <a:lnSpc>
                <a:spcPct val="107000"/>
              </a:lnSpc>
              <a:spcBef>
                <a:spcPts val="1400"/>
              </a:spcBef>
              <a:spcAft>
                <a:spcPts val="600"/>
              </a:spcAft>
            </a:pPr>
            <a:r>
              <a:rPr lang="en-GB" dirty="0">
                <a:effectLst/>
                <a:latin typeface="Calibri" panose="020F0502020204030204" pitchFamily="34" charset="0"/>
                <a:ea typeface="Calibri" panose="020F0502020204030204" pitchFamily="34" charset="0"/>
                <a:cs typeface="Arial" panose="020B0604020202020204" pitchFamily="34" charset="0"/>
              </a:rPr>
              <a:t>The rapid change of technology, growing globalisation and internationalisation, in addition to the shift from industrial to knowledge-based economies, has accelerated the need for 21</a:t>
            </a:r>
            <a:r>
              <a:rPr lang="en-GB" baseline="30000" dirty="0">
                <a:effectLst/>
                <a:latin typeface="Calibri" panose="020F0502020204030204" pitchFamily="34" charset="0"/>
                <a:ea typeface="Calibri" panose="020F0502020204030204" pitchFamily="34" charset="0"/>
                <a:cs typeface="Arial" panose="020B0604020202020204" pitchFamily="34" charset="0"/>
              </a:rPr>
              <a:t>st</a:t>
            </a:r>
            <a:r>
              <a:rPr lang="en-GB" dirty="0">
                <a:effectLst/>
                <a:latin typeface="Calibri" panose="020F0502020204030204" pitchFamily="34" charset="0"/>
                <a:ea typeface="Calibri" panose="020F0502020204030204" pitchFamily="34" charset="0"/>
                <a:cs typeface="Arial" panose="020B0604020202020204" pitchFamily="34" charset="0"/>
              </a:rPr>
              <a:t> century skills. Well-rounded 21</a:t>
            </a:r>
            <a:r>
              <a:rPr lang="en-GB" baseline="30000" dirty="0">
                <a:effectLst/>
                <a:latin typeface="Calibri" panose="020F0502020204030204" pitchFamily="34" charset="0"/>
                <a:ea typeface="Calibri" panose="020F0502020204030204" pitchFamily="34" charset="0"/>
                <a:cs typeface="Arial" panose="020B0604020202020204" pitchFamily="34" charset="0"/>
              </a:rPr>
              <a:t>st</a:t>
            </a:r>
            <a:r>
              <a:rPr lang="en-GB" dirty="0">
                <a:effectLst/>
                <a:latin typeface="Calibri" panose="020F0502020204030204" pitchFamily="34" charset="0"/>
                <a:ea typeface="Calibri" panose="020F0502020204030204" pitchFamily="34" charset="0"/>
                <a:cs typeface="Arial" panose="020B0604020202020204" pitchFamily="34" charset="0"/>
              </a:rPr>
              <a:t> century skills are vital in battling an uncertain future and aiding Europe in being more resilient and responding better to looming threats. Science, technology, engineering, and mathematics (STEM) graduates are often reported to lack 21</a:t>
            </a:r>
            <a:r>
              <a:rPr lang="en-GB" baseline="30000" dirty="0">
                <a:effectLst/>
                <a:latin typeface="Calibri" panose="020F0502020204030204" pitchFamily="34" charset="0"/>
                <a:ea typeface="Calibri" panose="020F0502020204030204" pitchFamily="34" charset="0"/>
                <a:cs typeface="Arial" panose="020B0604020202020204" pitchFamily="34" charset="0"/>
              </a:rPr>
              <a:t>st</a:t>
            </a:r>
            <a:r>
              <a:rPr lang="en-GB" dirty="0">
                <a:effectLst/>
                <a:latin typeface="Calibri" panose="020F0502020204030204" pitchFamily="34" charset="0"/>
                <a:ea typeface="Calibri" panose="020F0502020204030204" pitchFamily="34" charset="0"/>
                <a:cs typeface="Arial" panose="020B0604020202020204" pitchFamily="34" charset="0"/>
              </a:rPr>
              <a:t> century skills by employers, which in turn prevents them from innovating, developing, and adapting in uncertain, volatile times.</a:t>
            </a:r>
            <a:endParaRPr lang="en-LB" dirty="0">
              <a:effectLst/>
              <a:latin typeface="Calibri" panose="020F0502020204030204" pitchFamily="34" charset="0"/>
              <a:ea typeface="Calibri" panose="020F0502020204030204" pitchFamily="34" charset="0"/>
              <a:cs typeface="Arial" panose="020B0604020202020204" pitchFamily="34" charset="0"/>
            </a:endParaRPr>
          </a:p>
          <a:p>
            <a:pPr marL="226695" algn="just">
              <a:lnSpc>
                <a:spcPct val="107000"/>
              </a:lnSpc>
              <a:spcBef>
                <a:spcPts val="1400"/>
              </a:spcBef>
              <a:spcAft>
                <a:spcPts val="600"/>
              </a:spcAft>
            </a:pPr>
            <a:r>
              <a:rPr lang="en-GB" dirty="0">
                <a:effectLst/>
                <a:latin typeface="Calibri" panose="020F0502020204030204" pitchFamily="34" charset="0"/>
                <a:ea typeface="Calibri" panose="020F0502020204030204" pitchFamily="34" charset="0"/>
                <a:cs typeface="Arial" panose="020B0604020202020204" pitchFamily="34" charset="0"/>
              </a:rPr>
              <a:t>The </a:t>
            </a:r>
            <a:r>
              <a:rPr lang="en-GB" b="1" dirty="0">
                <a:solidFill>
                  <a:srgbClr val="8A2061"/>
                </a:solidFill>
                <a:effectLst/>
                <a:latin typeface="Calibri" panose="020F0502020204030204" pitchFamily="34" charset="0"/>
                <a:ea typeface="Calibri" panose="020F0502020204030204" pitchFamily="34" charset="0"/>
                <a:cs typeface="Arial" panose="020B0604020202020204" pitchFamily="34" charset="0"/>
              </a:rPr>
              <a:t>Be21Skilled project</a:t>
            </a:r>
            <a:r>
              <a:rPr lang="en-GB" dirty="0">
                <a:solidFill>
                  <a:srgbClr val="8A2061"/>
                </a:solidFill>
                <a:effectLst/>
                <a:latin typeface="Calibri" panose="020F0502020204030204" pitchFamily="34" charset="0"/>
                <a:ea typeface="Calibri" panose="020F0502020204030204" pitchFamily="34" charset="0"/>
                <a:cs typeface="Arial" panose="020B0604020202020204" pitchFamily="34" charset="0"/>
              </a:rPr>
              <a:t> </a:t>
            </a:r>
            <a:r>
              <a:rPr lang="en-GB" dirty="0">
                <a:effectLst/>
                <a:latin typeface="Calibri" panose="020F0502020204030204" pitchFamily="34" charset="0"/>
                <a:ea typeface="Calibri" panose="020F0502020204030204" pitchFamily="34" charset="0"/>
                <a:cs typeface="Arial" panose="020B0604020202020204" pitchFamily="34" charset="0"/>
              </a:rPr>
              <a:t>argues that the introduction of 21</a:t>
            </a:r>
            <a:r>
              <a:rPr lang="en-GB" baseline="30000" dirty="0">
                <a:effectLst/>
                <a:latin typeface="Calibri" panose="020F0502020204030204" pitchFamily="34" charset="0"/>
                <a:ea typeface="Calibri" panose="020F0502020204030204" pitchFamily="34" charset="0"/>
                <a:cs typeface="Arial" panose="020B0604020202020204" pitchFamily="34" charset="0"/>
              </a:rPr>
              <a:t>st</a:t>
            </a:r>
            <a:r>
              <a:rPr lang="en-GB" dirty="0">
                <a:effectLst/>
                <a:latin typeface="Calibri" panose="020F0502020204030204" pitchFamily="34" charset="0"/>
                <a:ea typeface="Calibri" panose="020F0502020204030204" pitchFamily="34" charset="0"/>
                <a:cs typeface="Arial" panose="020B0604020202020204" pitchFamily="34" charset="0"/>
              </a:rPr>
              <a:t> century skills and their integration into existing curricula has the potential impacts of firstly, creating more competent, job-ready STEM graduates, and secondly, fostering a support system and by extension increasing retention rates of at-risk female STEM students. Therefore, there is a clear need in fostering 21</a:t>
            </a:r>
            <a:r>
              <a:rPr lang="en-GB" baseline="30000" dirty="0">
                <a:effectLst/>
                <a:latin typeface="Calibri" panose="020F0502020204030204" pitchFamily="34" charset="0"/>
                <a:ea typeface="Calibri" panose="020F0502020204030204" pitchFamily="34" charset="0"/>
                <a:cs typeface="Arial" panose="020B0604020202020204" pitchFamily="34" charset="0"/>
              </a:rPr>
              <a:t>st</a:t>
            </a:r>
            <a:r>
              <a:rPr lang="en-GB" dirty="0">
                <a:effectLst/>
                <a:latin typeface="Calibri" panose="020F0502020204030204" pitchFamily="34" charset="0"/>
                <a:ea typeface="Calibri" panose="020F0502020204030204" pitchFamily="34" charset="0"/>
                <a:cs typeface="Arial" panose="020B0604020202020204" pitchFamily="34" charset="0"/>
              </a:rPr>
              <a:t> century skills by upskilling both STEM teachers and students. The objectives of the project are to: </a:t>
            </a:r>
            <a:endParaRPr lang="en-L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Bef>
                <a:spcPts val="1400"/>
              </a:spcBef>
              <a:buClr>
                <a:srgbClr val="8A2061"/>
              </a:buClr>
              <a:buFont typeface="Wingdings" pitchFamily="2"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Facilitate the understanding and identification of 21</a:t>
            </a:r>
            <a:r>
              <a:rPr lang="en-GB" baseline="30000" dirty="0">
                <a:effectLst/>
                <a:latin typeface="Calibri" panose="020F0502020204030204" pitchFamily="34" charset="0"/>
                <a:ea typeface="Calibri" panose="020F0502020204030204" pitchFamily="34" charset="0"/>
                <a:cs typeface="Arial" panose="020B0604020202020204" pitchFamily="34" charset="0"/>
              </a:rPr>
              <a:t>st</a:t>
            </a:r>
            <a:r>
              <a:rPr lang="en-GB" dirty="0">
                <a:effectLst/>
                <a:latin typeface="Calibri" panose="020F0502020204030204" pitchFamily="34" charset="0"/>
                <a:ea typeface="Calibri" panose="020F0502020204030204" pitchFamily="34" charset="0"/>
                <a:cs typeface="Arial" panose="020B0604020202020204" pitchFamily="34" charset="0"/>
              </a:rPr>
              <a:t> century skills in region-specific and labour-market relevant contexts through multi-stakeholder collaborative efforts.</a:t>
            </a:r>
          </a:p>
          <a:p>
            <a:pPr lvl="0" algn="just">
              <a:lnSpc>
                <a:spcPct val="107000"/>
              </a:lnSpc>
              <a:spcBef>
                <a:spcPts val="1400"/>
              </a:spcBef>
              <a:buClr>
                <a:srgbClr val="8A2061"/>
              </a:buClr>
            </a:pPr>
            <a:endParaRPr lang="en-GB" sz="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8A2061"/>
              </a:buClr>
              <a:buFont typeface="Wingdings" pitchFamily="2"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Foster the HEI teachers' abilities to instil 21</a:t>
            </a:r>
            <a:r>
              <a:rPr lang="en-GB" baseline="30000" dirty="0">
                <a:effectLst/>
                <a:latin typeface="Calibri" panose="020F0502020204030204" pitchFamily="34" charset="0"/>
                <a:ea typeface="Calibri" panose="020F0502020204030204" pitchFamily="34" charset="0"/>
                <a:cs typeface="Arial" panose="020B0604020202020204" pitchFamily="34" charset="0"/>
              </a:rPr>
              <a:t>st</a:t>
            </a:r>
            <a:r>
              <a:rPr lang="en-GB" dirty="0">
                <a:effectLst/>
                <a:latin typeface="Calibri" panose="020F0502020204030204" pitchFamily="34" charset="0"/>
                <a:ea typeface="Calibri" panose="020F0502020204030204" pitchFamily="34" charset="0"/>
                <a:cs typeface="Arial" panose="020B0604020202020204" pitchFamily="34" charset="0"/>
              </a:rPr>
              <a:t> century skills in their students via training and feedback loops.</a:t>
            </a:r>
          </a:p>
          <a:p>
            <a:pPr marL="342900" lvl="0" indent="-342900" algn="just">
              <a:lnSpc>
                <a:spcPct val="107000"/>
              </a:lnSpc>
              <a:buClr>
                <a:srgbClr val="8A2061"/>
              </a:buClr>
              <a:buFont typeface="Wingdings" pitchFamily="2" charset="2"/>
              <a:buChar char="§"/>
            </a:pPr>
            <a:endParaRPr lang="en-L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8A2061"/>
              </a:buClr>
              <a:buFont typeface="Wingdings" pitchFamily="2"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Enhance the skills among students to increase their employability and capitalise on their innovative potential.</a:t>
            </a:r>
          </a:p>
          <a:p>
            <a:pPr marL="342900" lvl="0" indent="-342900" algn="just">
              <a:lnSpc>
                <a:spcPct val="107000"/>
              </a:lnSpc>
              <a:buClr>
                <a:srgbClr val="8A2061"/>
              </a:buClr>
              <a:buFont typeface="Wingdings" pitchFamily="2" charset="2"/>
              <a:buChar char="§"/>
            </a:pPr>
            <a:endParaRPr lang="en-L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8A2061"/>
              </a:buClr>
              <a:buFont typeface="Wingdings" pitchFamily="2"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Improve the understanding of non-female STEM actors (students, teachers, employers, etc.) on the need to support female STEM students and instil 21</a:t>
            </a:r>
            <a:r>
              <a:rPr lang="en-GB" baseline="30000" dirty="0">
                <a:effectLst/>
                <a:latin typeface="Calibri" panose="020F0502020204030204" pitchFamily="34" charset="0"/>
                <a:ea typeface="Calibri" panose="020F0502020204030204" pitchFamily="34" charset="0"/>
                <a:cs typeface="Arial" panose="020B0604020202020204" pitchFamily="34" charset="0"/>
              </a:rPr>
              <a:t>st</a:t>
            </a:r>
            <a:r>
              <a:rPr lang="en-GB" dirty="0">
                <a:effectLst/>
                <a:latin typeface="Calibri" panose="020F0502020204030204" pitchFamily="34" charset="0"/>
                <a:ea typeface="Calibri" panose="020F0502020204030204" pitchFamily="34" charset="0"/>
                <a:cs typeface="Arial" panose="020B0604020202020204" pitchFamily="34" charset="0"/>
              </a:rPr>
              <a:t> century skills in them.</a:t>
            </a:r>
          </a:p>
          <a:p>
            <a:pPr marL="342900" lvl="0" indent="-342900" algn="just">
              <a:lnSpc>
                <a:spcPct val="107000"/>
              </a:lnSpc>
              <a:buClr>
                <a:srgbClr val="8A2061"/>
              </a:buClr>
              <a:buFont typeface="Wingdings" pitchFamily="2" charset="2"/>
              <a:buChar char="§"/>
            </a:pPr>
            <a:endParaRPr lang="en-L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600"/>
              </a:spcAft>
              <a:buClr>
                <a:srgbClr val="8A2061"/>
              </a:buClr>
              <a:buFont typeface="Wingdings" pitchFamily="2"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Innovate the curricula by embedding tools targeted at developing particular skills in students. </a:t>
            </a:r>
            <a:endParaRPr lang="en-US" dirty="0"/>
          </a:p>
        </p:txBody>
      </p:sp>
    </p:spTree>
    <p:extLst>
      <p:ext uri="{BB962C8B-B14F-4D97-AF65-F5344CB8AC3E}">
        <p14:creationId xmlns:p14="http://schemas.microsoft.com/office/powerpoint/2010/main" val="1825165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71D8E3-745F-887F-B747-146CC6747F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581835" cy="10691813"/>
          </a:xfrm>
          <a:prstGeom prst="rect">
            <a:avLst/>
          </a:prstGeom>
        </p:spPr>
      </p:pic>
      <p:sp>
        <p:nvSpPr>
          <p:cNvPr id="16" name="Slide Number Placeholder 15">
            <a:extLst>
              <a:ext uri="{FF2B5EF4-FFF2-40B4-BE49-F238E27FC236}">
                <a16:creationId xmlns:a16="http://schemas.microsoft.com/office/drawing/2014/main" id="{577484B2-FB12-E097-DD2A-947E9D9DDB79}"/>
              </a:ext>
            </a:extLst>
          </p:cNvPr>
          <p:cNvSpPr>
            <a:spLocks noGrp="1"/>
          </p:cNvSpPr>
          <p:nvPr>
            <p:ph type="sldNum" sz="quarter" idx="4"/>
          </p:nvPr>
        </p:nvSpPr>
        <p:spPr/>
        <p:txBody>
          <a:bodyPr/>
          <a:lstStyle/>
          <a:p>
            <a:fld id="{CB2079F2-58AF-ED44-82D7-E04B2F6FD686}" type="slidenum">
              <a:rPr lang="en-US" smtClean="0"/>
              <a:pPr/>
              <a:t>6</a:t>
            </a:fld>
            <a:endParaRPr lang="en-US" dirty="0"/>
          </a:p>
        </p:txBody>
      </p:sp>
      <p:sp>
        <p:nvSpPr>
          <p:cNvPr id="21" name="Text Placeholder 20">
            <a:extLst>
              <a:ext uri="{FF2B5EF4-FFF2-40B4-BE49-F238E27FC236}">
                <a16:creationId xmlns:a16="http://schemas.microsoft.com/office/drawing/2014/main" id="{BAA87B1A-3A1D-AF0B-045B-C3EDFB45E747}"/>
              </a:ext>
            </a:extLst>
          </p:cNvPr>
          <p:cNvSpPr>
            <a:spLocks noGrp="1"/>
          </p:cNvSpPr>
          <p:nvPr>
            <p:ph type="body" sz="quarter" idx="48"/>
          </p:nvPr>
        </p:nvSpPr>
        <p:spPr>
          <a:xfrm>
            <a:off x="3032547" y="1736109"/>
            <a:ext cx="3961995" cy="7123587"/>
          </a:xfrm>
        </p:spPr>
        <p:txBody>
          <a:bodyPr/>
          <a:lstStyle/>
          <a:p>
            <a:pPr marL="226695" algn="just">
              <a:lnSpc>
                <a:spcPct val="107000"/>
              </a:lnSpc>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The </a:t>
            </a:r>
            <a:r>
              <a:rPr lang="en-GB" b="1">
                <a:solidFill>
                  <a:srgbClr val="63C7CA"/>
                </a:solidFill>
                <a:effectLst/>
                <a:latin typeface="Calibri" panose="020F0502020204030204" pitchFamily="34" charset="0"/>
                <a:ea typeface="Calibri" panose="020F0502020204030204" pitchFamily="34" charset="0"/>
                <a:cs typeface="Arial" panose="020B0604020202020204" pitchFamily="34" charset="0"/>
              </a:rPr>
              <a:t>Regional Skill Councils Blueprint report aims</a:t>
            </a:r>
            <a:r>
              <a:rPr lang="en-GB">
                <a:solidFill>
                  <a:srgbClr val="63C7CA"/>
                </a:solidFill>
                <a:effectLst/>
                <a:latin typeface="Calibri" panose="020F0502020204030204" pitchFamily="34" charset="0"/>
                <a:ea typeface="Calibri" panose="020F0502020204030204" pitchFamily="34" charset="0"/>
                <a:cs typeface="Arial" panose="020B0604020202020204" pitchFamily="34" charset="0"/>
              </a:rPr>
              <a:t> </a:t>
            </a:r>
            <a:r>
              <a:rPr lang="en-GB">
                <a:effectLst/>
                <a:latin typeface="Calibri" panose="020F0502020204030204" pitchFamily="34" charset="0"/>
                <a:ea typeface="Calibri" panose="020F0502020204030204" pitchFamily="34" charset="0"/>
                <a:cs typeface="Arial" panose="020B0604020202020204" pitchFamily="34" charset="0"/>
              </a:rPr>
              <a:t>to facilitate the understanding and identification and development of 21</a:t>
            </a:r>
            <a:r>
              <a:rPr lang="en-GB" baseline="30000">
                <a:effectLst/>
                <a:latin typeface="Calibri" panose="020F0502020204030204" pitchFamily="34" charset="0"/>
                <a:ea typeface="Calibri" panose="020F0502020204030204" pitchFamily="34" charset="0"/>
                <a:cs typeface="Arial" panose="020B0604020202020204" pitchFamily="34" charset="0"/>
              </a:rPr>
              <a:t>st</a:t>
            </a:r>
            <a:r>
              <a:rPr lang="en-GB">
                <a:effectLst/>
                <a:latin typeface="Calibri" panose="020F0502020204030204" pitchFamily="34" charset="0"/>
                <a:ea typeface="Calibri" panose="020F0502020204030204" pitchFamily="34" charset="0"/>
                <a:cs typeface="Arial" panose="020B0604020202020204" pitchFamily="34" charset="0"/>
              </a:rPr>
              <a:t> century skills in region-specific and labour-market relevant contexts through multi-stakeholder collaborative efforts. The report details the modalities and aspects of setting up a successful diverse multi-stakeholder constellation tasked with assessing and developing the 21</a:t>
            </a:r>
            <a:r>
              <a:rPr lang="en-GB" baseline="30000">
                <a:effectLst/>
                <a:latin typeface="Calibri" panose="020F0502020204030204" pitchFamily="34" charset="0"/>
                <a:ea typeface="Calibri" panose="020F0502020204030204" pitchFamily="34" charset="0"/>
                <a:cs typeface="Arial" panose="020B0604020202020204" pitchFamily="34" charset="0"/>
              </a:rPr>
              <a:t>st</a:t>
            </a:r>
            <a:r>
              <a:rPr lang="en-GB">
                <a:effectLst/>
                <a:latin typeface="Calibri" panose="020F0502020204030204" pitchFamily="34" charset="0"/>
                <a:ea typeface="Calibri" panose="020F0502020204030204" pitchFamily="34" charset="0"/>
                <a:cs typeface="Arial" panose="020B0604020202020204" pitchFamily="34" charset="0"/>
              </a:rPr>
              <a:t> century skills guided by the labour market needs, technology trends and any differences stemming from gender. </a:t>
            </a:r>
            <a:endParaRPr lang="en-LB">
              <a:effectLst/>
              <a:latin typeface="Calibri" panose="020F0502020204030204" pitchFamily="34" charset="0"/>
              <a:ea typeface="Calibri" panose="020F0502020204030204" pitchFamily="34" charset="0"/>
              <a:cs typeface="Arial" panose="020B0604020202020204" pitchFamily="34" charset="0"/>
            </a:endParaRPr>
          </a:p>
          <a:p>
            <a:pPr marL="226695" algn="just">
              <a:lnSpc>
                <a:spcPct val="107000"/>
              </a:lnSpc>
              <a:spcBef>
                <a:spcPts val="1400"/>
              </a:spcBef>
              <a:spcAft>
                <a:spcPts val="600"/>
              </a:spcAft>
            </a:pPr>
            <a:r>
              <a:rPr lang="en-GB">
                <a:effectLst/>
                <a:latin typeface="Calibri" panose="020F0502020204030204" pitchFamily="34" charset="0"/>
                <a:ea typeface="Calibri" panose="020F0502020204030204" pitchFamily="34" charset="0"/>
                <a:cs typeface="Arial" panose="020B0604020202020204" pitchFamily="34" charset="0"/>
              </a:rPr>
              <a:t>The report consists of the following main chapters: </a:t>
            </a:r>
            <a:endParaRPr lang="en-LB">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Bef>
                <a:spcPts val="1400"/>
              </a:spcBef>
              <a:buClr>
                <a:srgbClr val="8A2061"/>
              </a:buClr>
              <a:buFont typeface="Wingdings" pitchFamily="2" charset="2"/>
              <a:buChar char="§"/>
            </a:pPr>
            <a:r>
              <a:rPr lang="en-GB">
                <a:effectLst/>
                <a:latin typeface="Calibri" panose="020F0502020204030204" pitchFamily="34" charset="0"/>
                <a:ea typeface="Calibri" panose="020F0502020204030204" pitchFamily="34" charset="0"/>
                <a:cs typeface="Arial" panose="020B0604020202020204" pitchFamily="34" charset="0"/>
              </a:rPr>
              <a:t>The first chapter describes criteria for engaged and entrepreneurial universities as a favourable environment for 21</a:t>
            </a:r>
            <a:r>
              <a:rPr lang="en-GB" baseline="30000">
                <a:effectLst/>
                <a:latin typeface="Calibri" panose="020F0502020204030204" pitchFamily="34" charset="0"/>
                <a:ea typeface="Calibri" panose="020F0502020204030204" pitchFamily="34" charset="0"/>
                <a:cs typeface="Arial" panose="020B0604020202020204" pitchFamily="34" charset="0"/>
              </a:rPr>
              <a:t>st</a:t>
            </a:r>
            <a:r>
              <a:rPr lang="en-GB">
                <a:effectLst/>
                <a:latin typeface="Calibri" panose="020F0502020204030204" pitchFamily="34" charset="0"/>
                <a:ea typeface="Calibri" panose="020F0502020204030204" pitchFamily="34" charset="0"/>
                <a:cs typeface="Arial" panose="020B0604020202020204" pitchFamily="34" charset="0"/>
              </a:rPr>
              <a:t> century skills development.</a:t>
            </a:r>
          </a:p>
          <a:p>
            <a:pPr marL="342900" lvl="0" indent="-342900" algn="just">
              <a:lnSpc>
                <a:spcPct val="107000"/>
              </a:lnSpc>
              <a:spcBef>
                <a:spcPts val="1400"/>
              </a:spcBef>
              <a:buClr>
                <a:srgbClr val="8A2061"/>
              </a:buClr>
              <a:buFont typeface="Wingdings" pitchFamily="2" charset="2"/>
              <a:buChar char="§"/>
            </a:pPr>
            <a:endParaRPr lang="en-LB">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8A2061"/>
              </a:buClr>
              <a:buFont typeface="Wingdings" pitchFamily="2" charset="2"/>
              <a:buChar char="§"/>
            </a:pPr>
            <a:r>
              <a:rPr lang="en-GB">
                <a:effectLst/>
                <a:latin typeface="Calibri" panose="020F0502020204030204" pitchFamily="34" charset="0"/>
                <a:ea typeface="Calibri" panose="020F0502020204030204" pitchFamily="34" charset="0"/>
                <a:cs typeface="Arial" panose="020B0604020202020204" pitchFamily="34" charset="0"/>
              </a:rPr>
              <a:t>The second chapter describes the theoretical framework for various stakeholder engagement strategies and approaches, based on the scientific literature review.</a:t>
            </a:r>
          </a:p>
          <a:p>
            <a:pPr marL="342900" lvl="0" indent="-342900" algn="just">
              <a:lnSpc>
                <a:spcPct val="107000"/>
              </a:lnSpc>
              <a:buClr>
                <a:srgbClr val="8A2061"/>
              </a:buClr>
              <a:buFont typeface="Wingdings" pitchFamily="2" charset="2"/>
              <a:buChar char="§"/>
            </a:pPr>
            <a:endParaRPr lang="en-LB">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8A2061"/>
              </a:buClr>
              <a:buFont typeface="Wingdings" pitchFamily="2" charset="2"/>
              <a:buChar char="§"/>
            </a:pPr>
            <a:r>
              <a:rPr lang="en-GB">
                <a:effectLst/>
                <a:latin typeface="Calibri" panose="020F0502020204030204" pitchFamily="34" charset="0"/>
                <a:ea typeface="Calibri" panose="020F0502020204030204" pitchFamily="34" charset="0"/>
                <a:cs typeface="Arial" panose="020B0604020202020204" pitchFamily="34" charset="0"/>
              </a:rPr>
              <a:t>The third chapter describes the existing national experience and mechanisms for stakeholder engagement in Latvia and Serbia - the countries in which the results of the project will be piloted. It also summarises the conclusions from the stakeholder interviews, including on suggested improvements.</a:t>
            </a:r>
          </a:p>
          <a:p>
            <a:pPr marL="342900" lvl="0" indent="-342900" algn="just">
              <a:lnSpc>
                <a:spcPct val="107000"/>
              </a:lnSpc>
              <a:buClr>
                <a:srgbClr val="8A2061"/>
              </a:buClr>
              <a:buFont typeface="Wingdings" pitchFamily="2" charset="2"/>
              <a:buChar char="§"/>
            </a:pPr>
            <a:endParaRPr lang="en-LB">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8A2061"/>
              </a:buClr>
              <a:buFont typeface="Wingdings" pitchFamily="2" charset="2"/>
              <a:buChar char="§"/>
            </a:pPr>
            <a:r>
              <a:rPr lang="en-GB">
                <a:effectLst/>
                <a:latin typeface="Calibri" panose="020F0502020204030204" pitchFamily="34" charset="0"/>
                <a:ea typeface="Calibri" panose="020F0502020204030204" pitchFamily="34" charset="0"/>
                <a:cs typeface="Arial" panose="020B0604020202020204" pitchFamily="34" charset="0"/>
              </a:rPr>
              <a:t>A proposal for stakeholder engagement blueprint, detailing the stakeholder engagement model, main mechanisms and responsibilities, is described in the fourth chapter.</a:t>
            </a:r>
          </a:p>
          <a:p>
            <a:pPr marL="342900" lvl="0" indent="-342900" algn="just">
              <a:lnSpc>
                <a:spcPct val="107000"/>
              </a:lnSpc>
              <a:buClr>
                <a:srgbClr val="8A2061"/>
              </a:buClr>
              <a:buFont typeface="Wingdings" pitchFamily="2" charset="2"/>
              <a:buChar char="§"/>
            </a:pPr>
            <a:endParaRPr lang="en-LB">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600"/>
              </a:spcAft>
              <a:buClr>
                <a:srgbClr val="8A2061"/>
              </a:buClr>
              <a:buFont typeface="Wingdings" pitchFamily="2" charset="2"/>
              <a:buChar char="§"/>
            </a:pPr>
            <a:r>
              <a:rPr lang="en-GB">
                <a:effectLst/>
                <a:latin typeface="Calibri" panose="020F0502020204030204" pitchFamily="34" charset="0"/>
                <a:ea typeface="Calibri" panose="020F0502020204030204" pitchFamily="34" charset="0"/>
                <a:cs typeface="Arial" panose="020B0604020202020204" pitchFamily="34" charset="0"/>
              </a:rPr>
              <a:t>The main conclusions, references and annexes are added at the end of the report, but the executive summary – in the beginning of the report. </a:t>
            </a:r>
            <a:endParaRPr lang="en-LB">
              <a:effectLst/>
              <a:latin typeface="Calibri" panose="020F0502020204030204" pitchFamily="34" charset="0"/>
              <a:ea typeface="Calibri" panose="020F0502020204030204" pitchFamily="34" charset="0"/>
              <a:cs typeface="Arial" panose="020B0604020202020204" pitchFamily="34" charset="0"/>
            </a:endParaRPr>
          </a:p>
          <a:p>
            <a:pPr algn="just"/>
            <a:endParaRPr lang="en-US" dirty="0"/>
          </a:p>
          <a:p>
            <a:pPr algn="just"/>
            <a:r>
              <a:rPr lang="en-US" b="1" dirty="0">
                <a:solidFill>
                  <a:srgbClr val="63C7CA"/>
                </a:solidFill>
              </a:rPr>
              <a:t>The project team:</a:t>
            </a:r>
          </a:p>
          <a:p>
            <a:pPr algn="just"/>
            <a:endParaRPr lang="en-US" dirty="0"/>
          </a:p>
          <a:p>
            <a:pPr algn="just"/>
            <a:endParaRPr lang="en-US" dirty="0"/>
          </a:p>
        </p:txBody>
      </p:sp>
      <p:pic>
        <p:nvPicPr>
          <p:cNvPr id="10" name="Picture 9">
            <a:extLst>
              <a:ext uri="{FF2B5EF4-FFF2-40B4-BE49-F238E27FC236}">
                <a16:creationId xmlns:a16="http://schemas.microsoft.com/office/drawing/2014/main" id="{176C1FFA-0FB1-C5FE-9E92-527053C9EE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2212" y="9055331"/>
            <a:ext cx="711200" cy="635000"/>
          </a:xfrm>
          <a:prstGeom prst="rect">
            <a:avLst/>
          </a:prstGeom>
        </p:spPr>
      </p:pic>
      <p:pic>
        <p:nvPicPr>
          <p:cNvPr id="12" name="Picture 11">
            <a:extLst>
              <a:ext uri="{FF2B5EF4-FFF2-40B4-BE49-F238E27FC236}">
                <a16:creationId xmlns:a16="http://schemas.microsoft.com/office/drawing/2014/main" id="{EC306F32-438F-682E-9ABF-A42C32A539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7853" y="9077887"/>
            <a:ext cx="673100" cy="635000"/>
          </a:xfrm>
          <a:prstGeom prst="rect">
            <a:avLst/>
          </a:prstGeom>
        </p:spPr>
      </p:pic>
      <p:pic>
        <p:nvPicPr>
          <p:cNvPr id="14" name="Picture 13">
            <a:extLst>
              <a:ext uri="{FF2B5EF4-FFF2-40B4-BE49-F238E27FC236}">
                <a16:creationId xmlns:a16="http://schemas.microsoft.com/office/drawing/2014/main" id="{A5063FB1-E0DD-F190-FE83-13051B2C67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24673" y="9155035"/>
            <a:ext cx="965200" cy="571500"/>
          </a:xfrm>
          <a:prstGeom prst="rect">
            <a:avLst/>
          </a:prstGeom>
        </p:spPr>
      </p:pic>
      <p:pic>
        <p:nvPicPr>
          <p:cNvPr id="17" name="Picture 16">
            <a:extLst>
              <a:ext uri="{FF2B5EF4-FFF2-40B4-BE49-F238E27FC236}">
                <a16:creationId xmlns:a16="http://schemas.microsoft.com/office/drawing/2014/main" id="{DE9B3461-00B1-510E-EBA5-C913E05BE3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00420" y="10021874"/>
            <a:ext cx="1282700" cy="381000"/>
          </a:xfrm>
          <a:prstGeom prst="rect">
            <a:avLst/>
          </a:prstGeom>
        </p:spPr>
      </p:pic>
      <p:pic>
        <p:nvPicPr>
          <p:cNvPr id="24" name="Picture 23">
            <a:extLst>
              <a:ext uri="{FF2B5EF4-FFF2-40B4-BE49-F238E27FC236}">
                <a16:creationId xmlns:a16="http://schemas.microsoft.com/office/drawing/2014/main" id="{36C98CFF-D6BA-34D6-8226-B0A6EB6CCD1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13661" y="9945674"/>
            <a:ext cx="1219200" cy="533400"/>
          </a:xfrm>
          <a:prstGeom prst="rect">
            <a:avLst/>
          </a:prstGeom>
        </p:spPr>
      </p:pic>
    </p:spTree>
    <p:extLst>
      <p:ext uri="{BB962C8B-B14F-4D97-AF65-F5344CB8AC3E}">
        <p14:creationId xmlns:p14="http://schemas.microsoft.com/office/powerpoint/2010/main" val="4132192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1CB05AB-FD67-5D03-53EC-3B14DD08C2C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1" y="2961861"/>
            <a:ext cx="7559676" cy="6275074"/>
          </a:xfrm>
        </p:spPr>
      </p:pic>
      <p:sp>
        <p:nvSpPr>
          <p:cNvPr id="7" name="Rectangle 6">
            <a:extLst>
              <a:ext uri="{FF2B5EF4-FFF2-40B4-BE49-F238E27FC236}">
                <a16:creationId xmlns:a16="http://schemas.microsoft.com/office/drawing/2014/main" id="{497BBBC7-DD89-4C59-4D24-A0CB9FDD6017}"/>
              </a:ext>
            </a:extLst>
          </p:cNvPr>
          <p:cNvSpPr/>
          <p:nvPr/>
        </p:nvSpPr>
        <p:spPr>
          <a:xfrm>
            <a:off x="0" y="8747400"/>
            <a:ext cx="7559675" cy="489535"/>
          </a:xfrm>
          <a:prstGeom prst="rect">
            <a:avLst/>
          </a:prstGeom>
          <a:gradFill flip="none" rotWithShape="1">
            <a:gsLst>
              <a:gs pos="0">
                <a:srgbClr val="1C1442">
                  <a:alpha val="19000"/>
                </a:srgbClr>
              </a:gs>
              <a:gs pos="64000">
                <a:srgbClr val="8A2061"/>
              </a:gs>
              <a:gs pos="100000">
                <a:srgbClr val="1C144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65E2ACD-FBFC-A0DB-65BA-C3DA10CE91DC}"/>
              </a:ext>
            </a:extLst>
          </p:cNvPr>
          <p:cNvSpPr>
            <a:spLocks noGrp="1"/>
          </p:cNvSpPr>
          <p:nvPr>
            <p:ph type="body" sz="quarter" idx="18"/>
          </p:nvPr>
        </p:nvSpPr>
        <p:spPr>
          <a:xfrm>
            <a:off x="2062919" y="975556"/>
            <a:ext cx="5283043" cy="1722726"/>
          </a:xfrm>
        </p:spPr>
        <p:txBody>
          <a:bodyPr/>
          <a:lstStyle/>
          <a:p>
            <a:r>
              <a:rPr lang="en-GB">
                <a:solidFill>
                  <a:srgbClr val="8A2061"/>
                </a:solidFill>
              </a:rPr>
              <a:t>ENGAGED AND ENTREPRENEURIAL UNIVERSITIES AS ENGINE FOR 21ST CENTURY SKILLS </a:t>
            </a:r>
          </a:p>
        </p:txBody>
      </p:sp>
      <p:sp>
        <p:nvSpPr>
          <p:cNvPr id="4" name="Text Placeholder 3">
            <a:extLst>
              <a:ext uri="{FF2B5EF4-FFF2-40B4-BE49-F238E27FC236}">
                <a16:creationId xmlns:a16="http://schemas.microsoft.com/office/drawing/2014/main" id="{A1252006-0BE2-E5AA-5750-12DC1BB75F3E}"/>
              </a:ext>
            </a:extLst>
          </p:cNvPr>
          <p:cNvSpPr>
            <a:spLocks noGrp="1"/>
          </p:cNvSpPr>
          <p:nvPr>
            <p:ph type="body" sz="quarter" idx="14"/>
          </p:nvPr>
        </p:nvSpPr>
        <p:spPr/>
        <p:txBody>
          <a:bodyPr/>
          <a:lstStyle/>
          <a:p>
            <a:pPr marL="0" indent="0" defTabSz="2072941" rtl="0" eaLnBrk="1" latinLnBrk="0" hangingPunct="1">
              <a:lnSpc>
                <a:spcPct val="100000"/>
              </a:lnSpc>
              <a:spcBef>
                <a:spcPts val="2267"/>
              </a:spcBef>
              <a:buFont typeface="Arial" panose="020B0604020202020204" pitchFamily="34" charset="0"/>
              <a:buNone/>
            </a:pPr>
            <a:r>
              <a:rPr lang="en-GB"/>
              <a:t>01</a:t>
            </a:r>
          </a:p>
        </p:txBody>
      </p:sp>
    </p:spTree>
    <p:extLst>
      <p:ext uri="{BB962C8B-B14F-4D97-AF65-F5344CB8AC3E}">
        <p14:creationId xmlns:p14="http://schemas.microsoft.com/office/powerpoint/2010/main" val="2565186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7597EA5-3430-CE2D-DFF6-A6D17DC9C69F}"/>
              </a:ext>
            </a:extLst>
          </p:cNvPr>
          <p:cNvSpPr>
            <a:spLocks noGrp="1"/>
          </p:cNvSpPr>
          <p:nvPr>
            <p:ph type="body" sz="quarter" idx="48"/>
          </p:nvPr>
        </p:nvSpPr>
        <p:spPr>
          <a:xfrm>
            <a:off x="375292" y="2183903"/>
            <a:ext cx="6816645" cy="8132398"/>
          </a:xfrm>
        </p:spPr>
        <p:txBody>
          <a:bodyPr numCol="2"/>
          <a:lstStyle/>
          <a:p>
            <a:pPr algn="just"/>
            <a:r>
              <a:rPr lang="en-US" dirty="0"/>
              <a:t>In the 21st century, the skills needed to succeed in the workforce have evolved significantly, and this is likely to be modus operandi in the future as well. To support the development of 21st-century skills, the European Skills Agenda (2020) emphasizes the importance of entrepreneurship education and training, as well as digital skills development. As a result, universities have recognized the need to develop curricula that equip students with the skills and competencies necessary to thrive in the modern workplace. With the emergence of various happenings in the world (pandemics, wars, climate change etc.) by extension, the world of work has become highly volatile, uncertain and unpredictable. In the face of various adversities and changes, the presence of skills that help cope with these unpredictable moments are often more important than hard skills. These skills, often referred to as 21st century skills, include empathy, critical thinking, communication, collaboration, digital literacy, and emotional intelligence and similar. These have been increasingly recognised as needed by the labour market, and universities in particular play a crucial role in harnessing these. Preparing graduates to become comfortable with change, flexible in mindset and creative in finding solutions has been a critical task of universities and one that cannot be achieved with obsolete, traditional and rigid curricula that are often solely focused on hard skills.  </a:t>
            </a:r>
          </a:p>
          <a:p>
            <a:pPr algn="just"/>
            <a:endParaRPr lang="en-US" dirty="0"/>
          </a:p>
          <a:p>
            <a:pPr algn="just"/>
            <a:r>
              <a:rPr lang="en-US" dirty="0"/>
              <a:t>Entrepreneurial and engaged universities are those that actively promote entrepreneurship, societal-engagement and innovation among their students and faculty. As defined by ACEEU (Accreditation Council for Entrepreneurial and Engaged Universities) engaged and entrepreneurial universities are those that among others, have a clear and captured commitment towards being entrepreneurial/engaged. These university embed the spirit of entrepreneurship and engagement into their DNA by making it part of various structures, processes and decisions. These universities recognize the importance of equipping students with the skills and competencies needed to succeed in a rapidly changing world. They encourage students to develop their entrepreneurial mindset, creativity, and problem-solving abilities, which can lead to the development of new products, services, and businesses.</a:t>
            </a:r>
          </a:p>
          <a:p>
            <a:pPr algn="just"/>
            <a:endParaRPr lang="en-US" dirty="0"/>
          </a:p>
          <a:p>
            <a:pPr algn="just"/>
            <a:r>
              <a:rPr lang="en-US" dirty="0"/>
              <a:t>To support the development of 21st-century skills, universities often offer courses and programs that focus on topics such as innovation, design thinking, and entrepreneurship. They can also provide opportunities for students to work on real-world projects, engage with industry experts, and participate in internships and other experiential learning opportunities. Additionally, universities can offer funding and support for student-led start-ups, which can help students to gain practical experience and develop their entrepreneurial skills. Further support can involve providing students with access to mentors and advisors who can offer guidance and support, as well as fostering a culture of respect and collaboration among students. All of these are a fertile ground to honing 21st century skills, by applying them and bring them to the real-life setting through learning institutions.</a:t>
            </a:r>
          </a:p>
          <a:p>
            <a:pPr algn="just"/>
            <a:endParaRPr lang="en-US" dirty="0"/>
          </a:p>
          <a:p>
            <a:pPr algn="just"/>
            <a:r>
              <a:rPr lang="en-US" dirty="0"/>
              <a:t>In order to effectively develop 21st century skills, universities should focus on creating a supportive and inclusive learning environment, on their path to becoming more entrepreneurial and engaged. </a:t>
            </a:r>
          </a:p>
        </p:txBody>
      </p:sp>
      <p:sp>
        <p:nvSpPr>
          <p:cNvPr id="7" name="Slide Number Placeholder 6">
            <a:extLst>
              <a:ext uri="{FF2B5EF4-FFF2-40B4-BE49-F238E27FC236}">
                <a16:creationId xmlns:a16="http://schemas.microsoft.com/office/drawing/2014/main" id="{86DCA463-6C29-84D9-28AA-D88FE3638612}"/>
              </a:ext>
            </a:extLst>
          </p:cNvPr>
          <p:cNvSpPr>
            <a:spLocks noGrp="1"/>
          </p:cNvSpPr>
          <p:nvPr>
            <p:ph type="sldNum" sz="quarter" idx="4"/>
          </p:nvPr>
        </p:nvSpPr>
        <p:spPr/>
        <p:txBody>
          <a:bodyPr/>
          <a:lstStyle/>
          <a:p>
            <a:fld id="{CB2079F2-58AF-ED44-82D7-E04B2F6FD686}" type="slidenum">
              <a:rPr lang="en-US" smtClean="0"/>
              <a:pPr/>
              <a:t>8</a:t>
            </a:fld>
            <a:endParaRPr lang="en-US" dirty="0"/>
          </a:p>
        </p:txBody>
      </p:sp>
      <p:sp>
        <p:nvSpPr>
          <p:cNvPr id="8" name="Text Placeholder 7">
            <a:extLst>
              <a:ext uri="{FF2B5EF4-FFF2-40B4-BE49-F238E27FC236}">
                <a16:creationId xmlns:a16="http://schemas.microsoft.com/office/drawing/2014/main" id="{956632C1-6D30-6ABC-FA27-05DFB54199D1}"/>
              </a:ext>
            </a:extLst>
          </p:cNvPr>
          <p:cNvSpPr>
            <a:spLocks noGrp="1"/>
          </p:cNvSpPr>
          <p:nvPr>
            <p:ph type="body" sz="quarter" idx="30"/>
          </p:nvPr>
        </p:nvSpPr>
        <p:spPr/>
        <p:txBody>
          <a:bodyPr/>
          <a:lstStyle/>
          <a:p>
            <a:r>
              <a:rPr lang="en-US" dirty="0">
                <a:solidFill>
                  <a:srgbClr val="8A2061"/>
                </a:solidFill>
              </a:rPr>
              <a:t>01|</a:t>
            </a:r>
            <a:r>
              <a:rPr lang="en-US" dirty="0"/>
              <a:t>ENGAGED AND ENTREPRENEURIAL UNIVERSITIES AS ENGINE FOR 21ST CENTURY SKILLS </a:t>
            </a:r>
          </a:p>
        </p:txBody>
      </p:sp>
      <p:pic>
        <p:nvPicPr>
          <p:cNvPr id="12" name="Picture 11">
            <a:extLst>
              <a:ext uri="{FF2B5EF4-FFF2-40B4-BE49-F238E27FC236}">
                <a16:creationId xmlns:a16="http://schemas.microsoft.com/office/drawing/2014/main" id="{64DB88BD-640D-AA51-41D6-C1B0AC7F2C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79838" y="6329082"/>
            <a:ext cx="3779837" cy="4362731"/>
          </a:xfrm>
          <a:prstGeom prst="rect">
            <a:avLst/>
          </a:prstGeom>
        </p:spPr>
      </p:pic>
    </p:spTree>
    <p:extLst>
      <p:ext uri="{BB962C8B-B14F-4D97-AF65-F5344CB8AC3E}">
        <p14:creationId xmlns:p14="http://schemas.microsoft.com/office/powerpoint/2010/main" val="2105836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1CB05AB-FD67-5D03-53EC-3B14DD08C2CC}"/>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p:pic>
      <p:sp>
        <p:nvSpPr>
          <p:cNvPr id="7" name="Rectangle 6">
            <a:extLst>
              <a:ext uri="{FF2B5EF4-FFF2-40B4-BE49-F238E27FC236}">
                <a16:creationId xmlns:a16="http://schemas.microsoft.com/office/drawing/2014/main" id="{497BBBC7-DD89-4C59-4D24-A0CB9FDD6017}"/>
              </a:ext>
            </a:extLst>
          </p:cNvPr>
          <p:cNvSpPr/>
          <p:nvPr/>
        </p:nvSpPr>
        <p:spPr>
          <a:xfrm>
            <a:off x="0" y="8747400"/>
            <a:ext cx="7559675" cy="489535"/>
          </a:xfrm>
          <a:prstGeom prst="rect">
            <a:avLst/>
          </a:prstGeom>
          <a:gradFill flip="none" rotWithShape="1">
            <a:gsLst>
              <a:gs pos="0">
                <a:srgbClr val="1C1442">
                  <a:alpha val="19000"/>
                </a:srgbClr>
              </a:gs>
              <a:gs pos="64000">
                <a:srgbClr val="8A2061"/>
              </a:gs>
              <a:gs pos="100000">
                <a:srgbClr val="1C144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65E2ACD-FBFC-A0DB-65BA-C3DA10CE91DC}"/>
              </a:ext>
            </a:extLst>
          </p:cNvPr>
          <p:cNvSpPr>
            <a:spLocks noGrp="1"/>
          </p:cNvSpPr>
          <p:nvPr>
            <p:ph type="body" sz="quarter" idx="18"/>
          </p:nvPr>
        </p:nvSpPr>
        <p:spPr>
          <a:xfrm>
            <a:off x="2062919" y="975556"/>
            <a:ext cx="5283043" cy="1722726"/>
          </a:xfrm>
        </p:spPr>
        <p:txBody>
          <a:bodyPr/>
          <a:lstStyle/>
          <a:p>
            <a:r>
              <a:rPr lang="en-GB" dirty="0">
                <a:solidFill>
                  <a:srgbClr val="8A2061"/>
                </a:solidFill>
              </a:rPr>
              <a:t>STRATEGIES AND APPROACHES FOR STAKEHOLDER ENGAGEMENT: THEROETICAL FRAMEWORK </a:t>
            </a:r>
          </a:p>
          <a:p>
            <a:endParaRPr lang="en-GB" dirty="0">
              <a:solidFill>
                <a:srgbClr val="8A2061"/>
              </a:solidFill>
            </a:endParaRPr>
          </a:p>
        </p:txBody>
      </p:sp>
      <p:sp>
        <p:nvSpPr>
          <p:cNvPr id="4" name="Text Placeholder 3">
            <a:extLst>
              <a:ext uri="{FF2B5EF4-FFF2-40B4-BE49-F238E27FC236}">
                <a16:creationId xmlns:a16="http://schemas.microsoft.com/office/drawing/2014/main" id="{A1252006-0BE2-E5AA-5750-12DC1BB75F3E}"/>
              </a:ext>
            </a:extLst>
          </p:cNvPr>
          <p:cNvSpPr>
            <a:spLocks noGrp="1"/>
          </p:cNvSpPr>
          <p:nvPr>
            <p:ph type="body" sz="quarter" idx="14"/>
          </p:nvPr>
        </p:nvSpPr>
        <p:spPr/>
        <p:txBody>
          <a:bodyPr/>
          <a:lstStyle/>
          <a:p>
            <a:pPr marL="0" indent="0" defTabSz="2072941" rtl="0" eaLnBrk="1" latinLnBrk="0" hangingPunct="1">
              <a:lnSpc>
                <a:spcPct val="100000"/>
              </a:lnSpc>
              <a:spcBef>
                <a:spcPts val="2267"/>
              </a:spcBef>
              <a:buFont typeface="Arial" panose="020B0604020202020204" pitchFamily="34" charset="0"/>
              <a:buNone/>
            </a:pPr>
            <a:r>
              <a:rPr lang="en-GB"/>
              <a:t>02</a:t>
            </a:r>
          </a:p>
        </p:txBody>
      </p:sp>
    </p:spTree>
    <p:extLst>
      <p:ext uri="{BB962C8B-B14F-4D97-AF65-F5344CB8AC3E}">
        <p14:creationId xmlns:p14="http://schemas.microsoft.com/office/powerpoint/2010/main" val="2073492864"/>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Props/app.xml><?xml version="1.0" encoding="utf-8"?>
<Properties xmlns="http://schemas.openxmlformats.org/officeDocument/2006/extended-properties" xmlns:vt="http://schemas.openxmlformats.org/officeDocument/2006/docPropsVTypes">
  <Template>Magazine layout</Template>
  <TotalTime>18388</TotalTime>
  <Words>13021</Words>
  <Application>Microsoft Office PowerPoint</Application>
  <PresentationFormat>Custom</PresentationFormat>
  <Paragraphs>691</Paragraphs>
  <Slides>43</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Century Schoolbook</vt:lpstr>
      <vt:lpstr>Montserrat</vt:lpstr>
      <vt:lpstr>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Orla Casey</cp:lastModifiedBy>
  <cp:revision>499</cp:revision>
  <dcterms:created xsi:type="dcterms:W3CDTF">2021-06-15T11:45:52Z</dcterms:created>
  <dcterms:modified xsi:type="dcterms:W3CDTF">2023-05-16T10:55:34Z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